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2" r:id="rId3"/>
    <p:sldId id="263" r:id="rId4"/>
    <p:sldId id="265" r:id="rId5"/>
    <p:sldId id="266" r:id="rId6"/>
    <p:sldId id="267" r:id="rId7"/>
    <p:sldId id="268" r:id="rId8"/>
    <p:sldId id="269" r:id="rId9"/>
    <p:sldId id="270" r:id="rId10"/>
    <p:sldId id="272" r:id="rId11"/>
    <p:sldId id="273" r:id="rId12"/>
    <p:sldId id="271"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956" autoAdjust="0"/>
  </p:normalViewPr>
  <p:slideViewPr>
    <p:cSldViewPr snapToGrid="0">
      <p:cViewPr varScale="1">
        <p:scale>
          <a:sx n="52" d="100"/>
          <a:sy n="52" d="100"/>
        </p:scale>
        <p:origin x="14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624E2-9639-47B5-B2F2-3B65BFECD79C}" type="datetimeFigureOut">
              <a:rPr lang="en-US" smtClean="0"/>
              <a:t>6/18/2017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0F4AC9-0130-49B6-AD0B-E965B42C7B5A}" type="slidenum">
              <a:rPr lang="en-US" smtClean="0"/>
              <a:t>‹#›</a:t>
            </a:fld>
            <a:endParaRPr lang="en-US"/>
          </a:p>
        </p:txBody>
      </p:sp>
    </p:spTree>
    <p:extLst>
      <p:ext uri="{BB962C8B-B14F-4D97-AF65-F5344CB8AC3E}">
        <p14:creationId xmlns:p14="http://schemas.microsoft.com/office/powerpoint/2010/main" val="1729738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13 is mostly set up for what follows </a:t>
            </a:r>
          </a:p>
          <a:p>
            <a:endParaRPr lang="en-US" dirty="0"/>
          </a:p>
          <a:p>
            <a:endParaRPr lang="en-US" dirty="0"/>
          </a:p>
        </p:txBody>
      </p:sp>
      <p:sp>
        <p:nvSpPr>
          <p:cNvPr id="4" name="Slide Number Placeholder 3"/>
          <p:cNvSpPr>
            <a:spLocks noGrp="1"/>
          </p:cNvSpPr>
          <p:nvPr>
            <p:ph type="sldNum" sz="quarter" idx="10"/>
          </p:nvPr>
        </p:nvSpPr>
        <p:spPr/>
        <p:txBody>
          <a:bodyPr/>
          <a:lstStyle/>
          <a:p>
            <a:fld id="{190F4AC9-0130-49B6-AD0B-E965B42C7B5A}" type="slidenum">
              <a:rPr lang="en-US" smtClean="0"/>
              <a:t>3</a:t>
            </a:fld>
            <a:endParaRPr lang="en-US"/>
          </a:p>
        </p:txBody>
      </p:sp>
    </p:spTree>
    <p:extLst>
      <p:ext uri="{BB962C8B-B14F-4D97-AF65-F5344CB8AC3E}">
        <p14:creationId xmlns:p14="http://schemas.microsoft.com/office/powerpoint/2010/main" val="20448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 going to further explain the promises, and it is going to get a lot more specific and a lot more incredible </a:t>
            </a:r>
          </a:p>
          <a:p>
            <a:endParaRPr lang="en-US" dirty="0"/>
          </a:p>
          <a:p>
            <a:r>
              <a:rPr lang="en-US" dirty="0"/>
              <a:t>Romans 4:3; Gal 3:6</a:t>
            </a:r>
          </a:p>
          <a:p>
            <a:endParaRPr lang="en-US" dirty="0"/>
          </a:p>
          <a:p>
            <a:r>
              <a:rPr lang="en-US" dirty="0"/>
              <a:t>James 2</a:t>
            </a:r>
          </a:p>
          <a:p>
            <a:endParaRPr lang="en-US" dirty="0"/>
          </a:p>
          <a:p>
            <a:r>
              <a:rPr lang="en-US" dirty="0"/>
              <a:t>Israel hearing this is numerous, and has increased in population </a:t>
            </a:r>
          </a:p>
          <a:p>
            <a:endParaRPr lang="en-US" dirty="0"/>
          </a:p>
          <a:p>
            <a:endParaRPr lang="en-US" dirty="0"/>
          </a:p>
        </p:txBody>
      </p:sp>
      <p:sp>
        <p:nvSpPr>
          <p:cNvPr id="4" name="Slide Number Placeholder 3"/>
          <p:cNvSpPr>
            <a:spLocks noGrp="1"/>
          </p:cNvSpPr>
          <p:nvPr>
            <p:ph type="sldNum" sz="quarter" idx="10"/>
          </p:nvPr>
        </p:nvSpPr>
        <p:spPr/>
        <p:txBody>
          <a:bodyPr/>
          <a:lstStyle/>
          <a:p>
            <a:fld id="{190F4AC9-0130-49B6-AD0B-E965B42C7B5A}" type="slidenum">
              <a:rPr lang="en-US" smtClean="0"/>
              <a:t>11</a:t>
            </a:fld>
            <a:endParaRPr lang="en-US"/>
          </a:p>
        </p:txBody>
      </p:sp>
    </p:spTree>
    <p:extLst>
      <p:ext uri="{BB962C8B-B14F-4D97-AF65-F5344CB8AC3E}">
        <p14:creationId xmlns:p14="http://schemas.microsoft.com/office/powerpoint/2010/main" val="245789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Jeremiah 34</a:t>
            </a:r>
          </a:p>
        </p:txBody>
      </p:sp>
      <p:sp>
        <p:nvSpPr>
          <p:cNvPr id="4" name="Slide Number Placeholder 3"/>
          <p:cNvSpPr>
            <a:spLocks noGrp="1"/>
          </p:cNvSpPr>
          <p:nvPr>
            <p:ph type="sldNum" sz="quarter" idx="10"/>
          </p:nvPr>
        </p:nvSpPr>
        <p:spPr/>
        <p:txBody>
          <a:bodyPr/>
          <a:lstStyle/>
          <a:p>
            <a:fld id="{190F4AC9-0130-49B6-AD0B-E965B42C7B5A}" type="slidenum">
              <a:rPr lang="en-US" smtClean="0"/>
              <a:t>12</a:t>
            </a:fld>
            <a:endParaRPr lang="en-US"/>
          </a:p>
        </p:txBody>
      </p:sp>
    </p:spTree>
    <p:extLst>
      <p:ext uri="{BB962C8B-B14F-4D97-AF65-F5344CB8AC3E}">
        <p14:creationId xmlns:p14="http://schemas.microsoft.com/office/powerpoint/2010/main" val="1267125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126744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6/18/2017</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179880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6/18/2017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95255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6/18/2017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764595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6/18/2017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919194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6/18/2017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64637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6/18/2017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0547602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6/18/2017</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1820075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6/18/2017</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2856786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6/18/2017</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101674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6/18/2017</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52971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6/18/2017</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62732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6/18/2017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17058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341120" y="6614494"/>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8" name="Rectangle 5"/>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4" name="Date Placeholder 6"/>
          <p:cNvSpPr>
            <a:spLocks noGrp="1"/>
          </p:cNvSpPr>
          <p:nvPr>
            <p:ph type="dt" sz="half" idx="2"/>
          </p:nvPr>
        </p:nvSpPr>
        <p:spPr>
          <a:xfrm>
            <a:off x="8875776" y="6614494"/>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6/18/2017</a:t>
            </a:fld>
            <a:endParaRPr lang="en-US"/>
          </a:p>
        </p:txBody>
      </p:sp>
      <p:sp>
        <p:nvSpPr>
          <p:cNvPr id="6" name="Slide Number Placeholder 7"/>
          <p:cNvSpPr>
            <a:spLocks noGrp="1"/>
          </p:cNvSpPr>
          <p:nvPr>
            <p:ph type="sldNum" sz="quarter" idx="4"/>
          </p:nvPr>
        </p:nvSpPr>
        <p:spPr>
          <a:xfrm>
            <a:off x="10210800" y="6614494"/>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110653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4611757"/>
            <a:ext cx="9144002" cy="1331843"/>
          </a:xfrm>
        </p:spPr>
        <p:txBody>
          <a:bodyPr>
            <a:normAutofit/>
          </a:bodyPr>
          <a:lstStyle/>
          <a:p>
            <a:pPr algn="l"/>
            <a:r>
              <a:rPr lang="en-US" sz="5400" dirty="0">
                <a:effectLst>
                  <a:outerShdw blurRad="50800" dist="63500" dir="2700000" algn="tl" rotWithShape="0">
                    <a:schemeClr val="bg2">
                      <a:lumMod val="75000"/>
                    </a:schemeClr>
                  </a:outerShdw>
                </a:effectLst>
                <a:latin typeface="Georgia" panose="02040502050405020303" pitchFamily="18" charset="0"/>
                <a:cs typeface="Dubai Medium" panose="020B0603030403030204" pitchFamily="34" charset="-78"/>
              </a:rPr>
              <a:t>God’s Covenant</a:t>
            </a:r>
          </a:p>
        </p:txBody>
      </p:sp>
      <p:sp>
        <p:nvSpPr>
          <p:cNvPr id="4" name="Subtitle 2"/>
          <p:cNvSpPr>
            <a:spLocks noGrp="1"/>
          </p:cNvSpPr>
          <p:nvPr>
            <p:ph type="subTitle" idx="1"/>
          </p:nvPr>
        </p:nvSpPr>
        <p:spPr/>
        <p:txBody>
          <a:bodyPr>
            <a:normAutofit/>
          </a:bodyPr>
          <a:lstStyle/>
          <a:p>
            <a:pPr algn="l"/>
            <a:r>
              <a:rPr lang="en-US" sz="2800" dirty="0">
                <a:latin typeface="Georgia" panose="02040502050405020303" pitchFamily="18" charset="0"/>
              </a:rPr>
              <a:t>  Genesis 12-50</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ADD56-BC0D-443E-BCC5-41364C7CE3EE}"/>
              </a:ext>
            </a:extLst>
          </p:cNvPr>
          <p:cNvSpPr>
            <a:spLocks noGrp="1"/>
          </p:cNvSpPr>
          <p:nvPr>
            <p:ph type="title"/>
          </p:nvPr>
        </p:nvSpPr>
        <p:spPr/>
        <p:txBody>
          <a:bodyPr anchor="t"/>
          <a:lstStyle/>
          <a:p>
            <a:r>
              <a:rPr lang="en-US" dirty="0"/>
              <a:t>14:19-20</a:t>
            </a:r>
          </a:p>
        </p:txBody>
      </p:sp>
      <p:sp>
        <p:nvSpPr>
          <p:cNvPr id="3" name="Content Placeholder 2">
            <a:extLst>
              <a:ext uri="{FF2B5EF4-FFF2-40B4-BE49-F238E27FC236}">
                <a16:creationId xmlns:a16="http://schemas.microsoft.com/office/drawing/2014/main" id="{6DC41992-8483-4D64-AE65-7499C0C15441}"/>
              </a:ext>
            </a:extLst>
          </p:cNvPr>
          <p:cNvSpPr>
            <a:spLocks noGrp="1"/>
          </p:cNvSpPr>
          <p:nvPr>
            <p:ph idx="1"/>
          </p:nvPr>
        </p:nvSpPr>
        <p:spPr>
          <a:xfrm>
            <a:off x="1341120" y="1113184"/>
            <a:ext cx="9509760" cy="2133599"/>
          </a:xfrm>
        </p:spPr>
        <p:txBody>
          <a:bodyPr>
            <a:normAutofit/>
          </a:bodyPr>
          <a:lstStyle/>
          <a:p>
            <a:pPr marL="45720" indent="0">
              <a:buNone/>
            </a:pPr>
            <a:r>
              <a:rPr lang="en-US" sz="2400" i="1" dirty="0">
                <a:solidFill>
                  <a:srgbClr val="000000"/>
                </a:solidFill>
              </a:rPr>
              <a:t>“Blessed be Abram by God Most High,</a:t>
            </a:r>
            <a:br>
              <a:rPr lang="en-US" sz="2400" i="1" dirty="0">
                <a:solidFill>
                  <a:srgbClr val="000000"/>
                </a:solidFill>
              </a:rPr>
            </a:br>
            <a:r>
              <a:rPr lang="en-US" sz="2400" i="1" dirty="0">
                <a:solidFill>
                  <a:srgbClr val="000000"/>
                </a:solidFill>
              </a:rPr>
              <a:t>    Possessor of heaven and earth;</a:t>
            </a:r>
            <a:br>
              <a:rPr lang="en-US" sz="2400" i="1" dirty="0">
                <a:solidFill>
                  <a:srgbClr val="000000"/>
                </a:solidFill>
              </a:rPr>
            </a:br>
            <a:r>
              <a:rPr lang="en-US" sz="2400" i="1" dirty="0">
                <a:solidFill>
                  <a:srgbClr val="000000"/>
                </a:solidFill>
              </a:rPr>
              <a:t>and blessed be God Most High,</a:t>
            </a:r>
            <a:br>
              <a:rPr lang="en-US" sz="2400" i="1" dirty="0">
                <a:solidFill>
                  <a:srgbClr val="000000"/>
                </a:solidFill>
              </a:rPr>
            </a:br>
            <a:r>
              <a:rPr lang="en-US" sz="2400" i="1" dirty="0">
                <a:solidFill>
                  <a:srgbClr val="000000"/>
                </a:solidFill>
              </a:rPr>
              <a:t>    who has delivered your enemies into your hand!”</a:t>
            </a:r>
          </a:p>
          <a:p>
            <a:pPr marL="45720" indent="0">
              <a:buNone/>
            </a:pPr>
            <a:r>
              <a:rPr lang="en-US" sz="2400" dirty="0">
                <a:solidFill>
                  <a:srgbClr val="000000"/>
                </a:solidFill>
              </a:rPr>
              <a:t>And Abram gave him a tenth of everything.</a:t>
            </a:r>
          </a:p>
          <a:p>
            <a:pPr marL="45720" indent="0">
              <a:buNone/>
            </a:pPr>
            <a:endParaRPr lang="en-US" sz="2400" dirty="0">
              <a:solidFill>
                <a:srgbClr val="000000"/>
              </a:solidFill>
            </a:endParaRPr>
          </a:p>
        </p:txBody>
      </p:sp>
      <p:sp>
        <p:nvSpPr>
          <p:cNvPr id="4" name="Title 1">
            <a:extLst>
              <a:ext uri="{FF2B5EF4-FFF2-40B4-BE49-F238E27FC236}">
                <a16:creationId xmlns:a16="http://schemas.microsoft.com/office/drawing/2014/main" id="{84AF96AD-A29C-4EC9-AAE2-90B83193E55A}"/>
              </a:ext>
            </a:extLst>
          </p:cNvPr>
          <p:cNvSpPr txBox="1">
            <a:spLocks/>
          </p:cNvSpPr>
          <p:nvPr/>
        </p:nvSpPr>
        <p:spPr>
          <a:xfrm>
            <a:off x="1341120" y="3892607"/>
            <a:ext cx="9509760" cy="1233424"/>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a:lstStyle>
          <a:p>
            <a:r>
              <a:rPr lang="en-US" dirty="0"/>
              <a:t>14:24</a:t>
            </a:r>
          </a:p>
        </p:txBody>
      </p:sp>
      <p:sp>
        <p:nvSpPr>
          <p:cNvPr id="5" name="Content Placeholder 2">
            <a:extLst>
              <a:ext uri="{FF2B5EF4-FFF2-40B4-BE49-F238E27FC236}">
                <a16:creationId xmlns:a16="http://schemas.microsoft.com/office/drawing/2014/main" id="{6654DBC8-B419-4224-B672-1C4C84DB1F89}"/>
              </a:ext>
            </a:extLst>
          </p:cNvPr>
          <p:cNvSpPr txBox="1">
            <a:spLocks/>
          </p:cNvSpPr>
          <p:nvPr/>
        </p:nvSpPr>
        <p:spPr>
          <a:xfrm>
            <a:off x="1228477" y="4509319"/>
            <a:ext cx="9509760" cy="2133599"/>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a:lstStyle>
          <a:p>
            <a:pPr marL="45720" indent="0">
              <a:buNone/>
            </a:pPr>
            <a:r>
              <a:rPr lang="en-US" sz="2400" i="1" dirty="0">
                <a:solidFill>
                  <a:srgbClr val="000000"/>
                </a:solidFill>
              </a:rPr>
              <a:t>“</a:t>
            </a:r>
            <a:r>
              <a:rPr lang="en-US" sz="2400" dirty="0">
                <a:solidFill>
                  <a:srgbClr val="000000"/>
                </a:solidFill>
              </a:rPr>
              <a:t>I will take nothing but what the young men have eaten, and the share of the men who went with me. Let </a:t>
            </a:r>
            <a:r>
              <a:rPr lang="en-US" sz="2400" dirty="0" err="1">
                <a:solidFill>
                  <a:srgbClr val="000000"/>
                </a:solidFill>
              </a:rPr>
              <a:t>Aner</a:t>
            </a:r>
            <a:r>
              <a:rPr lang="en-US" sz="2400" dirty="0">
                <a:solidFill>
                  <a:srgbClr val="000000"/>
                </a:solidFill>
              </a:rPr>
              <a:t>, </a:t>
            </a:r>
            <a:r>
              <a:rPr lang="en-US" sz="2400" dirty="0" err="1">
                <a:solidFill>
                  <a:srgbClr val="000000"/>
                </a:solidFill>
              </a:rPr>
              <a:t>Eshcol</a:t>
            </a:r>
            <a:r>
              <a:rPr lang="en-US" sz="2400" dirty="0">
                <a:solidFill>
                  <a:srgbClr val="000000"/>
                </a:solidFill>
              </a:rPr>
              <a:t>, and </a:t>
            </a:r>
            <a:r>
              <a:rPr lang="en-US" sz="2400" dirty="0" err="1">
                <a:solidFill>
                  <a:srgbClr val="000000"/>
                </a:solidFill>
              </a:rPr>
              <a:t>Mamre</a:t>
            </a:r>
            <a:r>
              <a:rPr lang="en-US" sz="2400" dirty="0">
                <a:solidFill>
                  <a:srgbClr val="000000"/>
                </a:solidFill>
              </a:rPr>
              <a:t> take their share.”</a:t>
            </a:r>
            <a:endParaRPr lang="en-US" sz="2400" i="1" dirty="0">
              <a:solidFill>
                <a:srgbClr val="000000"/>
              </a:solidFill>
            </a:endParaRPr>
          </a:p>
        </p:txBody>
      </p:sp>
    </p:spTree>
    <p:extLst>
      <p:ext uri="{BB962C8B-B14F-4D97-AF65-F5344CB8AC3E}">
        <p14:creationId xmlns:p14="http://schemas.microsoft.com/office/powerpoint/2010/main" val="2882992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507F-C774-46F5-AD60-A2937EA32BCD}"/>
              </a:ext>
            </a:extLst>
          </p:cNvPr>
          <p:cNvSpPr>
            <a:spLocks noGrp="1"/>
          </p:cNvSpPr>
          <p:nvPr>
            <p:ph type="title"/>
          </p:nvPr>
        </p:nvSpPr>
        <p:spPr/>
        <p:txBody>
          <a:bodyPr anchor="t"/>
          <a:lstStyle/>
          <a:p>
            <a:r>
              <a:rPr lang="en-US" dirty="0"/>
              <a:t>15:1-6</a:t>
            </a:r>
          </a:p>
        </p:txBody>
      </p:sp>
      <p:sp>
        <p:nvSpPr>
          <p:cNvPr id="3" name="Content Placeholder 2">
            <a:extLst>
              <a:ext uri="{FF2B5EF4-FFF2-40B4-BE49-F238E27FC236}">
                <a16:creationId xmlns:a16="http://schemas.microsoft.com/office/drawing/2014/main" id="{E18EDC97-D71E-43A8-A760-8117040A8B2E}"/>
              </a:ext>
            </a:extLst>
          </p:cNvPr>
          <p:cNvSpPr>
            <a:spLocks noGrp="1"/>
          </p:cNvSpPr>
          <p:nvPr>
            <p:ph idx="1"/>
          </p:nvPr>
        </p:nvSpPr>
        <p:spPr>
          <a:xfrm>
            <a:off x="1341120" y="1311966"/>
            <a:ext cx="9509760" cy="4717614"/>
          </a:xfrm>
        </p:spPr>
        <p:txBody>
          <a:bodyPr>
            <a:normAutofit/>
          </a:bodyPr>
          <a:lstStyle/>
          <a:p>
            <a:pPr marL="45720" indent="0">
              <a:buNone/>
            </a:pPr>
            <a:r>
              <a:rPr lang="en-US" sz="2400" dirty="0">
                <a:solidFill>
                  <a:srgbClr val="000000"/>
                </a:solidFill>
              </a:rPr>
              <a:t>After these things the word of the </a:t>
            </a:r>
            <a:r>
              <a:rPr lang="en-US" sz="2400" cap="small" dirty="0">
                <a:solidFill>
                  <a:srgbClr val="000000"/>
                </a:solidFill>
              </a:rPr>
              <a:t>Lord</a:t>
            </a:r>
            <a:r>
              <a:rPr lang="en-US" sz="2400" dirty="0">
                <a:solidFill>
                  <a:srgbClr val="000000"/>
                </a:solidFill>
              </a:rPr>
              <a:t> came to Abram in a vision: “Fear not, Abram, I am your shield; your reward shall be very great.” But Abram said, “O Lord </a:t>
            </a:r>
            <a:r>
              <a:rPr lang="en-US" sz="2400" cap="small" dirty="0">
                <a:solidFill>
                  <a:srgbClr val="000000"/>
                </a:solidFill>
              </a:rPr>
              <a:t>God</a:t>
            </a:r>
            <a:r>
              <a:rPr lang="en-US" sz="2400" dirty="0">
                <a:solidFill>
                  <a:srgbClr val="000000"/>
                </a:solidFill>
              </a:rPr>
              <a:t>, what will you give me, for I continue childless, and the heir of my house is Eliezer of Damascus?” And Abram said, “Behold, you have given me no offspring, and a member of my household will be my heir.” And behold, the word of the </a:t>
            </a:r>
            <a:r>
              <a:rPr lang="en-US" sz="2400" cap="small" dirty="0">
                <a:solidFill>
                  <a:srgbClr val="000000"/>
                </a:solidFill>
              </a:rPr>
              <a:t>Lord</a:t>
            </a:r>
            <a:r>
              <a:rPr lang="en-US" sz="2400" dirty="0">
                <a:solidFill>
                  <a:srgbClr val="000000"/>
                </a:solidFill>
              </a:rPr>
              <a:t> came to him: “This man shall not be your heir; your very own son shall be your heir.” And he brought him outside and said, “Look toward heaven, and number the stars, if you are able to number them.” Then he said to him, “So shall your offspring be.” And he believed the </a:t>
            </a:r>
            <a:r>
              <a:rPr lang="en-US" sz="2400" cap="small" dirty="0">
                <a:solidFill>
                  <a:srgbClr val="000000"/>
                </a:solidFill>
              </a:rPr>
              <a:t>Lord</a:t>
            </a:r>
            <a:r>
              <a:rPr lang="en-US" sz="2400" dirty="0">
                <a:solidFill>
                  <a:srgbClr val="000000"/>
                </a:solidFill>
              </a:rPr>
              <a:t>, and he counted it to him as righteousness.</a:t>
            </a:r>
          </a:p>
        </p:txBody>
      </p:sp>
    </p:spTree>
    <p:extLst>
      <p:ext uri="{BB962C8B-B14F-4D97-AF65-F5344CB8AC3E}">
        <p14:creationId xmlns:p14="http://schemas.microsoft.com/office/powerpoint/2010/main" val="798960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A41B-1D3B-4A8F-BD0B-4A4806070F51}"/>
              </a:ext>
            </a:extLst>
          </p:cNvPr>
          <p:cNvSpPr>
            <a:spLocks noGrp="1"/>
          </p:cNvSpPr>
          <p:nvPr>
            <p:ph type="title"/>
          </p:nvPr>
        </p:nvSpPr>
        <p:spPr/>
        <p:txBody>
          <a:bodyPr anchor="t"/>
          <a:lstStyle/>
          <a:p>
            <a:r>
              <a:rPr lang="en-US" dirty="0"/>
              <a:t>15:7-21</a:t>
            </a:r>
          </a:p>
        </p:txBody>
      </p:sp>
      <p:sp>
        <p:nvSpPr>
          <p:cNvPr id="3" name="Content Placeholder 2">
            <a:extLst>
              <a:ext uri="{FF2B5EF4-FFF2-40B4-BE49-F238E27FC236}">
                <a16:creationId xmlns:a16="http://schemas.microsoft.com/office/drawing/2014/main" id="{C9020C35-EABF-4501-B520-D4BB5A74547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8420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76B4-BB82-43A0-8688-3FBA818BF20B}"/>
              </a:ext>
            </a:extLst>
          </p:cNvPr>
          <p:cNvSpPr>
            <a:spLocks noGrp="1"/>
          </p:cNvSpPr>
          <p:nvPr>
            <p:ph type="title"/>
          </p:nvPr>
        </p:nvSpPr>
        <p:spPr/>
        <p:txBody>
          <a:bodyPr/>
          <a:lstStyle/>
          <a:p>
            <a:r>
              <a:rPr lang="en-US" dirty="0"/>
              <a:t>Read 16-19</a:t>
            </a:r>
          </a:p>
        </p:txBody>
      </p:sp>
      <p:sp>
        <p:nvSpPr>
          <p:cNvPr id="3" name="Content Placeholder 2">
            <a:extLst>
              <a:ext uri="{FF2B5EF4-FFF2-40B4-BE49-F238E27FC236}">
                <a16:creationId xmlns:a16="http://schemas.microsoft.com/office/drawing/2014/main" id="{E6CD626A-0E33-491B-A8F4-7CA48CFCE24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9633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9E9FB2-2F9E-46AE-A03A-90AA448DDCF2}"/>
              </a:ext>
            </a:extLst>
          </p:cNvPr>
          <p:cNvSpPr/>
          <p:nvPr/>
        </p:nvSpPr>
        <p:spPr>
          <a:xfrm>
            <a:off x="3519166" y="561586"/>
            <a:ext cx="4335907" cy="565461"/>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00"/>
                </a:solidFill>
              </a:rPr>
              <a:t>God’s Promises</a:t>
            </a:r>
            <a:endParaRPr lang="en-US" sz="3200" dirty="0">
              <a:solidFill>
                <a:srgbClr val="000000"/>
              </a:solidFill>
            </a:endParaRPr>
          </a:p>
        </p:txBody>
      </p:sp>
      <p:sp>
        <p:nvSpPr>
          <p:cNvPr id="4" name="Rectangle 3">
            <a:extLst>
              <a:ext uri="{FF2B5EF4-FFF2-40B4-BE49-F238E27FC236}">
                <a16:creationId xmlns:a16="http://schemas.microsoft.com/office/drawing/2014/main" id="{BBD2A63A-E5B2-43E2-AA1C-A05848EF7D32}"/>
              </a:ext>
            </a:extLst>
          </p:cNvPr>
          <p:cNvSpPr/>
          <p:nvPr/>
        </p:nvSpPr>
        <p:spPr>
          <a:xfrm>
            <a:off x="3519166" y="1127047"/>
            <a:ext cx="4335907" cy="4361393"/>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rgbClr val="000000"/>
                </a:solidFill>
              </a:rPr>
              <a:t>I will give you this land </a:t>
            </a:r>
          </a:p>
          <a:p>
            <a:pPr marL="342900" indent="-342900">
              <a:buFont typeface="Arial" panose="020B0604020202020204" pitchFamily="34" charset="0"/>
              <a:buChar char="•"/>
            </a:pPr>
            <a:r>
              <a:rPr lang="en-US" sz="2400" dirty="0">
                <a:solidFill>
                  <a:srgbClr val="000000"/>
                </a:solidFill>
              </a:rPr>
              <a:t>I will make of you a great nation</a:t>
            </a:r>
          </a:p>
          <a:p>
            <a:pPr marL="342900" indent="-342900">
              <a:buFont typeface="Arial" panose="020B0604020202020204" pitchFamily="34" charset="0"/>
              <a:buChar char="•"/>
            </a:pPr>
            <a:r>
              <a:rPr lang="en-US" sz="2400" dirty="0">
                <a:solidFill>
                  <a:srgbClr val="000000"/>
                </a:solidFill>
              </a:rPr>
              <a:t>I will bless you and make your name great/ you will be a blessing. </a:t>
            </a:r>
          </a:p>
          <a:p>
            <a:pPr marL="342900" indent="-342900">
              <a:buFont typeface="Arial" panose="020B0604020202020204" pitchFamily="34" charset="0"/>
              <a:buChar char="•"/>
            </a:pPr>
            <a:r>
              <a:rPr lang="en-US" sz="2400" dirty="0">
                <a:solidFill>
                  <a:srgbClr val="000000"/>
                </a:solidFill>
              </a:rPr>
              <a:t>I will bless those who bless you, and him who dishonors you I will curse </a:t>
            </a:r>
          </a:p>
          <a:p>
            <a:pPr marL="342900" indent="-342900">
              <a:buFont typeface="Arial" panose="020B0604020202020204" pitchFamily="34" charset="0"/>
              <a:buChar char="•"/>
            </a:pPr>
            <a:r>
              <a:rPr lang="en-US" sz="2400" dirty="0">
                <a:solidFill>
                  <a:srgbClr val="000000"/>
                </a:solidFill>
              </a:rPr>
              <a:t>In you all the families of the earth shall be blessed.</a:t>
            </a:r>
          </a:p>
        </p:txBody>
      </p:sp>
      <p:sp>
        <p:nvSpPr>
          <p:cNvPr id="6" name="Rectangle 5">
            <a:extLst>
              <a:ext uri="{FF2B5EF4-FFF2-40B4-BE49-F238E27FC236}">
                <a16:creationId xmlns:a16="http://schemas.microsoft.com/office/drawing/2014/main" id="{9F054613-5AE4-4849-98CA-7D31DE646D41}"/>
              </a:ext>
            </a:extLst>
          </p:cNvPr>
          <p:cNvSpPr/>
          <p:nvPr/>
        </p:nvSpPr>
        <p:spPr>
          <a:xfrm>
            <a:off x="3519166" y="5488440"/>
            <a:ext cx="4335907" cy="565461"/>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000000"/>
                </a:solidFill>
              </a:rPr>
              <a:t>Heir of the world </a:t>
            </a:r>
            <a:r>
              <a:rPr lang="en-US" sz="2400" dirty="0">
                <a:solidFill>
                  <a:srgbClr val="000000"/>
                </a:solidFill>
              </a:rPr>
              <a:t>(Rom. 4:13)</a:t>
            </a:r>
            <a:endParaRPr lang="en-US" sz="2800" dirty="0">
              <a:solidFill>
                <a:srgbClr val="000000"/>
              </a:solidFill>
            </a:endParaRPr>
          </a:p>
        </p:txBody>
      </p:sp>
    </p:spTree>
    <p:extLst>
      <p:ext uri="{BB962C8B-B14F-4D97-AF65-F5344CB8AC3E}">
        <p14:creationId xmlns:p14="http://schemas.microsoft.com/office/powerpoint/2010/main" val="1056087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95E5-50C9-4F95-82B4-A20050FE376D}"/>
              </a:ext>
            </a:extLst>
          </p:cNvPr>
          <p:cNvSpPr>
            <a:spLocks noGrp="1"/>
          </p:cNvSpPr>
          <p:nvPr>
            <p:ph type="title"/>
          </p:nvPr>
        </p:nvSpPr>
        <p:spPr/>
        <p:txBody>
          <a:bodyPr anchor="t"/>
          <a:lstStyle/>
          <a:p>
            <a:r>
              <a:rPr lang="en-US" dirty="0"/>
              <a:t>Genesis 13:5-9 </a:t>
            </a:r>
          </a:p>
        </p:txBody>
      </p:sp>
      <p:sp>
        <p:nvSpPr>
          <p:cNvPr id="3" name="Content Placeholder 2">
            <a:extLst>
              <a:ext uri="{FF2B5EF4-FFF2-40B4-BE49-F238E27FC236}">
                <a16:creationId xmlns:a16="http://schemas.microsoft.com/office/drawing/2014/main" id="{16918264-33E2-46C3-81EC-249F9CE3F01C}"/>
              </a:ext>
            </a:extLst>
          </p:cNvPr>
          <p:cNvSpPr>
            <a:spLocks noGrp="1"/>
          </p:cNvSpPr>
          <p:nvPr>
            <p:ph idx="1"/>
          </p:nvPr>
        </p:nvSpPr>
        <p:spPr>
          <a:xfrm>
            <a:off x="1341120" y="1305605"/>
            <a:ext cx="9509760" cy="1914674"/>
          </a:xfrm>
        </p:spPr>
        <p:txBody>
          <a:bodyPr>
            <a:normAutofit lnSpcReduction="10000"/>
          </a:bodyPr>
          <a:lstStyle/>
          <a:p>
            <a:pPr marL="45720" indent="0">
              <a:buNone/>
            </a:pPr>
            <a:r>
              <a:rPr lang="en-US" sz="2400" dirty="0">
                <a:solidFill>
                  <a:srgbClr val="000000"/>
                </a:solidFill>
              </a:rPr>
              <a:t>And Lot, who went with Abram, also had flocks and herds and tents, so that the land could not support both of them dwelling together; for their possessions were so great that they could not dwell together, and there was strife between the herdsmen of Abram's livestock and the herdsmen of Lot's livestock. At that time the Canaanites and the Perizzites were dwelling in the land.</a:t>
            </a:r>
          </a:p>
        </p:txBody>
      </p:sp>
      <p:sp>
        <p:nvSpPr>
          <p:cNvPr id="4" name="Content Placeholder 2">
            <a:extLst>
              <a:ext uri="{FF2B5EF4-FFF2-40B4-BE49-F238E27FC236}">
                <a16:creationId xmlns:a16="http://schemas.microsoft.com/office/drawing/2014/main" id="{A7851D61-A77F-4B40-877A-8A8FC103C144}"/>
              </a:ext>
            </a:extLst>
          </p:cNvPr>
          <p:cNvSpPr txBox="1">
            <a:spLocks/>
          </p:cNvSpPr>
          <p:nvPr/>
        </p:nvSpPr>
        <p:spPr>
          <a:xfrm>
            <a:off x="1341120" y="3381693"/>
            <a:ext cx="9509760" cy="1914674"/>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a:lstStyle>
          <a:p>
            <a:pPr marL="45720" indent="0">
              <a:buNone/>
            </a:pPr>
            <a:r>
              <a:rPr lang="en-US" sz="2400" dirty="0">
                <a:solidFill>
                  <a:srgbClr val="000000"/>
                </a:solidFill>
              </a:rPr>
              <a:t>Then Abram said to Lot, “Let there be no strife between you and me, and between your herdsmen and my herdsmen, for we are kinsmen.</a:t>
            </a:r>
            <a:r>
              <a:rPr lang="en-US" sz="2400" baseline="30000" dirty="0">
                <a:solidFill>
                  <a:srgbClr val="000000"/>
                </a:solidFill>
              </a:rPr>
              <a:t> </a:t>
            </a:r>
            <a:r>
              <a:rPr lang="en-US" sz="2400" dirty="0">
                <a:solidFill>
                  <a:srgbClr val="000000"/>
                </a:solidFill>
              </a:rPr>
              <a:t>Is not the whole land before you? Separate yourself from me. If you take the left hand, then I will go to the right, or if you take the right hand, then I will go to the left.”</a:t>
            </a:r>
          </a:p>
          <a:p>
            <a:pPr marL="45720" indent="0">
              <a:buFont typeface="Arial" pitchFamily="34" charset="0"/>
              <a:buNone/>
            </a:pPr>
            <a:endParaRPr lang="en-US" sz="2400" dirty="0">
              <a:solidFill>
                <a:srgbClr val="000000"/>
              </a:solidFill>
            </a:endParaRPr>
          </a:p>
        </p:txBody>
      </p:sp>
    </p:spTree>
    <p:extLst>
      <p:ext uri="{BB962C8B-B14F-4D97-AF65-F5344CB8AC3E}">
        <p14:creationId xmlns:p14="http://schemas.microsoft.com/office/powerpoint/2010/main" val="279276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0899C-4BC2-4707-BF08-18C620D8CDA2}"/>
              </a:ext>
            </a:extLst>
          </p:cNvPr>
          <p:cNvSpPr>
            <a:spLocks noGrp="1"/>
          </p:cNvSpPr>
          <p:nvPr>
            <p:ph type="title"/>
          </p:nvPr>
        </p:nvSpPr>
        <p:spPr/>
        <p:txBody>
          <a:bodyPr anchor="t"/>
          <a:lstStyle/>
          <a:p>
            <a:r>
              <a:rPr lang="en-US" dirty="0"/>
              <a:t>13:10-18</a:t>
            </a:r>
          </a:p>
        </p:txBody>
      </p:sp>
      <p:sp>
        <p:nvSpPr>
          <p:cNvPr id="3" name="Content Placeholder 2">
            <a:extLst>
              <a:ext uri="{FF2B5EF4-FFF2-40B4-BE49-F238E27FC236}">
                <a16:creationId xmlns:a16="http://schemas.microsoft.com/office/drawing/2014/main" id="{382B0936-C075-4816-B7C8-8C5C5B98C060}"/>
              </a:ext>
            </a:extLst>
          </p:cNvPr>
          <p:cNvSpPr>
            <a:spLocks noGrp="1"/>
          </p:cNvSpPr>
          <p:nvPr>
            <p:ph idx="1"/>
          </p:nvPr>
        </p:nvSpPr>
        <p:spPr>
          <a:xfrm>
            <a:off x="1341120" y="1245704"/>
            <a:ext cx="9509760" cy="5102087"/>
          </a:xfrm>
        </p:spPr>
        <p:txBody>
          <a:bodyPr>
            <a:normAutofit/>
          </a:bodyPr>
          <a:lstStyle/>
          <a:p>
            <a:r>
              <a:rPr lang="en-US" dirty="0">
                <a:solidFill>
                  <a:srgbClr val="000000"/>
                </a:solidFill>
              </a:rPr>
              <a:t>And Lot lifted up his eyes and saw that the Jordan Valley was well watered everywhere like the garden of the </a:t>
            </a:r>
            <a:r>
              <a:rPr lang="en-US" cap="small" dirty="0">
                <a:solidFill>
                  <a:srgbClr val="000000"/>
                </a:solidFill>
              </a:rPr>
              <a:t>Lord</a:t>
            </a:r>
            <a:r>
              <a:rPr lang="en-US" dirty="0">
                <a:solidFill>
                  <a:srgbClr val="000000"/>
                </a:solidFill>
              </a:rPr>
              <a:t>, like the land of Egypt, in the direction of </a:t>
            </a:r>
            <a:r>
              <a:rPr lang="en-US" dirty="0" err="1">
                <a:solidFill>
                  <a:srgbClr val="000000"/>
                </a:solidFill>
              </a:rPr>
              <a:t>Zoar</a:t>
            </a:r>
            <a:r>
              <a:rPr lang="en-US" dirty="0">
                <a:solidFill>
                  <a:srgbClr val="000000"/>
                </a:solidFill>
              </a:rPr>
              <a:t>. (This was before the </a:t>
            </a:r>
            <a:r>
              <a:rPr lang="en-US" cap="small" dirty="0">
                <a:solidFill>
                  <a:srgbClr val="000000"/>
                </a:solidFill>
              </a:rPr>
              <a:t>Lord</a:t>
            </a:r>
            <a:r>
              <a:rPr lang="en-US" dirty="0">
                <a:solidFill>
                  <a:srgbClr val="000000"/>
                </a:solidFill>
              </a:rPr>
              <a:t> destroyed Sodom and Gomorrah.) So Lot chose for himself all the Jordan Valley, and Lot journeyed east. Thus they separated from each other. Abram settled in the land of Canaan, while Lot settled among the cities of the valley and moved his tent as far as Sodom. Now the men of Sodom were wicked, great sinners against the </a:t>
            </a:r>
            <a:r>
              <a:rPr lang="en-US" cap="small" dirty="0">
                <a:solidFill>
                  <a:srgbClr val="000000"/>
                </a:solidFill>
              </a:rPr>
              <a:t>Lord</a:t>
            </a:r>
            <a:r>
              <a:rPr lang="en-US" dirty="0">
                <a:solidFill>
                  <a:srgbClr val="000000"/>
                </a:solidFill>
              </a:rPr>
              <a:t>.</a:t>
            </a:r>
          </a:p>
          <a:p>
            <a:r>
              <a:rPr lang="en-US" dirty="0">
                <a:solidFill>
                  <a:srgbClr val="000000"/>
                </a:solidFill>
              </a:rPr>
              <a:t>The </a:t>
            </a:r>
            <a:r>
              <a:rPr lang="en-US" cap="small" dirty="0">
                <a:solidFill>
                  <a:srgbClr val="000000"/>
                </a:solidFill>
              </a:rPr>
              <a:t>Lord</a:t>
            </a:r>
            <a:r>
              <a:rPr lang="en-US" dirty="0">
                <a:solidFill>
                  <a:srgbClr val="000000"/>
                </a:solidFill>
              </a:rPr>
              <a:t> said to Abram, after Lot had separated from him, “Lift up your eyes and look from the place where you are, northward and southward and eastward and westward,</a:t>
            </a:r>
            <a:r>
              <a:rPr lang="en-US" baseline="30000" dirty="0">
                <a:solidFill>
                  <a:srgbClr val="000000"/>
                </a:solidFill>
              </a:rPr>
              <a:t> </a:t>
            </a:r>
            <a:r>
              <a:rPr lang="en-US" dirty="0">
                <a:solidFill>
                  <a:srgbClr val="000000"/>
                </a:solidFill>
              </a:rPr>
              <a:t>for all the land that you see I will give to you and to your offspring forever.</a:t>
            </a:r>
            <a:r>
              <a:rPr lang="en-US" baseline="30000" dirty="0">
                <a:solidFill>
                  <a:srgbClr val="000000"/>
                </a:solidFill>
              </a:rPr>
              <a:t> </a:t>
            </a:r>
            <a:r>
              <a:rPr lang="en-US" dirty="0">
                <a:solidFill>
                  <a:srgbClr val="000000"/>
                </a:solidFill>
              </a:rPr>
              <a:t>I will make your offspring as the dust of the earth, so that if one can count the dust of the earth, your offspring also can be counted. Arise, walk through the length and the breadth of the land, for I will give it to you.” So Abram moved his tent and came and settled by the oaks of </a:t>
            </a:r>
            <a:r>
              <a:rPr lang="en-US" dirty="0" err="1">
                <a:solidFill>
                  <a:srgbClr val="000000"/>
                </a:solidFill>
              </a:rPr>
              <a:t>Mamre</a:t>
            </a:r>
            <a:r>
              <a:rPr lang="en-US" dirty="0">
                <a:solidFill>
                  <a:srgbClr val="000000"/>
                </a:solidFill>
              </a:rPr>
              <a:t>, which are at Hebron, and there he built an altar to the </a:t>
            </a:r>
            <a:r>
              <a:rPr lang="en-US" cap="small" dirty="0">
                <a:solidFill>
                  <a:srgbClr val="000000"/>
                </a:solidFill>
              </a:rPr>
              <a:t>Lord</a:t>
            </a:r>
            <a:r>
              <a:rPr lang="en-US" dirty="0">
                <a:solidFill>
                  <a:srgbClr val="000000"/>
                </a:solidFill>
              </a:rPr>
              <a:t>.</a:t>
            </a:r>
          </a:p>
          <a:p>
            <a:endParaRPr lang="en-US" dirty="0"/>
          </a:p>
        </p:txBody>
      </p:sp>
    </p:spTree>
    <p:extLst>
      <p:ext uri="{BB962C8B-B14F-4D97-AF65-F5344CB8AC3E}">
        <p14:creationId xmlns:p14="http://schemas.microsoft.com/office/powerpoint/2010/main" val="75764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0899C-4BC2-4707-BF08-18C620D8CDA2}"/>
              </a:ext>
            </a:extLst>
          </p:cNvPr>
          <p:cNvSpPr>
            <a:spLocks noGrp="1"/>
          </p:cNvSpPr>
          <p:nvPr>
            <p:ph type="title"/>
          </p:nvPr>
        </p:nvSpPr>
        <p:spPr/>
        <p:txBody>
          <a:bodyPr anchor="t"/>
          <a:lstStyle/>
          <a:p>
            <a:r>
              <a:rPr lang="en-US" dirty="0"/>
              <a:t>13:10-18</a:t>
            </a:r>
          </a:p>
        </p:txBody>
      </p:sp>
      <p:sp>
        <p:nvSpPr>
          <p:cNvPr id="3" name="Content Placeholder 2">
            <a:extLst>
              <a:ext uri="{FF2B5EF4-FFF2-40B4-BE49-F238E27FC236}">
                <a16:creationId xmlns:a16="http://schemas.microsoft.com/office/drawing/2014/main" id="{382B0936-C075-4816-B7C8-8C5C5B98C060}"/>
              </a:ext>
            </a:extLst>
          </p:cNvPr>
          <p:cNvSpPr>
            <a:spLocks noGrp="1"/>
          </p:cNvSpPr>
          <p:nvPr>
            <p:ph idx="1"/>
          </p:nvPr>
        </p:nvSpPr>
        <p:spPr>
          <a:xfrm>
            <a:off x="1341120" y="1245704"/>
            <a:ext cx="9509760" cy="5102087"/>
          </a:xfrm>
        </p:spPr>
        <p:txBody>
          <a:bodyPr>
            <a:normAutofit/>
          </a:bodyPr>
          <a:lstStyle/>
          <a:p>
            <a:r>
              <a:rPr lang="en-US" dirty="0">
                <a:solidFill>
                  <a:srgbClr val="FF0000"/>
                </a:solidFill>
              </a:rPr>
              <a:t>And Lot lifted up his eyes and saw </a:t>
            </a:r>
            <a:r>
              <a:rPr lang="en-US" dirty="0">
                <a:solidFill>
                  <a:srgbClr val="000000"/>
                </a:solidFill>
              </a:rPr>
              <a:t>that the Jordan Valley was well watered everywhere like the garden of the </a:t>
            </a:r>
            <a:r>
              <a:rPr lang="en-US" cap="small" dirty="0">
                <a:solidFill>
                  <a:srgbClr val="000000"/>
                </a:solidFill>
              </a:rPr>
              <a:t>Lord</a:t>
            </a:r>
            <a:r>
              <a:rPr lang="en-US" dirty="0">
                <a:solidFill>
                  <a:srgbClr val="000000"/>
                </a:solidFill>
              </a:rPr>
              <a:t>, like the land of Egypt, in the direction of </a:t>
            </a:r>
            <a:r>
              <a:rPr lang="en-US" dirty="0" err="1">
                <a:solidFill>
                  <a:srgbClr val="000000"/>
                </a:solidFill>
              </a:rPr>
              <a:t>Zoar</a:t>
            </a:r>
            <a:r>
              <a:rPr lang="en-US" dirty="0">
                <a:solidFill>
                  <a:srgbClr val="000000"/>
                </a:solidFill>
              </a:rPr>
              <a:t>. (This was before the </a:t>
            </a:r>
            <a:r>
              <a:rPr lang="en-US" cap="small" dirty="0">
                <a:solidFill>
                  <a:srgbClr val="000000"/>
                </a:solidFill>
              </a:rPr>
              <a:t>Lord</a:t>
            </a:r>
            <a:r>
              <a:rPr lang="en-US" dirty="0">
                <a:solidFill>
                  <a:srgbClr val="000000"/>
                </a:solidFill>
              </a:rPr>
              <a:t> destroyed Sodom and Gomorrah.) So Lot chose for himself all the Jordan Valley, and Lot journeyed east. Thus they separated from each other. Abram settled in the land of Canaan, while Lot settled among the cities of the valley and moved his tent as far as Sodom. Now the men of Sodom were wicked, great sinners against the </a:t>
            </a:r>
            <a:r>
              <a:rPr lang="en-US" cap="small" dirty="0">
                <a:solidFill>
                  <a:srgbClr val="000000"/>
                </a:solidFill>
              </a:rPr>
              <a:t>Lord</a:t>
            </a:r>
            <a:r>
              <a:rPr lang="en-US" dirty="0">
                <a:solidFill>
                  <a:srgbClr val="000000"/>
                </a:solidFill>
              </a:rPr>
              <a:t>.</a:t>
            </a:r>
          </a:p>
          <a:p>
            <a:r>
              <a:rPr lang="en-US" dirty="0">
                <a:solidFill>
                  <a:srgbClr val="000000"/>
                </a:solidFill>
              </a:rPr>
              <a:t>The </a:t>
            </a:r>
            <a:r>
              <a:rPr lang="en-US" cap="small" dirty="0">
                <a:solidFill>
                  <a:srgbClr val="000000"/>
                </a:solidFill>
              </a:rPr>
              <a:t>Lord</a:t>
            </a:r>
            <a:r>
              <a:rPr lang="en-US" dirty="0">
                <a:solidFill>
                  <a:srgbClr val="000000"/>
                </a:solidFill>
              </a:rPr>
              <a:t> said to Abram, after Lot had separated from him, </a:t>
            </a:r>
            <a:r>
              <a:rPr lang="en-US" dirty="0">
                <a:solidFill>
                  <a:srgbClr val="FF0000"/>
                </a:solidFill>
              </a:rPr>
              <a:t>“Lift up your eyes and look </a:t>
            </a:r>
            <a:r>
              <a:rPr lang="en-US" dirty="0">
                <a:solidFill>
                  <a:srgbClr val="000000"/>
                </a:solidFill>
              </a:rPr>
              <a:t>from the place where you are, northward and southward and eastward and westward,</a:t>
            </a:r>
            <a:r>
              <a:rPr lang="en-US" baseline="30000" dirty="0">
                <a:solidFill>
                  <a:srgbClr val="000000"/>
                </a:solidFill>
              </a:rPr>
              <a:t> </a:t>
            </a:r>
            <a:r>
              <a:rPr lang="en-US" dirty="0">
                <a:solidFill>
                  <a:srgbClr val="000000"/>
                </a:solidFill>
              </a:rPr>
              <a:t>for all the land that you see I will give to you and to your offspring forever.</a:t>
            </a:r>
            <a:r>
              <a:rPr lang="en-US" baseline="30000" dirty="0">
                <a:solidFill>
                  <a:srgbClr val="000000"/>
                </a:solidFill>
              </a:rPr>
              <a:t> </a:t>
            </a:r>
            <a:r>
              <a:rPr lang="en-US" dirty="0">
                <a:solidFill>
                  <a:srgbClr val="000000"/>
                </a:solidFill>
              </a:rPr>
              <a:t>I will make your offspring as the dust of the earth, so that if one can count the dust of the earth, your offspring also can be counted. Arise, walk through the length and the breadth of the land, for I will give it to you.” So Abram moved his tent and came and settled by the oaks of </a:t>
            </a:r>
            <a:r>
              <a:rPr lang="en-US" dirty="0" err="1">
                <a:solidFill>
                  <a:srgbClr val="000000"/>
                </a:solidFill>
              </a:rPr>
              <a:t>Mamre</a:t>
            </a:r>
            <a:r>
              <a:rPr lang="en-US" dirty="0">
                <a:solidFill>
                  <a:srgbClr val="000000"/>
                </a:solidFill>
              </a:rPr>
              <a:t>, which are at Hebron, and there he built an altar to the </a:t>
            </a:r>
            <a:r>
              <a:rPr lang="en-US" cap="small" dirty="0">
                <a:solidFill>
                  <a:srgbClr val="000000"/>
                </a:solidFill>
              </a:rPr>
              <a:t>Lord</a:t>
            </a:r>
            <a:r>
              <a:rPr lang="en-US" dirty="0">
                <a:solidFill>
                  <a:srgbClr val="000000"/>
                </a:solidFill>
              </a:rPr>
              <a:t>.</a:t>
            </a:r>
          </a:p>
          <a:p>
            <a:endParaRPr lang="en-US" dirty="0"/>
          </a:p>
        </p:txBody>
      </p:sp>
    </p:spTree>
    <p:extLst>
      <p:ext uri="{BB962C8B-B14F-4D97-AF65-F5344CB8AC3E}">
        <p14:creationId xmlns:p14="http://schemas.microsoft.com/office/powerpoint/2010/main" val="2846263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0899C-4BC2-4707-BF08-18C620D8CDA2}"/>
              </a:ext>
            </a:extLst>
          </p:cNvPr>
          <p:cNvSpPr>
            <a:spLocks noGrp="1"/>
          </p:cNvSpPr>
          <p:nvPr>
            <p:ph type="title"/>
          </p:nvPr>
        </p:nvSpPr>
        <p:spPr/>
        <p:txBody>
          <a:bodyPr anchor="t"/>
          <a:lstStyle/>
          <a:p>
            <a:r>
              <a:rPr lang="en-US" dirty="0"/>
              <a:t>13:10-18</a:t>
            </a:r>
          </a:p>
        </p:txBody>
      </p:sp>
      <p:sp>
        <p:nvSpPr>
          <p:cNvPr id="3" name="Content Placeholder 2">
            <a:extLst>
              <a:ext uri="{FF2B5EF4-FFF2-40B4-BE49-F238E27FC236}">
                <a16:creationId xmlns:a16="http://schemas.microsoft.com/office/drawing/2014/main" id="{382B0936-C075-4816-B7C8-8C5C5B98C060}"/>
              </a:ext>
            </a:extLst>
          </p:cNvPr>
          <p:cNvSpPr>
            <a:spLocks noGrp="1"/>
          </p:cNvSpPr>
          <p:nvPr>
            <p:ph idx="1"/>
          </p:nvPr>
        </p:nvSpPr>
        <p:spPr>
          <a:xfrm>
            <a:off x="1341120" y="1245704"/>
            <a:ext cx="9509760" cy="5102087"/>
          </a:xfrm>
        </p:spPr>
        <p:txBody>
          <a:bodyPr>
            <a:normAutofit/>
          </a:bodyPr>
          <a:lstStyle/>
          <a:p>
            <a:r>
              <a:rPr lang="en-US" dirty="0">
                <a:solidFill>
                  <a:srgbClr val="000000"/>
                </a:solidFill>
              </a:rPr>
              <a:t>And Lot lifted up his eyes and saw that the Jordan Valley was well watered everywhere like the garden of the </a:t>
            </a:r>
            <a:r>
              <a:rPr lang="en-US" cap="small" dirty="0">
                <a:solidFill>
                  <a:srgbClr val="000000"/>
                </a:solidFill>
              </a:rPr>
              <a:t>Lord</a:t>
            </a:r>
            <a:r>
              <a:rPr lang="en-US" dirty="0">
                <a:solidFill>
                  <a:srgbClr val="000000"/>
                </a:solidFill>
              </a:rPr>
              <a:t>, like the land of Egypt, in the direction of </a:t>
            </a:r>
            <a:r>
              <a:rPr lang="en-US" dirty="0" err="1">
                <a:solidFill>
                  <a:srgbClr val="000000"/>
                </a:solidFill>
              </a:rPr>
              <a:t>Zoar</a:t>
            </a:r>
            <a:r>
              <a:rPr lang="en-US" dirty="0">
                <a:solidFill>
                  <a:srgbClr val="000000"/>
                </a:solidFill>
              </a:rPr>
              <a:t>. (This was before the </a:t>
            </a:r>
            <a:r>
              <a:rPr lang="en-US" cap="small" dirty="0">
                <a:solidFill>
                  <a:srgbClr val="000000"/>
                </a:solidFill>
              </a:rPr>
              <a:t>Lord</a:t>
            </a:r>
            <a:r>
              <a:rPr lang="en-US" dirty="0">
                <a:solidFill>
                  <a:srgbClr val="000000"/>
                </a:solidFill>
              </a:rPr>
              <a:t> destroyed Sodom and Gomorrah.) </a:t>
            </a:r>
            <a:r>
              <a:rPr lang="en-US" dirty="0">
                <a:solidFill>
                  <a:srgbClr val="FF0000"/>
                </a:solidFill>
              </a:rPr>
              <a:t>So Lot chose for himself </a:t>
            </a:r>
            <a:r>
              <a:rPr lang="en-US" dirty="0">
                <a:solidFill>
                  <a:srgbClr val="000000"/>
                </a:solidFill>
              </a:rPr>
              <a:t>all the Jordan Valley, and Lot journeyed east. Thus they separated from each other. Abram settled in the land of Canaan, while Lot settled among the cities of the valley and moved his tent as far as Sodom. Now the men of Sodom were wicked, great sinners against the </a:t>
            </a:r>
            <a:r>
              <a:rPr lang="en-US" cap="small" dirty="0">
                <a:solidFill>
                  <a:srgbClr val="000000"/>
                </a:solidFill>
              </a:rPr>
              <a:t>Lord</a:t>
            </a:r>
            <a:r>
              <a:rPr lang="en-US" dirty="0">
                <a:solidFill>
                  <a:srgbClr val="000000"/>
                </a:solidFill>
              </a:rPr>
              <a:t>.</a:t>
            </a:r>
          </a:p>
          <a:p>
            <a:r>
              <a:rPr lang="en-US" dirty="0">
                <a:solidFill>
                  <a:srgbClr val="000000"/>
                </a:solidFill>
              </a:rPr>
              <a:t>The </a:t>
            </a:r>
            <a:r>
              <a:rPr lang="en-US" cap="small" dirty="0">
                <a:solidFill>
                  <a:srgbClr val="000000"/>
                </a:solidFill>
              </a:rPr>
              <a:t>Lord</a:t>
            </a:r>
            <a:r>
              <a:rPr lang="en-US" dirty="0">
                <a:solidFill>
                  <a:srgbClr val="000000"/>
                </a:solidFill>
              </a:rPr>
              <a:t> said to Abram, after Lot had separated from him, “Lift up your eyes and look from the place where you are, northward and southward and eastward and westward,</a:t>
            </a:r>
            <a:r>
              <a:rPr lang="en-US" baseline="30000" dirty="0">
                <a:solidFill>
                  <a:srgbClr val="000000"/>
                </a:solidFill>
              </a:rPr>
              <a:t> </a:t>
            </a:r>
            <a:r>
              <a:rPr lang="en-US" dirty="0">
                <a:solidFill>
                  <a:srgbClr val="000000"/>
                </a:solidFill>
              </a:rPr>
              <a:t>for </a:t>
            </a:r>
            <a:r>
              <a:rPr lang="en-US" dirty="0">
                <a:solidFill>
                  <a:srgbClr val="FF0000"/>
                </a:solidFill>
              </a:rPr>
              <a:t>all the land that you see I will give to you and to your offspring forever</a:t>
            </a:r>
            <a:r>
              <a:rPr lang="en-US" dirty="0">
                <a:solidFill>
                  <a:srgbClr val="000000"/>
                </a:solidFill>
              </a:rPr>
              <a:t>.</a:t>
            </a:r>
            <a:r>
              <a:rPr lang="en-US" baseline="30000" dirty="0">
                <a:solidFill>
                  <a:srgbClr val="000000"/>
                </a:solidFill>
              </a:rPr>
              <a:t> </a:t>
            </a:r>
            <a:r>
              <a:rPr lang="en-US" dirty="0">
                <a:solidFill>
                  <a:srgbClr val="000000"/>
                </a:solidFill>
              </a:rPr>
              <a:t>I will make your offspring as the dust of the earth, so that if one can count the dust of the earth, your offspring also can be counted. Arise, walk through the length and the breadth of the land, for I will give it to you.” So Abram moved his tent and came and settled by the oaks of </a:t>
            </a:r>
            <a:r>
              <a:rPr lang="en-US" dirty="0" err="1">
                <a:solidFill>
                  <a:srgbClr val="000000"/>
                </a:solidFill>
              </a:rPr>
              <a:t>Mamre</a:t>
            </a:r>
            <a:r>
              <a:rPr lang="en-US" dirty="0">
                <a:solidFill>
                  <a:srgbClr val="000000"/>
                </a:solidFill>
              </a:rPr>
              <a:t>, which are at Hebron, and there he built an altar to the </a:t>
            </a:r>
            <a:r>
              <a:rPr lang="en-US" cap="small" dirty="0">
                <a:solidFill>
                  <a:srgbClr val="000000"/>
                </a:solidFill>
              </a:rPr>
              <a:t>Lord</a:t>
            </a:r>
            <a:r>
              <a:rPr lang="en-US" dirty="0">
                <a:solidFill>
                  <a:srgbClr val="000000"/>
                </a:solidFill>
              </a:rPr>
              <a:t>.</a:t>
            </a:r>
          </a:p>
          <a:p>
            <a:endParaRPr lang="en-US" dirty="0"/>
          </a:p>
        </p:txBody>
      </p:sp>
    </p:spTree>
    <p:extLst>
      <p:ext uri="{BB962C8B-B14F-4D97-AF65-F5344CB8AC3E}">
        <p14:creationId xmlns:p14="http://schemas.microsoft.com/office/powerpoint/2010/main" val="3770540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0899C-4BC2-4707-BF08-18C620D8CDA2}"/>
              </a:ext>
            </a:extLst>
          </p:cNvPr>
          <p:cNvSpPr>
            <a:spLocks noGrp="1"/>
          </p:cNvSpPr>
          <p:nvPr>
            <p:ph type="title"/>
          </p:nvPr>
        </p:nvSpPr>
        <p:spPr/>
        <p:txBody>
          <a:bodyPr anchor="t"/>
          <a:lstStyle/>
          <a:p>
            <a:r>
              <a:rPr lang="en-US" dirty="0"/>
              <a:t>13:10-18</a:t>
            </a:r>
          </a:p>
        </p:txBody>
      </p:sp>
      <p:sp>
        <p:nvSpPr>
          <p:cNvPr id="3" name="Content Placeholder 2">
            <a:extLst>
              <a:ext uri="{FF2B5EF4-FFF2-40B4-BE49-F238E27FC236}">
                <a16:creationId xmlns:a16="http://schemas.microsoft.com/office/drawing/2014/main" id="{382B0936-C075-4816-B7C8-8C5C5B98C060}"/>
              </a:ext>
            </a:extLst>
          </p:cNvPr>
          <p:cNvSpPr>
            <a:spLocks noGrp="1"/>
          </p:cNvSpPr>
          <p:nvPr>
            <p:ph idx="1"/>
          </p:nvPr>
        </p:nvSpPr>
        <p:spPr>
          <a:xfrm>
            <a:off x="1341120" y="1245704"/>
            <a:ext cx="9509760" cy="5102087"/>
          </a:xfrm>
        </p:spPr>
        <p:txBody>
          <a:bodyPr>
            <a:normAutofit/>
          </a:bodyPr>
          <a:lstStyle/>
          <a:p>
            <a:r>
              <a:rPr lang="en-US" dirty="0">
                <a:solidFill>
                  <a:srgbClr val="000000"/>
                </a:solidFill>
              </a:rPr>
              <a:t>And Lot lifted up his eyes and saw that the Jordan Valley was well watered everywhere like the garden of the </a:t>
            </a:r>
            <a:r>
              <a:rPr lang="en-US" cap="small" dirty="0">
                <a:solidFill>
                  <a:srgbClr val="000000"/>
                </a:solidFill>
              </a:rPr>
              <a:t>Lord</a:t>
            </a:r>
            <a:r>
              <a:rPr lang="en-US" dirty="0">
                <a:solidFill>
                  <a:srgbClr val="000000"/>
                </a:solidFill>
              </a:rPr>
              <a:t>, like the land of Egypt, in the direction of </a:t>
            </a:r>
            <a:r>
              <a:rPr lang="en-US" dirty="0" err="1">
                <a:solidFill>
                  <a:srgbClr val="000000"/>
                </a:solidFill>
              </a:rPr>
              <a:t>Zoar</a:t>
            </a:r>
            <a:r>
              <a:rPr lang="en-US" dirty="0">
                <a:solidFill>
                  <a:srgbClr val="000000"/>
                </a:solidFill>
              </a:rPr>
              <a:t>. (This was before the </a:t>
            </a:r>
            <a:r>
              <a:rPr lang="en-US" cap="small" dirty="0">
                <a:solidFill>
                  <a:srgbClr val="000000"/>
                </a:solidFill>
              </a:rPr>
              <a:t>Lord</a:t>
            </a:r>
            <a:r>
              <a:rPr lang="en-US" dirty="0">
                <a:solidFill>
                  <a:srgbClr val="000000"/>
                </a:solidFill>
              </a:rPr>
              <a:t> destroyed Sodom and Gomorrah.) So Lot chose for himself all the Jordan Valley, and Lot journeyed east. Thus they separated from each other. Abram settled in the land of Canaan, while </a:t>
            </a:r>
            <a:r>
              <a:rPr lang="en-US" dirty="0">
                <a:solidFill>
                  <a:srgbClr val="FF0000"/>
                </a:solidFill>
              </a:rPr>
              <a:t>Lot settled among the cities of the valley and moved his tent as far as Sodom. Now the men of Sodom were wicked, great sinners against the </a:t>
            </a:r>
            <a:r>
              <a:rPr lang="en-US" cap="small" dirty="0">
                <a:solidFill>
                  <a:srgbClr val="FF0000"/>
                </a:solidFill>
              </a:rPr>
              <a:t>Lord</a:t>
            </a:r>
            <a:r>
              <a:rPr lang="en-US" dirty="0">
                <a:solidFill>
                  <a:srgbClr val="FF0000"/>
                </a:solidFill>
              </a:rPr>
              <a:t>.</a:t>
            </a:r>
          </a:p>
          <a:p>
            <a:r>
              <a:rPr lang="en-US" dirty="0">
                <a:solidFill>
                  <a:srgbClr val="000000"/>
                </a:solidFill>
              </a:rPr>
              <a:t>The </a:t>
            </a:r>
            <a:r>
              <a:rPr lang="en-US" cap="small" dirty="0">
                <a:solidFill>
                  <a:srgbClr val="000000"/>
                </a:solidFill>
              </a:rPr>
              <a:t>Lord</a:t>
            </a:r>
            <a:r>
              <a:rPr lang="en-US" dirty="0">
                <a:solidFill>
                  <a:srgbClr val="000000"/>
                </a:solidFill>
              </a:rPr>
              <a:t> said to Abram, after Lot had separated from him, “Lift up your eyes and look from the place where you are, northward and southward and eastward and westward,</a:t>
            </a:r>
            <a:r>
              <a:rPr lang="en-US" baseline="30000" dirty="0">
                <a:solidFill>
                  <a:srgbClr val="000000"/>
                </a:solidFill>
              </a:rPr>
              <a:t> </a:t>
            </a:r>
            <a:r>
              <a:rPr lang="en-US" dirty="0">
                <a:solidFill>
                  <a:srgbClr val="000000"/>
                </a:solidFill>
              </a:rPr>
              <a:t>for all the land that you see I will give to you and to your offspring forever.</a:t>
            </a:r>
            <a:r>
              <a:rPr lang="en-US" baseline="30000" dirty="0">
                <a:solidFill>
                  <a:srgbClr val="000000"/>
                </a:solidFill>
              </a:rPr>
              <a:t> </a:t>
            </a:r>
            <a:r>
              <a:rPr lang="en-US" dirty="0">
                <a:solidFill>
                  <a:srgbClr val="000000"/>
                </a:solidFill>
              </a:rPr>
              <a:t>I will make your offspring as the dust of the earth, so that if one can count the dust of the earth, your offspring also can be counted. Arise, walk through the length and the breadth of the land, for I will give it to you.” </a:t>
            </a:r>
            <a:r>
              <a:rPr lang="en-US" dirty="0">
                <a:solidFill>
                  <a:srgbClr val="FF0000"/>
                </a:solidFill>
              </a:rPr>
              <a:t>So Abram moved his tent and came and settled by the oaks of </a:t>
            </a:r>
            <a:r>
              <a:rPr lang="en-US" dirty="0" err="1">
                <a:solidFill>
                  <a:srgbClr val="FF0000"/>
                </a:solidFill>
              </a:rPr>
              <a:t>Mamre</a:t>
            </a:r>
            <a:r>
              <a:rPr lang="en-US" dirty="0">
                <a:solidFill>
                  <a:srgbClr val="FF0000"/>
                </a:solidFill>
              </a:rPr>
              <a:t>, which are at Hebron, and there he built an altar to the </a:t>
            </a:r>
            <a:r>
              <a:rPr lang="en-US" cap="small" dirty="0">
                <a:solidFill>
                  <a:srgbClr val="FF0000"/>
                </a:solidFill>
              </a:rPr>
              <a:t>Lord</a:t>
            </a:r>
            <a:r>
              <a:rPr lang="en-US" dirty="0">
                <a:solidFill>
                  <a:srgbClr val="FF0000"/>
                </a:solidFill>
              </a:rPr>
              <a:t>.</a:t>
            </a:r>
          </a:p>
          <a:p>
            <a:endParaRPr lang="en-US" dirty="0"/>
          </a:p>
        </p:txBody>
      </p:sp>
    </p:spTree>
    <p:extLst>
      <p:ext uri="{BB962C8B-B14F-4D97-AF65-F5344CB8AC3E}">
        <p14:creationId xmlns:p14="http://schemas.microsoft.com/office/powerpoint/2010/main" val="2108299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DD6784-9477-40EA-84EB-71366C0E5689}"/>
              </a:ext>
            </a:extLst>
          </p:cNvPr>
          <p:cNvSpPr/>
          <p:nvPr/>
        </p:nvSpPr>
        <p:spPr>
          <a:xfrm>
            <a:off x="1322975" y="3841499"/>
            <a:ext cx="3260035" cy="2504661"/>
          </a:xfrm>
          <a:prstGeom prst="rect">
            <a:avLst/>
          </a:prstGeom>
          <a:solidFill>
            <a:schemeClr val="accent5">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lvl="0" algn="ctr">
              <a:lnSpc>
                <a:spcPct val="70000"/>
              </a:lnSpc>
              <a:spcBef>
                <a:spcPts val="1800"/>
              </a:spcBef>
              <a:buClr>
                <a:srgbClr val="263050"/>
              </a:buClr>
              <a:buSzPct val="100000"/>
            </a:pPr>
            <a:r>
              <a:rPr lang="en-US" sz="2400" dirty="0">
                <a:solidFill>
                  <a:srgbClr val="000000"/>
                </a:solidFill>
              </a:rPr>
              <a:t>King of Sodom </a:t>
            </a:r>
          </a:p>
          <a:p>
            <a:pPr marL="45720" lvl="0" algn="ctr">
              <a:lnSpc>
                <a:spcPct val="70000"/>
              </a:lnSpc>
              <a:spcBef>
                <a:spcPts val="1800"/>
              </a:spcBef>
              <a:buClr>
                <a:srgbClr val="263050"/>
              </a:buClr>
              <a:buSzPct val="100000"/>
            </a:pPr>
            <a:r>
              <a:rPr lang="en-US" sz="2400" dirty="0">
                <a:solidFill>
                  <a:srgbClr val="000000"/>
                </a:solidFill>
              </a:rPr>
              <a:t>King of Gomorrah </a:t>
            </a:r>
          </a:p>
          <a:p>
            <a:pPr marL="45720" lvl="0" algn="ctr">
              <a:lnSpc>
                <a:spcPct val="70000"/>
              </a:lnSpc>
              <a:spcBef>
                <a:spcPts val="1800"/>
              </a:spcBef>
              <a:buClr>
                <a:srgbClr val="263050"/>
              </a:buClr>
              <a:buSzPct val="100000"/>
            </a:pPr>
            <a:r>
              <a:rPr lang="en-US" sz="2400" dirty="0">
                <a:solidFill>
                  <a:srgbClr val="000000"/>
                </a:solidFill>
              </a:rPr>
              <a:t>King of </a:t>
            </a:r>
            <a:r>
              <a:rPr lang="en-US" sz="2400" dirty="0" err="1">
                <a:solidFill>
                  <a:srgbClr val="000000"/>
                </a:solidFill>
              </a:rPr>
              <a:t>Admah</a:t>
            </a:r>
            <a:endParaRPr lang="en-US" sz="2400" dirty="0">
              <a:solidFill>
                <a:srgbClr val="000000"/>
              </a:solidFill>
            </a:endParaRPr>
          </a:p>
          <a:p>
            <a:pPr marL="45720" lvl="0" algn="ctr">
              <a:lnSpc>
                <a:spcPct val="70000"/>
              </a:lnSpc>
              <a:spcBef>
                <a:spcPts val="1800"/>
              </a:spcBef>
              <a:buClr>
                <a:srgbClr val="263050"/>
              </a:buClr>
              <a:buSzPct val="100000"/>
            </a:pPr>
            <a:r>
              <a:rPr lang="en-US" sz="2400" dirty="0">
                <a:solidFill>
                  <a:srgbClr val="000000"/>
                </a:solidFill>
              </a:rPr>
              <a:t>King of </a:t>
            </a:r>
            <a:r>
              <a:rPr lang="en-US" sz="2400" dirty="0" err="1">
                <a:solidFill>
                  <a:srgbClr val="000000"/>
                </a:solidFill>
              </a:rPr>
              <a:t>Zeboiim</a:t>
            </a:r>
            <a:r>
              <a:rPr lang="en-US" sz="2400" dirty="0">
                <a:solidFill>
                  <a:srgbClr val="000000"/>
                </a:solidFill>
              </a:rPr>
              <a:t> </a:t>
            </a:r>
          </a:p>
          <a:p>
            <a:pPr marL="45720" lvl="0" algn="ctr">
              <a:lnSpc>
                <a:spcPct val="70000"/>
              </a:lnSpc>
              <a:spcBef>
                <a:spcPts val="1800"/>
              </a:spcBef>
              <a:buClr>
                <a:srgbClr val="263050"/>
              </a:buClr>
              <a:buSzPct val="100000"/>
            </a:pPr>
            <a:r>
              <a:rPr lang="en-US" sz="2400" dirty="0">
                <a:solidFill>
                  <a:srgbClr val="000000"/>
                </a:solidFill>
              </a:rPr>
              <a:t>King of Bela </a:t>
            </a:r>
            <a:endParaRPr lang="en-US" sz="2200" dirty="0">
              <a:solidFill>
                <a:srgbClr val="000000"/>
              </a:solidFill>
            </a:endParaRPr>
          </a:p>
        </p:txBody>
      </p:sp>
      <p:sp>
        <p:nvSpPr>
          <p:cNvPr id="5" name="Rectangle 4">
            <a:extLst>
              <a:ext uri="{FF2B5EF4-FFF2-40B4-BE49-F238E27FC236}">
                <a16:creationId xmlns:a16="http://schemas.microsoft.com/office/drawing/2014/main" id="{942AEB37-FAAD-470E-95D4-3C2063018ABA}"/>
              </a:ext>
            </a:extLst>
          </p:cNvPr>
          <p:cNvSpPr/>
          <p:nvPr/>
        </p:nvSpPr>
        <p:spPr>
          <a:xfrm>
            <a:off x="576776" y="265960"/>
            <a:ext cx="4783015" cy="2504661"/>
          </a:xfrm>
          <a:prstGeom prst="rect">
            <a:avLst/>
          </a:prstGeom>
          <a:solidFill>
            <a:srgbClr val="C000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lvl="0" algn="ctr">
              <a:lnSpc>
                <a:spcPct val="60000"/>
              </a:lnSpc>
              <a:spcBef>
                <a:spcPts val="1800"/>
              </a:spcBef>
              <a:buClr>
                <a:srgbClr val="263050"/>
              </a:buClr>
              <a:buSzPct val="100000"/>
            </a:pPr>
            <a:r>
              <a:rPr lang="en-US" sz="2800" b="1" dirty="0">
                <a:solidFill>
                  <a:schemeClr val="bg1"/>
                </a:solidFill>
              </a:rPr>
              <a:t>Amraphel</a:t>
            </a:r>
            <a:r>
              <a:rPr lang="en-US" sz="2800" dirty="0">
                <a:solidFill>
                  <a:schemeClr val="bg1"/>
                </a:solidFill>
              </a:rPr>
              <a:t> (King of Shinar) </a:t>
            </a:r>
          </a:p>
          <a:p>
            <a:pPr marL="45720" lvl="0" algn="ctr">
              <a:lnSpc>
                <a:spcPct val="60000"/>
              </a:lnSpc>
              <a:spcBef>
                <a:spcPts val="1800"/>
              </a:spcBef>
              <a:buClr>
                <a:srgbClr val="263050"/>
              </a:buClr>
              <a:buSzPct val="100000"/>
            </a:pPr>
            <a:r>
              <a:rPr lang="en-US" sz="2800" b="1" dirty="0">
                <a:solidFill>
                  <a:schemeClr val="bg1"/>
                </a:solidFill>
              </a:rPr>
              <a:t>Arioch</a:t>
            </a:r>
            <a:r>
              <a:rPr lang="en-US" sz="2800" dirty="0">
                <a:solidFill>
                  <a:schemeClr val="bg1"/>
                </a:solidFill>
              </a:rPr>
              <a:t> (King of </a:t>
            </a:r>
            <a:r>
              <a:rPr lang="en-US" sz="2800" dirty="0" err="1">
                <a:solidFill>
                  <a:schemeClr val="bg1"/>
                </a:solidFill>
              </a:rPr>
              <a:t>Ellasar</a:t>
            </a:r>
            <a:r>
              <a:rPr lang="en-US" sz="2800" dirty="0">
                <a:solidFill>
                  <a:schemeClr val="bg1"/>
                </a:solidFill>
              </a:rPr>
              <a:t>) </a:t>
            </a:r>
          </a:p>
          <a:p>
            <a:pPr marL="45720" lvl="0" algn="ctr">
              <a:lnSpc>
                <a:spcPct val="60000"/>
              </a:lnSpc>
              <a:spcBef>
                <a:spcPts val="1800"/>
              </a:spcBef>
              <a:buClr>
                <a:srgbClr val="263050"/>
              </a:buClr>
              <a:buSzPct val="100000"/>
            </a:pPr>
            <a:r>
              <a:rPr lang="en-US" sz="2800" b="1" dirty="0">
                <a:solidFill>
                  <a:schemeClr val="bg1"/>
                </a:solidFill>
              </a:rPr>
              <a:t>Chedorlaomer</a:t>
            </a:r>
            <a:r>
              <a:rPr lang="en-US" sz="2800" dirty="0">
                <a:solidFill>
                  <a:schemeClr val="bg1"/>
                </a:solidFill>
              </a:rPr>
              <a:t> (King of Elam) </a:t>
            </a:r>
          </a:p>
          <a:p>
            <a:pPr marL="45720" lvl="0" algn="ctr">
              <a:lnSpc>
                <a:spcPct val="60000"/>
              </a:lnSpc>
              <a:spcBef>
                <a:spcPts val="1800"/>
              </a:spcBef>
              <a:buClr>
                <a:srgbClr val="263050"/>
              </a:buClr>
              <a:buSzPct val="100000"/>
            </a:pPr>
            <a:r>
              <a:rPr lang="en-US" sz="2800" b="1" dirty="0">
                <a:solidFill>
                  <a:schemeClr val="bg1"/>
                </a:solidFill>
              </a:rPr>
              <a:t>Tidal</a:t>
            </a:r>
            <a:r>
              <a:rPr lang="en-US" sz="2800" dirty="0">
                <a:solidFill>
                  <a:schemeClr val="bg1"/>
                </a:solidFill>
              </a:rPr>
              <a:t> (King of </a:t>
            </a:r>
            <a:r>
              <a:rPr lang="en-US" sz="2800" dirty="0" err="1">
                <a:solidFill>
                  <a:schemeClr val="bg1"/>
                </a:solidFill>
              </a:rPr>
              <a:t>Goiim</a:t>
            </a:r>
            <a:r>
              <a:rPr lang="en-US" sz="2800" dirty="0">
                <a:solidFill>
                  <a:schemeClr val="bg1"/>
                </a:solidFill>
              </a:rPr>
              <a:t>)</a:t>
            </a:r>
            <a:r>
              <a:rPr lang="en-US" sz="2800" baseline="30000" dirty="0">
                <a:solidFill>
                  <a:schemeClr val="bg1"/>
                </a:solidFill>
              </a:rPr>
              <a:t> </a:t>
            </a:r>
          </a:p>
        </p:txBody>
      </p:sp>
      <p:sp>
        <p:nvSpPr>
          <p:cNvPr id="6" name="Arrow: Down 5">
            <a:extLst>
              <a:ext uri="{FF2B5EF4-FFF2-40B4-BE49-F238E27FC236}">
                <a16:creationId xmlns:a16="http://schemas.microsoft.com/office/drawing/2014/main" id="{202BDD1B-C3D4-4792-9F45-BE730B3665D2}"/>
              </a:ext>
            </a:extLst>
          </p:cNvPr>
          <p:cNvSpPr/>
          <p:nvPr/>
        </p:nvSpPr>
        <p:spPr>
          <a:xfrm>
            <a:off x="2532185" y="2954215"/>
            <a:ext cx="914400" cy="703384"/>
          </a:xfrm>
          <a:prstGeom prst="down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1DD6F37-5C0F-4348-89D7-90D8C56A8E58}"/>
              </a:ext>
            </a:extLst>
          </p:cNvPr>
          <p:cNvSpPr txBox="1"/>
          <p:nvPr/>
        </p:nvSpPr>
        <p:spPr>
          <a:xfrm>
            <a:off x="6175717" y="265960"/>
            <a:ext cx="5317587" cy="3342453"/>
          </a:xfrm>
          <a:prstGeom prst="rect">
            <a:avLst/>
          </a:prstGeom>
          <a:noFill/>
        </p:spPr>
        <p:txBody>
          <a:bodyPr wrap="square" rtlCol="0">
            <a:spAutoFit/>
          </a:bodyPr>
          <a:lstStyle/>
          <a:p>
            <a:pPr marL="45720" lvl="0">
              <a:lnSpc>
                <a:spcPct val="120000"/>
              </a:lnSpc>
              <a:spcBef>
                <a:spcPts val="1800"/>
              </a:spcBef>
              <a:buClr>
                <a:srgbClr val="263050"/>
              </a:buClr>
              <a:buSzPct val="100000"/>
            </a:pPr>
            <a:r>
              <a:rPr lang="en-US" sz="2200" dirty="0">
                <a:solidFill>
                  <a:srgbClr val="000000"/>
                </a:solidFill>
              </a:rPr>
              <a:t>Chedorlaomer and the kings who were with him came and defeated the Rephaim…the Zuzim…the Emim…and the Horites in their hill country of Seir…Then they turned back and came to </a:t>
            </a:r>
            <a:r>
              <a:rPr lang="en-US" sz="2200" dirty="0" err="1">
                <a:solidFill>
                  <a:srgbClr val="000000"/>
                </a:solidFill>
              </a:rPr>
              <a:t>En-mishpat</a:t>
            </a:r>
            <a:r>
              <a:rPr lang="en-US" sz="2200" dirty="0">
                <a:solidFill>
                  <a:srgbClr val="000000"/>
                </a:solidFill>
              </a:rPr>
              <a:t> and defeated all the country of the Amalekites, and also the Amorites who were dwelling in </a:t>
            </a:r>
            <a:r>
              <a:rPr lang="en-US" sz="2200" dirty="0" err="1">
                <a:solidFill>
                  <a:srgbClr val="000000"/>
                </a:solidFill>
              </a:rPr>
              <a:t>Hazazon-tamar</a:t>
            </a:r>
            <a:r>
              <a:rPr lang="en-US" sz="2200" dirty="0">
                <a:solidFill>
                  <a:srgbClr val="000000"/>
                </a:solidFill>
              </a:rPr>
              <a:t>.</a:t>
            </a:r>
          </a:p>
        </p:txBody>
      </p:sp>
      <p:sp>
        <p:nvSpPr>
          <p:cNvPr id="8" name="TextBox 7">
            <a:extLst>
              <a:ext uri="{FF2B5EF4-FFF2-40B4-BE49-F238E27FC236}">
                <a16:creationId xmlns:a16="http://schemas.microsoft.com/office/drawing/2014/main" id="{C93F353D-771D-4E7F-BAB2-C8921C8B999A}"/>
              </a:ext>
            </a:extLst>
          </p:cNvPr>
          <p:cNvSpPr txBox="1"/>
          <p:nvPr/>
        </p:nvSpPr>
        <p:spPr>
          <a:xfrm>
            <a:off x="6175717" y="3695724"/>
            <a:ext cx="5317587" cy="1284069"/>
          </a:xfrm>
          <a:prstGeom prst="rect">
            <a:avLst/>
          </a:prstGeom>
          <a:noFill/>
        </p:spPr>
        <p:txBody>
          <a:bodyPr wrap="square" rtlCol="0">
            <a:spAutoFit/>
          </a:bodyPr>
          <a:lstStyle/>
          <a:p>
            <a:pPr marL="45720" lvl="0">
              <a:lnSpc>
                <a:spcPct val="120000"/>
              </a:lnSpc>
              <a:spcBef>
                <a:spcPts val="1800"/>
              </a:spcBef>
              <a:buClr>
                <a:srgbClr val="263050"/>
              </a:buClr>
              <a:buSzPct val="100000"/>
            </a:pPr>
            <a:r>
              <a:rPr lang="en-US" sz="2200" dirty="0">
                <a:solidFill>
                  <a:srgbClr val="000000"/>
                </a:solidFill>
              </a:rPr>
              <a:t>So the enemy took all the possessions of Sodom and Gomorrah, and all their provisions, and went their way. </a:t>
            </a:r>
          </a:p>
        </p:txBody>
      </p:sp>
      <p:sp>
        <p:nvSpPr>
          <p:cNvPr id="10" name="TextBox 9">
            <a:extLst>
              <a:ext uri="{FF2B5EF4-FFF2-40B4-BE49-F238E27FC236}">
                <a16:creationId xmlns:a16="http://schemas.microsoft.com/office/drawing/2014/main" id="{668FA411-3E52-4CA8-8C78-EC31DFD6C891}"/>
              </a:ext>
            </a:extLst>
          </p:cNvPr>
          <p:cNvSpPr txBox="1"/>
          <p:nvPr/>
        </p:nvSpPr>
        <p:spPr>
          <a:xfrm>
            <a:off x="6175716" y="5060460"/>
            <a:ext cx="5317587" cy="1311128"/>
          </a:xfrm>
          <a:prstGeom prst="rect">
            <a:avLst/>
          </a:prstGeom>
          <a:noFill/>
        </p:spPr>
        <p:txBody>
          <a:bodyPr wrap="square" rtlCol="0">
            <a:spAutoFit/>
          </a:bodyPr>
          <a:lstStyle/>
          <a:p>
            <a:pPr marL="45720" lvl="0">
              <a:lnSpc>
                <a:spcPct val="120000"/>
              </a:lnSpc>
              <a:spcBef>
                <a:spcPts val="1800"/>
              </a:spcBef>
              <a:buClr>
                <a:srgbClr val="263050"/>
              </a:buClr>
              <a:buSzPct val="100000"/>
            </a:pPr>
            <a:r>
              <a:rPr lang="en-US" sz="2200" b="1" dirty="0">
                <a:solidFill>
                  <a:srgbClr val="000000"/>
                </a:solidFill>
              </a:rPr>
              <a:t>They also took Lot, the son of Abram's brother</a:t>
            </a:r>
            <a:r>
              <a:rPr lang="en-US" sz="2200" dirty="0">
                <a:solidFill>
                  <a:srgbClr val="000000"/>
                </a:solidFill>
              </a:rPr>
              <a:t>, who was dwelling in Sodom, and his possessions, and went their way.</a:t>
            </a:r>
          </a:p>
        </p:txBody>
      </p:sp>
    </p:spTree>
    <p:extLst>
      <p:ext uri="{BB962C8B-B14F-4D97-AF65-F5344CB8AC3E}">
        <p14:creationId xmlns:p14="http://schemas.microsoft.com/office/powerpoint/2010/main" val="191189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ADD56-BC0D-443E-BCC5-41364C7CE3EE}"/>
              </a:ext>
            </a:extLst>
          </p:cNvPr>
          <p:cNvSpPr>
            <a:spLocks noGrp="1"/>
          </p:cNvSpPr>
          <p:nvPr>
            <p:ph type="title"/>
          </p:nvPr>
        </p:nvSpPr>
        <p:spPr/>
        <p:txBody>
          <a:bodyPr/>
          <a:lstStyle/>
          <a:p>
            <a:r>
              <a:rPr lang="en-US" dirty="0"/>
              <a:t>14:13-16</a:t>
            </a:r>
          </a:p>
        </p:txBody>
      </p:sp>
      <p:sp>
        <p:nvSpPr>
          <p:cNvPr id="3" name="Content Placeholder 2">
            <a:extLst>
              <a:ext uri="{FF2B5EF4-FFF2-40B4-BE49-F238E27FC236}">
                <a16:creationId xmlns:a16="http://schemas.microsoft.com/office/drawing/2014/main" id="{6DC41992-8483-4D64-AE65-7499C0C15441}"/>
              </a:ext>
            </a:extLst>
          </p:cNvPr>
          <p:cNvSpPr>
            <a:spLocks noGrp="1"/>
          </p:cNvSpPr>
          <p:nvPr>
            <p:ph idx="1"/>
          </p:nvPr>
        </p:nvSpPr>
        <p:spPr/>
        <p:txBody>
          <a:bodyPr>
            <a:normAutofit/>
          </a:bodyPr>
          <a:lstStyle/>
          <a:p>
            <a:pPr marL="45720" indent="0">
              <a:buNone/>
            </a:pPr>
            <a:r>
              <a:rPr lang="en-US" sz="2400" dirty="0">
                <a:solidFill>
                  <a:srgbClr val="000000"/>
                </a:solidFill>
              </a:rPr>
              <a:t>Then one who had escaped came and told Abram the Hebrew, who was living by the oaks of </a:t>
            </a:r>
            <a:r>
              <a:rPr lang="en-US" sz="2400" dirty="0" err="1">
                <a:solidFill>
                  <a:srgbClr val="000000"/>
                </a:solidFill>
              </a:rPr>
              <a:t>Mamre</a:t>
            </a:r>
            <a:r>
              <a:rPr lang="en-US" sz="2400" dirty="0">
                <a:solidFill>
                  <a:srgbClr val="000000"/>
                </a:solidFill>
              </a:rPr>
              <a:t> the Amorite, brother of </a:t>
            </a:r>
            <a:r>
              <a:rPr lang="en-US" sz="2400" dirty="0" err="1">
                <a:solidFill>
                  <a:srgbClr val="000000"/>
                </a:solidFill>
              </a:rPr>
              <a:t>Eshcol</a:t>
            </a:r>
            <a:r>
              <a:rPr lang="en-US" sz="2400" dirty="0">
                <a:solidFill>
                  <a:srgbClr val="000000"/>
                </a:solidFill>
              </a:rPr>
              <a:t> and of </a:t>
            </a:r>
            <a:r>
              <a:rPr lang="en-US" sz="2400" dirty="0" err="1">
                <a:solidFill>
                  <a:srgbClr val="000000"/>
                </a:solidFill>
              </a:rPr>
              <a:t>Aner</a:t>
            </a:r>
            <a:r>
              <a:rPr lang="en-US" sz="2400" dirty="0">
                <a:solidFill>
                  <a:srgbClr val="000000"/>
                </a:solidFill>
              </a:rPr>
              <a:t>. These were allies of Abram. When Abram heard that his kinsman had been taken captive, he led forth his trained men, born in his house, 318 of them, and went in pursuit as far as Dan. And he divided his forces against them by night, he and his servants, and defeated them and pursued them to </a:t>
            </a:r>
            <a:r>
              <a:rPr lang="en-US" sz="2400" dirty="0" err="1">
                <a:solidFill>
                  <a:srgbClr val="000000"/>
                </a:solidFill>
              </a:rPr>
              <a:t>Hobah</a:t>
            </a:r>
            <a:r>
              <a:rPr lang="en-US" sz="2400" dirty="0">
                <a:solidFill>
                  <a:srgbClr val="000000"/>
                </a:solidFill>
              </a:rPr>
              <a:t>, north of Damascus. Then he brought back all the possessions, and also brought back his kinsman Lot with his possessions, and the women and the people.</a:t>
            </a:r>
          </a:p>
        </p:txBody>
      </p:sp>
    </p:spTree>
    <p:extLst>
      <p:ext uri="{BB962C8B-B14F-4D97-AF65-F5344CB8AC3E}">
        <p14:creationId xmlns:p14="http://schemas.microsoft.com/office/powerpoint/2010/main" val="120357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5102</TotalTime>
  <Words>1349</Words>
  <Application>Microsoft Office PowerPoint</Application>
  <PresentationFormat>Widescreen</PresentationFormat>
  <Paragraphs>59</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Corbel</vt:lpstr>
      <vt:lpstr>Dubai Medium</vt:lpstr>
      <vt:lpstr>Euphemia</vt:lpstr>
      <vt:lpstr>Georgia</vt:lpstr>
      <vt:lpstr>Banded Design Blue 16x9</vt:lpstr>
      <vt:lpstr>God’s Covenant</vt:lpstr>
      <vt:lpstr>PowerPoint Presentation</vt:lpstr>
      <vt:lpstr>Genesis 13:5-9 </vt:lpstr>
      <vt:lpstr>13:10-18</vt:lpstr>
      <vt:lpstr>13:10-18</vt:lpstr>
      <vt:lpstr>13:10-18</vt:lpstr>
      <vt:lpstr>13:10-18</vt:lpstr>
      <vt:lpstr>PowerPoint Presentation</vt:lpstr>
      <vt:lpstr>14:13-16</vt:lpstr>
      <vt:lpstr>14:19-20</vt:lpstr>
      <vt:lpstr>15:1-6</vt:lpstr>
      <vt:lpstr>15:7-21</vt:lpstr>
      <vt:lpstr>Read 16-19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Covenant</dc:title>
  <dc:creator>Taylor Pickup</dc:creator>
  <cp:lastModifiedBy>Taylor Pickup</cp:lastModifiedBy>
  <cp:revision>18</cp:revision>
  <dcterms:created xsi:type="dcterms:W3CDTF">2017-06-13T19:56:44Z</dcterms:created>
  <dcterms:modified xsi:type="dcterms:W3CDTF">2017-06-18T06:48:46Z</dcterms:modified>
</cp:coreProperties>
</file>