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4" r:id="rId8"/>
    <p:sldId id="265" r:id="rId9"/>
    <p:sldId id="266" r:id="rId10"/>
    <p:sldId id="267" r:id="rId11"/>
    <p:sldId id="268" r:id="rId12"/>
    <p:sldId id="269" r:id="rId13"/>
    <p:sldId id="263"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02"/>
    <p:restoredTop sz="94643"/>
  </p:normalViewPr>
  <p:slideViewPr>
    <p:cSldViewPr snapToGrid="0" snapToObjects="1">
      <p:cViewPr varScale="1">
        <p:scale>
          <a:sx n="69" d="100"/>
          <a:sy n="69" d="100"/>
        </p:scale>
        <p:origin x="208" y="1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A5E810-55B8-F34C-B6B1-2D298687BFBF}" type="datetimeFigureOut">
              <a:rPr lang="en-US" smtClean="0"/>
              <a:t>7/28/17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CEE80F-5584-C84D-8336-20C878357CFF}" type="slidenum">
              <a:rPr lang="en-US" smtClean="0"/>
              <a:t>‹#›</a:t>
            </a:fld>
            <a:endParaRPr lang="en-US"/>
          </a:p>
        </p:txBody>
      </p:sp>
    </p:spTree>
    <p:extLst>
      <p:ext uri="{BB962C8B-B14F-4D97-AF65-F5344CB8AC3E}">
        <p14:creationId xmlns:p14="http://schemas.microsoft.com/office/powerpoint/2010/main" val="1083918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DDBEB-7D22-004D-8ED4-D1D378A3B08F}" type="datetimeFigureOut">
              <a:rPr lang="en-US" smtClean="0"/>
              <a:t>7/28/17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7ED6B-802B-9E42-BBFA-B7AE2FE7FF07}" type="slidenum">
              <a:rPr lang="en-US" smtClean="0"/>
              <a:t>‹#›</a:t>
            </a:fld>
            <a:endParaRPr lang="en-US"/>
          </a:p>
        </p:txBody>
      </p:sp>
    </p:spTree>
    <p:extLst>
      <p:ext uri="{BB962C8B-B14F-4D97-AF65-F5344CB8AC3E}">
        <p14:creationId xmlns:p14="http://schemas.microsoft.com/office/powerpoint/2010/main" val="81361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57ED6B-802B-9E42-BBFA-B7AE2FE7FF07}" type="slidenum">
              <a:rPr lang="en-US" smtClean="0"/>
              <a:t>1</a:t>
            </a:fld>
            <a:endParaRPr lang="en-US"/>
          </a:p>
        </p:txBody>
      </p:sp>
    </p:spTree>
    <p:extLst>
      <p:ext uri="{BB962C8B-B14F-4D97-AF65-F5344CB8AC3E}">
        <p14:creationId xmlns:p14="http://schemas.microsoft.com/office/powerpoint/2010/main" val="139497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7/28/17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7/28/17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7/28/17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7/28/17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7/28/17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7/28/17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7/28/17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fade thruBlk="1"/>
  </p:transition>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 Id="rId3"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322629" cy="6995886"/>
          </a:xfrm>
          <a:prstGeom prst="rect">
            <a:avLst/>
          </a:prstGeom>
          <a:solidFill>
            <a:schemeClr val="bg1"/>
          </a:solidFill>
          <a:ln>
            <a:noFill/>
          </a:ln>
        </p:spPr>
        <p:txBody>
          <a:bodyPr wrap="square" rtlCol="0">
            <a:spAutoFit/>
          </a:bodyPr>
          <a:lstStyle/>
          <a:p>
            <a:endParaRPr lang="en-US"/>
          </a:p>
        </p:txBody>
      </p:sp>
    </p:spTree>
    <p:extLst>
      <p:ext uri="{BB962C8B-B14F-4D97-AF65-F5344CB8AC3E}">
        <p14:creationId xmlns:p14="http://schemas.microsoft.com/office/powerpoint/2010/main" val="60558582"/>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sz="4400" dirty="0"/>
          </a:p>
        </p:txBody>
      </p:sp>
      <p:sp>
        <p:nvSpPr>
          <p:cNvPr id="5" name="TextBox 4"/>
          <p:cNvSpPr txBox="1"/>
          <p:nvPr/>
        </p:nvSpPr>
        <p:spPr>
          <a:xfrm>
            <a:off x="680321" y="2743200"/>
            <a:ext cx="10914779" cy="2862322"/>
          </a:xfrm>
          <a:prstGeom prst="rect">
            <a:avLst/>
          </a:prstGeom>
          <a:noFill/>
        </p:spPr>
        <p:txBody>
          <a:bodyPr wrap="square" rtlCol="0">
            <a:spAutoFit/>
          </a:bodyPr>
          <a:lstStyle/>
          <a:p>
            <a:r>
              <a:rPr lang="en-US" sz="3600" dirty="0">
                <a:latin typeface="Apple Chancery" charset="0"/>
                <a:ea typeface="Apple Chancery" charset="0"/>
                <a:cs typeface="Apple Chancery" charset="0"/>
              </a:rPr>
              <a:t>"The whole series of the divine Scriptures is interpreted in a fourfold way. In all holy books one should ascertain what everlasting truths are therein intimated, what deeds are narrated, what future events are foretold, and what </a:t>
            </a:r>
            <a:r>
              <a:rPr lang="en-US" sz="3600" u="sng" dirty="0">
                <a:latin typeface="Apple Chancery" charset="0"/>
                <a:ea typeface="Apple Chancery" charset="0"/>
                <a:cs typeface="Apple Chancery" charset="0"/>
              </a:rPr>
              <a:t>commands or counsels are there contained</a:t>
            </a:r>
            <a:r>
              <a:rPr lang="en-US" sz="3600" dirty="0">
                <a:latin typeface="Apple Chancery" charset="0"/>
                <a:ea typeface="Apple Chancery" charset="0"/>
                <a:cs typeface="Apple Chancery" charset="0"/>
              </a:rPr>
              <a:t>."</a:t>
            </a:r>
            <a:endParaRPr lang="en-US" sz="3600" dirty="0">
              <a:latin typeface="Apple Chancery" charset="0"/>
              <a:ea typeface="Apple Chancery" charset="0"/>
              <a:cs typeface="Apple Chancery" charset="0"/>
            </a:endParaRPr>
          </a:p>
        </p:txBody>
      </p:sp>
    </p:spTree>
    <p:extLst>
      <p:ext uri="{BB962C8B-B14F-4D97-AF65-F5344CB8AC3E}">
        <p14:creationId xmlns:p14="http://schemas.microsoft.com/office/powerpoint/2010/main" val="204869808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smtClean="0"/>
              <a:t>Venerable Bede (672-735 AD)</a:t>
            </a:r>
            <a:endParaRPr lang="en-US" sz="4400"/>
          </a:p>
        </p:txBody>
      </p:sp>
      <p:sp>
        <p:nvSpPr>
          <p:cNvPr id="5" name="TextBox 4"/>
          <p:cNvSpPr txBox="1"/>
          <p:nvPr/>
        </p:nvSpPr>
        <p:spPr>
          <a:xfrm>
            <a:off x="680321" y="2743200"/>
            <a:ext cx="10914779" cy="2862322"/>
          </a:xfrm>
          <a:prstGeom prst="rect">
            <a:avLst/>
          </a:prstGeom>
          <a:noFill/>
        </p:spPr>
        <p:txBody>
          <a:bodyPr wrap="square" rtlCol="0">
            <a:spAutoFit/>
          </a:bodyPr>
          <a:lstStyle/>
          <a:p>
            <a:r>
              <a:rPr lang="en-US" sz="3600" dirty="0">
                <a:latin typeface="Apple Chancery" charset="0"/>
                <a:ea typeface="Apple Chancery" charset="0"/>
                <a:cs typeface="Apple Chancery" charset="0"/>
              </a:rPr>
              <a:t>"The whole series of the divine Scriptures is interpreted in a fourfold way. In all holy books one should ascertain what everlasting truths are therein </a:t>
            </a:r>
            <a:r>
              <a:rPr lang="en-US" sz="3600" u="sng" dirty="0">
                <a:latin typeface="Apple Chancery" charset="0"/>
                <a:ea typeface="Apple Chancery" charset="0"/>
                <a:cs typeface="Apple Chancery" charset="0"/>
              </a:rPr>
              <a:t>intimated</a:t>
            </a:r>
            <a:r>
              <a:rPr lang="en-US" sz="3600" dirty="0">
                <a:latin typeface="Apple Chancery" charset="0"/>
                <a:ea typeface="Apple Chancery" charset="0"/>
                <a:cs typeface="Apple Chancery" charset="0"/>
              </a:rPr>
              <a:t>, what </a:t>
            </a:r>
            <a:r>
              <a:rPr lang="en-US" sz="3600" u="sng" dirty="0">
                <a:latin typeface="Apple Chancery" charset="0"/>
                <a:ea typeface="Apple Chancery" charset="0"/>
                <a:cs typeface="Apple Chancery" charset="0"/>
              </a:rPr>
              <a:t>deeds are narrated</a:t>
            </a:r>
            <a:r>
              <a:rPr lang="en-US" sz="3600" dirty="0">
                <a:latin typeface="Apple Chancery" charset="0"/>
                <a:ea typeface="Apple Chancery" charset="0"/>
                <a:cs typeface="Apple Chancery" charset="0"/>
              </a:rPr>
              <a:t>, what future events are foretold, and what </a:t>
            </a:r>
            <a:r>
              <a:rPr lang="en-US" sz="3600" u="sng" dirty="0">
                <a:latin typeface="Apple Chancery" charset="0"/>
                <a:ea typeface="Apple Chancery" charset="0"/>
                <a:cs typeface="Apple Chancery" charset="0"/>
              </a:rPr>
              <a:t>commands or counsels</a:t>
            </a:r>
            <a:r>
              <a:rPr lang="en-US" sz="3600" dirty="0">
                <a:latin typeface="Apple Chancery" charset="0"/>
                <a:ea typeface="Apple Chancery" charset="0"/>
                <a:cs typeface="Apple Chancery" charset="0"/>
              </a:rPr>
              <a:t> are there contained."</a:t>
            </a:r>
            <a:endParaRPr lang="en-US" sz="3600" dirty="0">
              <a:latin typeface="Apple Chancery" charset="0"/>
              <a:ea typeface="Apple Chancery" charset="0"/>
              <a:cs typeface="Apple Chancery" charset="0"/>
            </a:endParaRPr>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Lst>
          </a:blip>
          <a:stretch>
            <a:fillRect/>
          </a:stretch>
        </p:blipFill>
        <p:spPr>
          <a:xfrm>
            <a:off x="9162661" y="208680"/>
            <a:ext cx="2712098" cy="2534520"/>
          </a:xfrm>
          <a:prstGeom prst="rect">
            <a:avLst/>
          </a:prstGeom>
        </p:spPr>
      </p:pic>
    </p:spTree>
    <p:extLst>
      <p:ext uri="{BB962C8B-B14F-4D97-AF65-F5344CB8AC3E}">
        <p14:creationId xmlns:p14="http://schemas.microsoft.com/office/powerpoint/2010/main" val="186336863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Learn God’s Will From Scripture?</a:t>
            </a:r>
            <a:endParaRPr lang="en-US" dirty="0"/>
          </a:p>
        </p:txBody>
      </p:sp>
      <p:sp>
        <p:nvSpPr>
          <p:cNvPr id="3" name="Content Placeholder 2"/>
          <p:cNvSpPr>
            <a:spLocks noGrp="1"/>
          </p:cNvSpPr>
          <p:nvPr>
            <p:ph idx="1"/>
          </p:nvPr>
        </p:nvSpPr>
        <p:spPr>
          <a:xfrm>
            <a:off x="680321" y="2336873"/>
            <a:ext cx="9846430" cy="2387527"/>
          </a:xfrm>
        </p:spPr>
        <p:txBody>
          <a:bodyPr>
            <a:normAutofit/>
          </a:bodyPr>
          <a:lstStyle/>
          <a:p>
            <a:r>
              <a:rPr lang="en-US" sz="3200" dirty="0" smtClean="0"/>
              <a:t>Historical Narrative </a:t>
            </a:r>
            <a:r>
              <a:rPr lang="en-US" sz="3200" dirty="0" smtClean="0">
                <a:latin typeface="Arial" charset="0"/>
                <a:ea typeface="Arial" charset="0"/>
                <a:cs typeface="Arial" charset="0"/>
              </a:rPr>
              <a:t>&amp;</a:t>
            </a:r>
            <a:r>
              <a:rPr lang="en-US" sz="3200" dirty="0" smtClean="0"/>
              <a:t> Letters illustrate truth</a:t>
            </a:r>
          </a:p>
          <a:p>
            <a:r>
              <a:rPr lang="en-US" sz="3200" dirty="0" smtClean="0"/>
              <a:t>Historical Narrative </a:t>
            </a:r>
            <a:r>
              <a:rPr lang="en-US" sz="3200" dirty="0" smtClean="0">
                <a:latin typeface="Arial" charset="0"/>
                <a:ea typeface="Arial" charset="0"/>
                <a:cs typeface="Arial" charset="0"/>
              </a:rPr>
              <a:t>&amp;</a:t>
            </a:r>
            <a:r>
              <a:rPr lang="en-US" sz="3200" dirty="0" smtClean="0"/>
              <a:t> Letters contain commands and statements of truth</a:t>
            </a:r>
          </a:p>
          <a:p>
            <a:r>
              <a:rPr lang="en-US" sz="3200" dirty="0" smtClean="0"/>
              <a:t>Conclusions can be drawn from inspired sources</a:t>
            </a:r>
            <a:endParaRPr lang="en-US" sz="3200" dirty="0"/>
          </a:p>
        </p:txBody>
      </p:sp>
      <p:sp>
        <p:nvSpPr>
          <p:cNvPr id="4" name="TextBox 3"/>
          <p:cNvSpPr txBox="1"/>
          <p:nvPr/>
        </p:nvSpPr>
        <p:spPr>
          <a:xfrm>
            <a:off x="680321" y="4934719"/>
            <a:ext cx="10515600" cy="584775"/>
          </a:xfrm>
          <a:prstGeom prst="rect">
            <a:avLst/>
          </a:prstGeom>
          <a:noFill/>
        </p:spPr>
        <p:txBody>
          <a:bodyPr wrap="square" rtlCol="0">
            <a:spAutoFit/>
          </a:bodyPr>
          <a:lstStyle/>
          <a:p>
            <a:pPr algn="ctr"/>
            <a:r>
              <a:rPr lang="en-US" sz="3200" dirty="0" smtClean="0"/>
              <a:t>Distinguishing between Custom and Pharisaical Tradition</a:t>
            </a:r>
            <a:endParaRPr lang="en-US" sz="3200" dirty="0"/>
          </a:p>
        </p:txBody>
      </p:sp>
    </p:spTree>
    <p:extLst>
      <p:ext uri="{BB962C8B-B14F-4D97-AF65-F5344CB8AC3E}">
        <p14:creationId xmlns:p14="http://schemas.microsoft.com/office/powerpoint/2010/main" val="130332585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Authority of God’s Word</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702355"/>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322629" cy="6995886"/>
          </a:xfrm>
          <a:prstGeom prst="rect">
            <a:avLst/>
          </a:prstGeom>
          <a:solidFill>
            <a:schemeClr val="bg1"/>
          </a:solidFill>
          <a:ln>
            <a:noFill/>
          </a:ln>
        </p:spPr>
        <p:txBody>
          <a:bodyPr wrap="square" rtlCol="0">
            <a:spAutoFit/>
          </a:bodyPr>
          <a:lstStyle/>
          <a:p>
            <a:endParaRPr lang="en-US"/>
          </a:p>
        </p:txBody>
      </p:sp>
    </p:spTree>
    <p:extLst>
      <p:ext uri="{BB962C8B-B14F-4D97-AF65-F5344CB8AC3E}">
        <p14:creationId xmlns:p14="http://schemas.microsoft.com/office/powerpoint/2010/main" val="2048322643"/>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Authority of God’s Word</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8410411"/>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Authority of His Message is Complete</a:t>
            </a:r>
            <a:endParaRPr lang="en-US" dirty="0"/>
          </a:p>
        </p:txBody>
      </p:sp>
      <p:sp>
        <p:nvSpPr>
          <p:cNvPr id="3" name="Content Placeholder 2"/>
          <p:cNvSpPr>
            <a:spLocks noGrp="1"/>
          </p:cNvSpPr>
          <p:nvPr>
            <p:ph idx="1"/>
          </p:nvPr>
        </p:nvSpPr>
        <p:spPr>
          <a:xfrm>
            <a:off x="680321" y="2336873"/>
            <a:ext cx="10548957" cy="3599316"/>
          </a:xfrm>
        </p:spPr>
        <p:txBody>
          <a:bodyPr/>
          <a:lstStyle/>
          <a:p>
            <a:r>
              <a:rPr lang="en-US" sz="3200" smtClean="0"/>
              <a:t>Revealed by </a:t>
            </a:r>
            <a:r>
              <a:rPr lang="en-US" sz="3200" dirty="0" smtClean="0"/>
              <a:t>Divine Inspiration</a:t>
            </a:r>
          </a:p>
          <a:p>
            <a:r>
              <a:rPr lang="en-US" sz="3200" dirty="0" smtClean="0"/>
              <a:t>Apostles guided in the words they spoke and wrote</a:t>
            </a:r>
          </a:p>
          <a:p>
            <a:r>
              <a:rPr lang="en-US" sz="3200" dirty="0" smtClean="0"/>
              <a:t>This apostolic teaching was meant to guide the church</a:t>
            </a:r>
          </a:p>
          <a:p>
            <a:endParaRPr lang="en-US" dirty="0"/>
          </a:p>
        </p:txBody>
      </p:sp>
    </p:spTree>
    <p:extLst>
      <p:ext uri="{BB962C8B-B14F-4D97-AF65-F5344CB8AC3E}">
        <p14:creationId xmlns:p14="http://schemas.microsoft.com/office/powerpoint/2010/main" val="47808076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800" smtClean="0"/>
              <a:t>Example of Paul the Apostle</a:t>
            </a:r>
            <a:endParaRPr lang="en-US" sz="4800"/>
          </a:p>
        </p:txBody>
      </p:sp>
      <p:sp>
        <p:nvSpPr>
          <p:cNvPr id="5" name="Subtitle 4"/>
          <p:cNvSpPr>
            <a:spLocks noGrp="1"/>
          </p:cNvSpPr>
          <p:nvPr>
            <p:ph type="subTitle" idx="1"/>
          </p:nvPr>
        </p:nvSpPr>
        <p:spPr/>
        <p:txBody>
          <a:bodyPr>
            <a:normAutofit/>
          </a:bodyPr>
          <a:lstStyle/>
          <a:p>
            <a:r>
              <a:rPr lang="en-US" sz="4000" dirty="0" smtClean="0">
                <a:latin typeface="Thonburi" charset="-34"/>
                <a:ea typeface="Thonburi" charset="-34"/>
                <a:cs typeface="Thonburi" charset="-34"/>
              </a:rPr>
              <a:t>1</a:t>
            </a:r>
            <a:r>
              <a:rPr lang="en-US" sz="4000" baseline="30000" dirty="0" smtClean="0">
                <a:latin typeface="Thonburi" charset="-34"/>
                <a:ea typeface="Thonburi" charset="-34"/>
                <a:cs typeface="Thonburi" charset="-34"/>
              </a:rPr>
              <a:t>st</a:t>
            </a:r>
            <a:r>
              <a:rPr lang="en-US" sz="4000" dirty="0" smtClean="0">
                <a:latin typeface="Thonburi" charset="-34"/>
                <a:ea typeface="Thonburi" charset="-34"/>
                <a:cs typeface="Thonburi" charset="-34"/>
              </a:rPr>
              <a:t> &amp; 2</a:t>
            </a:r>
            <a:r>
              <a:rPr lang="en-US" sz="4000" baseline="30000" dirty="0" smtClean="0">
                <a:latin typeface="Thonburi" charset="-34"/>
                <a:ea typeface="Thonburi" charset="-34"/>
                <a:cs typeface="Thonburi" charset="-34"/>
              </a:rPr>
              <a:t>nd</a:t>
            </a:r>
            <a:r>
              <a:rPr lang="en-US" sz="4000" dirty="0" smtClean="0">
                <a:latin typeface="Thonburi" charset="-34"/>
                <a:ea typeface="Thonburi" charset="-34"/>
                <a:cs typeface="Thonburi" charset="-34"/>
              </a:rPr>
              <a:t> Corinthians</a:t>
            </a:r>
            <a:endParaRPr lang="en-US" sz="4000" dirty="0">
              <a:latin typeface="Thonburi" charset="-34"/>
              <a:ea typeface="Thonburi" charset="-34"/>
              <a:cs typeface="Thonburi" charset="-34"/>
            </a:endParaRPr>
          </a:p>
        </p:txBody>
      </p:sp>
    </p:spTree>
    <p:extLst>
      <p:ext uri="{BB962C8B-B14F-4D97-AF65-F5344CB8AC3E}">
        <p14:creationId xmlns:p14="http://schemas.microsoft.com/office/powerpoint/2010/main" val="663338029"/>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Today’s Attitudes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2479149"/>
      </p:ext>
    </p:extLst>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Learn God’s Will From Scripture?</a:t>
            </a:r>
            <a:endParaRPr lang="en-US" dirty="0"/>
          </a:p>
        </p:txBody>
      </p:sp>
      <p:sp>
        <p:nvSpPr>
          <p:cNvPr id="3" name="Content Placeholder 2"/>
          <p:cNvSpPr>
            <a:spLocks noGrp="1"/>
          </p:cNvSpPr>
          <p:nvPr>
            <p:ph idx="1"/>
          </p:nvPr>
        </p:nvSpPr>
        <p:spPr>
          <a:xfrm>
            <a:off x="680321" y="2336873"/>
            <a:ext cx="9846430" cy="2387527"/>
          </a:xfrm>
        </p:spPr>
        <p:txBody>
          <a:bodyPr>
            <a:normAutofit/>
          </a:bodyPr>
          <a:lstStyle/>
          <a:p>
            <a:r>
              <a:rPr lang="en-US" sz="3200" dirty="0" smtClean="0"/>
              <a:t>Historical Narrative </a:t>
            </a:r>
            <a:r>
              <a:rPr lang="en-US" sz="3200" dirty="0" smtClean="0">
                <a:latin typeface="Arial" charset="0"/>
                <a:ea typeface="Arial" charset="0"/>
                <a:cs typeface="Arial" charset="0"/>
              </a:rPr>
              <a:t>&amp;</a:t>
            </a:r>
            <a:r>
              <a:rPr lang="en-US" sz="3200" dirty="0" smtClean="0"/>
              <a:t> Letters illustrate truth</a:t>
            </a:r>
          </a:p>
          <a:p>
            <a:r>
              <a:rPr lang="en-US" sz="3200" dirty="0" smtClean="0"/>
              <a:t>Historical Narrative </a:t>
            </a:r>
            <a:r>
              <a:rPr lang="en-US" sz="3200" dirty="0" smtClean="0">
                <a:latin typeface="Arial" charset="0"/>
                <a:ea typeface="Arial" charset="0"/>
                <a:cs typeface="Arial" charset="0"/>
              </a:rPr>
              <a:t>&amp;</a:t>
            </a:r>
            <a:r>
              <a:rPr lang="en-US" sz="3200" dirty="0" smtClean="0"/>
              <a:t> Letters contain commands and statements of truth</a:t>
            </a:r>
          </a:p>
          <a:p>
            <a:r>
              <a:rPr lang="en-US" sz="3200" dirty="0" smtClean="0"/>
              <a:t>Conclusions can be drawn from inspired sources</a:t>
            </a:r>
            <a:endParaRPr lang="en-US" sz="3200" dirty="0"/>
          </a:p>
        </p:txBody>
      </p:sp>
      <p:sp>
        <p:nvSpPr>
          <p:cNvPr id="4" name="TextBox 3"/>
          <p:cNvSpPr txBox="1"/>
          <p:nvPr/>
        </p:nvSpPr>
        <p:spPr>
          <a:xfrm>
            <a:off x="680321" y="4934719"/>
            <a:ext cx="10515600" cy="584775"/>
          </a:xfrm>
          <a:prstGeom prst="rect">
            <a:avLst/>
          </a:prstGeom>
          <a:noFill/>
        </p:spPr>
        <p:txBody>
          <a:bodyPr wrap="square" rtlCol="0">
            <a:spAutoFit/>
          </a:bodyPr>
          <a:lstStyle/>
          <a:p>
            <a:pPr algn="ctr"/>
            <a:r>
              <a:rPr lang="en-US" sz="3200" dirty="0" smtClean="0"/>
              <a:t>Distinguishing between Custom and Pharisaical Tradition</a:t>
            </a:r>
            <a:endParaRPr lang="en-US" sz="3200" dirty="0"/>
          </a:p>
        </p:txBody>
      </p:sp>
    </p:spTree>
    <p:extLst>
      <p:ext uri="{BB962C8B-B14F-4D97-AF65-F5344CB8AC3E}">
        <p14:creationId xmlns:p14="http://schemas.microsoft.com/office/powerpoint/2010/main" val="210472786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sz="4400" dirty="0"/>
          </a:p>
        </p:txBody>
      </p:sp>
      <p:sp>
        <p:nvSpPr>
          <p:cNvPr id="5" name="TextBox 4"/>
          <p:cNvSpPr txBox="1"/>
          <p:nvPr/>
        </p:nvSpPr>
        <p:spPr>
          <a:xfrm>
            <a:off x="680321" y="2743200"/>
            <a:ext cx="10914779" cy="2862322"/>
          </a:xfrm>
          <a:prstGeom prst="rect">
            <a:avLst/>
          </a:prstGeom>
          <a:noFill/>
        </p:spPr>
        <p:txBody>
          <a:bodyPr wrap="square" rtlCol="0">
            <a:spAutoFit/>
          </a:bodyPr>
          <a:lstStyle/>
          <a:p>
            <a:r>
              <a:rPr lang="en-US" sz="3600" dirty="0">
                <a:latin typeface="Apple Chancery" charset="0"/>
                <a:ea typeface="Apple Chancery" charset="0"/>
                <a:cs typeface="Apple Chancery" charset="0"/>
              </a:rPr>
              <a:t>"The whole series of the divine Scriptures is interpreted in a fourfold way. In all holy books one should ascertain what everlasting truths are therein intimated, what deeds are narrated, what future events are foretold, and what commands or counsels are there contained."</a:t>
            </a:r>
            <a:endParaRPr lang="en-US" sz="3600" dirty="0">
              <a:latin typeface="Apple Chancery" charset="0"/>
              <a:ea typeface="Apple Chancery" charset="0"/>
              <a:cs typeface="Apple Chancery" charset="0"/>
            </a:endParaRPr>
          </a:p>
        </p:txBody>
      </p:sp>
    </p:spTree>
    <p:extLst>
      <p:ext uri="{BB962C8B-B14F-4D97-AF65-F5344CB8AC3E}">
        <p14:creationId xmlns:p14="http://schemas.microsoft.com/office/powerpoint/2010/main" val="1750774939"/>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sz="4400" dirty="0"/>
          </a:p>
        </p:txBody>
      </p:sp>
      <p:sp>
        <p:nvSpPr>
          <p:cNvPr id="5" name="TextBox 4"/>
          <p:cNvSpPr txBox="1"/>
          <p:nvPr/>
        </p:nvSpPr>
        <p:spPr>
          <a:xfrm>
            <a:off x="680321" y="2743200"/>
            <a:ext cx="10914779" cy="2862322"/>
          </a:xfrm>
          <a:prstGeom prst="rect">
            <a:avLst/>
          </a:prstGeom>
          <a:noFill/>
        </p:spPr>
        <p:txBody>
          <a:bodyPr wrap="square" rtlCol="0">
            <a:spAutoFit/>
          </a:bodyPr>
          <a:lstStyle/>
          <a:p>
            <a:r>
              <a:rPr lang="en-US" sz="3600" dirty="0">
                <a:latin typeface="Apple Chancery" charset="0"/>
                <a:ea typeface="Apple Chancery" charset="0"/>
                <a:cs typeface="Apple Chancery" charset="0"/>
              </a:rPr>
              <a:t>"The whole series of the divine Scriptures is interpreted in a fourfold way. In all holy books one should ascertain what everlasting truths are therein </a:t>
            </a:r>
            <a:r>
              <a:rPr lang="en-US" sz="3600" u="sng" dirty="0">
                <a:latin typeface="Apple Chancery" charset="0"/>
                <a:ea typeface="Apple Chancery" charset="0"/>
                <a:cs typeface="Apple Chancery" charset="0"/>
              </a:rPr>
              <a:t>intimated</a:t>
            </a:r>
            <a:r>
              <a:rPr lang="en-US" sz="3600" dirty="0">
                <a:latin typeface="Apple Chancery" charset="0"/>
                <a:ea typeface="Apple Chancery" charset="0"/>
                <a:cs typeface="Apple Chancery" charset="0"/>
              </a:rPr>
              <a:t>, what deeds are narrated, what future events are foretold, and what commands or counsels are there contained."</a:t>
            </a:r>
            <a:endParaRPr lang="en-US" sz="3600" dirty="0">
              <a:latin typeface="Apple Chancery" charset="0"/>
              <a:ea typeface="Apple Chancery" charset="0"/>
              <a:cs typeface="Apple Chancery" charset="0"/>
            </a:endParaRPr>
          </a:p>
        </p:txBody>
      </p:sp>
    </p:spTree>
    <p:extLst>
      <p:ext uri="{BB962C8B-B14F-4D97-AF65-F5344CB8AC3E}">
        <p14:creationId xmlns:p14="http://schemas.microsoft.com/office/powerpoint/2010/main" val="86019517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sz="4400" dirty="0"/>
          </a:p>
        </p:txBody>
      </p:sp>
      <p:sp>
        <p:nvSpPr>
          <p:cNvPr id="5" name="TextBox 4"/>
          <p:cNvSpPr txBox="1"/>
          <p:nvPr/>
        </p:nvSpPr>
        <p:spPr>
          <a:xfrm>
            <a:off x="680321" y="2743200"/>
            <a:ext cx="10914779" cy="2862322"/>
          </a:xfrm>
          <a:prstGeom prst="rect">
            <a:avLst/>
          </a:prstGeom>
          <a:noFill/>
        </p:spPr>
        <p:txBody>
          <a:bodyPr wrap="square" rtlCol="0">
            <a:spAutoFit/>
          </a:bodyPr>
          <a:lstStyle/>
          <a:p>
            <a:r>
              <a:rPr lang="en-US" sz="3600" dirty="0">
                <a:latin typeface="Apple Chancery" charset="0"/>
                <a:ea typeface="Apple Chancery" charset="0"/>
                <a:cs typeface="Apple Chancery" charset="0"/>
              </a:rPr>
              <a:t>"The whole series of the divine Scriptures is interpreted in a fourfold way. In all holy books one should ascertain what everlasting truths are therein intimated, what </a:t>
            </a:r>
            <a:r>
              <a:rPr lang="en-US" sz="3600" u="sng" dirty="0">
                <a:latin typeface="Apple Chancery" charset="0"/>
                <a:ea typeface="Apple Chancery" charset="0"/>
                <a:cs typeface="Apple Chancery" charset="0"/>
              </a:rPr>
              <a:t>deeds are narrated</a:t>
            </a:r>
            <a:r>
              <a:rPr lang="en-US" sz="3600" dirty="0">
                <a:latin typeface="Apple Chancery" charset="0"/>
                <a:ea typeface="Apple Chancery" charset="0"/>
                <a:cs typeface="Apple Chancery" charset="0"/>
              </a:rPr>
              <a:t>, what future events are foretold, and what commands or counsels are there contained."</a:t>
            </a:r>
            <a:endParaRPr lang="en-US" sz="3600" dirty="0">
              <a:latin typeface="Apple Chancery" charset="0"/>
              <a:ea typeface="Apple Chancery" charset="0"/>
              <a:cs typeface="Apple Chancery" charset="0"/>
            </a:endParaRPr>
          </a:p>
        </p:txBody>
      </p:sp>
    </p:spTree>
    <p:extLst>
      <p:ext uri="{BB962C8B-B14F-4D97-AF65-F5344CB8AC3E}">
        <p14:creationId xmlns:p14="http://schemas.microsoft.com/office/powerpoint/2010/main" val="440428235"/>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107</TotalTime>
  <Words>378</Words>
  <Application>Microsoft Macintosh PowerPoint</Application>
  <PresentationFormat>Widescreen</PresentationFormat>
  <Paragraphs>26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 Chancery</vt:lpstr>
      <vt:lpstr>Calibri</vt:lpstr>
      <vt:lpstr>Thonburi</vt:lpstr>
      <vt:lpstr>Trebuchet MS</vt:lpstr>
      <vt:lpstr>Arial</vt:lpstr>
      <vt:lpstr>Berlin</vt:lpstr>
      <vt:lpstr>PowerPoint Presentation</vt:lpstr>
      <vt:lpstr>The Authority of God’s Word</vt:lpstr>
      <vt:lpstr>The Authority of His Message is Complete</vt:lpstr>
      <vt:lpstr>Example of Paul the Apostle</vt:lpstr>
      <vt:lpstr>Today’s Attitudes</vt:lpstr>
      <vt:lpstr>How Do We Learn God’s Will From Scripture?</vt:lpstr>
      <vt:lpstr>PowerPoint Presentation</vt:lpstr>
      <vt:lpstr>PowerPoint Presentation</vt:lpstr>
      <vt:lpstr>PowerPoint Presentation</vt:lpstr>
      <vt:lpstr>PowerPoint Presentation</vt:lpstr>
      <vt:lpstr>Venerable Bede (672-735 AD)</vt:lpstr>
      <vt:lpstr>How Do We Learn God’s Will From Scripture?</vt:lpstr>
      <vt:lpstr>The Authority of God’s Word</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Authority of God’s Word</dc:title>
  <dc:creator>Steve Patton</dc:creator>
  <cp:lastModifiedBy>Steve Patton</cp:lastModifiedBy>
  <cp:revision>9</cp:revision>
  <cp:lastPrinted>2017-07-28T18:53:21Z</cp:lastPrinted>
  <dcterms:created xsi:type="dcterms:W3CDTF">2017-07-22T16:00:08Z</dcterms:created>
  <dcterms:modified xsi:type="dcterms:W3CDTF">2017-07-28T18:54:53Z</dcterms:modified>
</cp:coreProperties>
</file>