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9" r:id="rId2"/>
    <p:sldId id="261" r:id="rId3"/>
    <p:sldId id="276" r:id="rId4"/>
    <p:sldId id="272" r:id="rId5"/>
    <p:sldId id="277" r:id="rId6"/>
    <p:sldId id="273" r:id="rId7"/>
    <p:sldId id="278" r:id="rId8"/>
    <p:sldId id="279" r:id="rId9"/>
    <p:sldId id="274" r:id="rId10"/>
    <p:sldId id="280" r:id="rId11"/>
    <p:sldId id="275" r:id="rId12"/>
    <p:sldId id="281" r:id="rId13"/>
    <p:sldId id="258" r:id="rId14"/>
    <p:sldId id="262" r:id="rId15"/>
    <p:sldId id="257" r:id="rId16"/>
    <p:sldId id="264" r:id="rId17"/>
    <p:sldId id="265" r:id="rId18"/>
    <p:sldId id="266" r:id="rId19"/>
    <p:sldId id="268" r:id="rId20"/>
    <p:sldId id="267" r:id="rId21"/>
    <p:sldId id="269" r:id="rId22"/>
    <p:sldId id="271" r:id="rId23"/>
    <p:sldId id="282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A8E2"/>
    <a:srgbClr val="E5AEE1"/>
    <a:srgbClr val="7F7F7F"/>
    <a:srgbClr val="F1F1DD"/>
    <a:srgbClr val="E3E3D0"/>
    <a:srgbClr val="CC8CE5"/>
    <a:srgbClr val="BFBFBF"/>
    <a:srgbClr val="BEE5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523" autoAdjust="0"/>
    <p:restoredTop sz="94608"/>
  </p:normalViewPr>
  <p:slideViewPr>
    <p:cSldViewPr snapToGrid="0" snapToObjects="1">
      <p:cViewPr varScale="1">
        <p:scale>
          <a:sx n="111" d="100"/>
          <a:sy n="111" d="100"/>
        </p:scale>
        <p:origin x="216" y="12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E535E-4D35-9449-8EB5-3DC33F0807A1}" type="datetimeFigureOut">
              <a:rPr lang="en-US" smtClean="0"/>
              <a:t>7/2/17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D632B-2EE8-6B49-AF3F-31EC03275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F53C9-544C-034C-A5C5-D9303F673279}" type="datetimeFigureOut">
              <a:rPr lang="en-US" smtClean="0"/>
              <a:t>7/2/17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16311-0A54-FE44-B6B7-291AD269B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7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16311-0A54-FE44-B6B7-291AD269B2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95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16311-0A54-FE44-B6B7-291AD269B2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3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16311-0A54-FE44-B6B7-291AD269B2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68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16311-0A54-FE44-B6B7-291AD269B2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4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16311-0A54-FE44-B6B7-291AD269B2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38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16311-0A54-FE44-B6B7-291AD269B2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46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758167" y="3265714"/>
            <a:ext cx="3655334" cy="253997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 smtClean="0"/>
              <a:t>Add Your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78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758167" y="3265714"/>
            <a:ext cx="3655334" cy="253997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 smtClean="0"/>
              <a:t>Add Your Subtitle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494642" y="1814286"/>
            <a:ext cx="4172857" cy="1161143"/>
          </a:xfrm>
        </p:spPr>
        <p:txBody>
          <a:bodyPr/>
          <a:lstStyle/>
          <a:p>
            <a:r>
              <a:rPr lang="en-US" dirty="0" smtClean="0"/>
              <a:t>Add Your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27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362857"/>
            <a:ext cx="8211824" cy="347435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05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362857"/>
            <a:ext cx="8211824" cy="347435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40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362857"/>
            <a:ext cx="8211824" cy="347435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764643" y="4191000"/>
            <a:ext cx="1687286" cy="508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 smtClean="0"/>
              <a:t>Add Your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6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6736" y="498928"/>
            <a:ext cx="8160063" cy="328755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 smtClean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27050" y="4021138"/>
            <a:ext cx="8159750" cy="668791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pPr lvl="0"/>
            <a:r>
              <a:rPr lang="en-US" dirty="0" smtClean="0"/>
              <a:t>Add Verse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3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6736" y="498928"/>
            <a:ext cx="8160063" cy="4191001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51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jpeg"/><Relationship Id="rId11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7/2/17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1" r:id="rId3"/>
    <p:sldLayoutId id="2147483652" r:id="rId4"/>
    <p:sldLayoutId id="2147483656" r:id="rId5"/>
    <p:sldLayoutId id="2147483655" r:id="rId6"/>
    <p:sldLayoutId id="2147483650" r:id="rId7"/>
    <p:sldLayoutId id="2147483657" r:id="rId8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E3E3D0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/>
        <a:buNone/>
        <a:defRPr sz="3000" kern="1200">
          <a:solidFill>
            <a:srgbClr val="E3E3D0"/>
          </a:solidFill>
          <a:latin typeface="+mn-lt"/>
          <a:ea typeface="+mn-ea"/>
          <a:cs typeface="Apple Chancery"/>
        </a:defRPr>
      </a:lvl1pPr>
      <a:lvl2pPr marL="914400" indent="-457200" algn="ctr" defTabSz="914400" rtl="0" eaLnBrk="1" latinLnBrk="0" hangingPunct="1">
        <a:spcBef>
          <a:spcPct val="20000"/>
        </a:spcBef>
        <a:buFont typeface="Arial"/>
        <a:buChar char="•"/>
        <a:defRPr sz="3000" kern="1200">
          <a:solidFill>
            <a:srgbClr val="E3E3D0"/>
          </a:solidFill>
          <a:latin typeface="+mn-lt"/>
          <a:ea typeface="+mn-ea"/>
          <a:cs typeface="Apple Chancery"/>
        </a:defRPr>
      </a:lvl2pPr>
      <a:lvl3pPr marL="9144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E3E3D0"/>
          </a:solidFill>
          <a:latin typeface="+mn-lt"/>
          <a:ea typeface="+mn-ea"/>
          <a:cs typeface="Apple Chancery"/>
        </a:defRPr>
      </a:lvl3pPr>
      <a:lvl4pPr marL="13716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E3E3D0"/>
          </a:solidFill>
          <a:latin typeface="+mn-lt"/>
          <a:ea typeface="+mn-ea"/>
          <a:cs typeface="Apple Chancery"/>
        </a:defRPr>
      </a:lvl4pPr>
      <a:lvl5pPr marL="18288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E3E3D0"/>
          </a:solidFill>
          <a:latin typeface="+mn-lt"/>
          <a:ea typeface="+mn-ea"/>
          <a:cs typeface="Apple Chancery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758167" y="3265714"/>
            <a:ext cx="3655334" cy="450075"/>
          </a:xfrm>
        </p:spPr>
        <p:txBody>
          <a:bodyPr>
            <a:noAutofit/>
          </a:bodyPr>
          <a:lstStyle/>
          <a:p>
            <a:r>
              <a:rPr lang="en-US" sz="3200" dirty="0" smtClean="0"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35000">
                      <a:schemeClr val="accent4">
                        <a:lumMod val="0"/>
                        <a:lumOff val="10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atin typeface="Helvetica" charset="0"/>
                <a:ea typeface="Helvetica" charset="0"/>
                <a:cs typeface="Helvetica" charset="0"/>
              </a:rPr>
              <a:t>FOR ME</a:t>
            </a:r>
            <a:endParaRPr lang="en-US" sz="3200" dirty="0"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5000">
                    <a:schemeClr val="accent4">
                      <a:lumMod val="0"/>
                      <a:lumOff val="100000"/>
                    </a:schemeClr>
                  </a:gs>
                  <a:gs pos="100000">
                    <a:schemeClr val="accent4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95928" y="1524458"/>
            <a:ext cx="5065160" cy="166199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3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1F1D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GOD’S  </a:t>
            </a:r>
            <a:r>
              <a:rPr lang="en-US" sz="5400" b="1" cap="none" spc="3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1F1D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</a:t>
            </a:r>
            <a:r>
              <a:rPr lang="en-US" sz="4800" b="1" cap="none" spc="3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1F1D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PERFECT WILL</a:t>
            </a:r>
            <a:endParaRPr lang="en-US" sz="4800" b="1" cap="none" spc="3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1F1DD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404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086495" y="1695237"/>
            <a:ext cx="5037512" cy="1962364"/>
          </a:xfrm>
        </p:spPr>
        <p:txBody>
          <a:bodyPr>
            <a:noAutofit/>
          </a:bodyPr>
          <a:lstStyle/>
          <a:p>
            <a:pPr algn="l"/>
            <a:r>
              <a:rPr lang="en-US" sz="2800" i="1" dirty="0" smtClean="0"/>
              <a:t>“</a:t>
            </a:r>
            <a:r>
              <a:rPr lang="en-US" sz="2800" i="1" dirty="0"/>
              <a:t>So it is not the </a:t>
            </a:r>
            <a:r>
              <a:rPr lang="en-US" sz="2800" i="1" u="sng" dirty="0"/>
              <a:t>will</a:t>
            </a:r>
            <a:r>
              <a:rPr lang="en-US" sz="2800" i="1" dirty="0"/>
              <a:t> of my Father who is in heaven that one of these little ones should perish.”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56910" y="4154703"/>
            <a:ext cx="2676418" cy="561136"/>
          </a:xfrm>
          <a:solidFill>
            <a:srgbClr val="D9A8E2">
              <a:alpha val="67059"/>
            </a:srgbClr>
          </a:solidFill>
          <a:effectLst>
            <a:outerShdw blurRad="50800" dist="50800" dir="5400000" algn="ctr" rotWithShape="0">
              <a:schemeClr val="bg2"/>
            </a:outerShdw>
          </a:effectLst>
        </p:spPr>
        <p:txBody>
          <a:bodyPr>
            <a:normAutofit/>
          </a:bodyPr>
          <a:lstStyle/>
          <a:p>
            <a:r>
              <a:rPr lang="en-US" sz="2800" dirty="0"/>
              <a:t>Matt.18:14</a:t>
            </a:r>
          </a:p>
        </p:txBody>
      </p:sp>
    </p:spTree>
    <p:extLst>
      <p:ext uri="{BB962C8B-B14F-4D97-AF65-F5344CB8AC3E}">
        <p14:creationId xmlns:p14="http://schemas.microsoft.com/office/powerpoint/2010/main" val="17083637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74794" y="842659"/>
            <a:ext cx="7428778" cy="2604785"/>
          </a:xfrm>
          <a:solidFill>
            <a:srgbClr val="BFBFBF">
              <a:alpha val="40000"/>
            </a:srgbClr>
          </a:solidFill>
          <a:ln w="28575">
            <a:solidFill>
              <a:schemeClr val="tx1">
                <a:lumMod val="95000"/>
              </a:schemeClr>
            </a:solidFill>
          </a:ln>
        </p:spPr>
        <p:txBody>
          <a:bodyPr anchor="ctr">
            <a:normAutofit lnSpcReduction="10000"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Greek Words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400" b="1" dirty="0" err="1" smtClean="0">
                <a:solidFill>
                  <a:schemeClr val="tx1"/>
                </a:solidFill>
              </a:rPr>
              <a:t>prothesis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- </a:t>
            </a:r>
            <a:r>
              <a:rPr lang="en-US" sz="2400" dirty="0">
                <a:solidFill>
                  <a:schemeClr val="tx1"/>
                </a:solidFill>
              </a:rPr>
              <a:t>which is usually translated "</a:t>
            </a:r>
            <a:r>
              <a:rPr lang="en-US" sz="2400" dirty="0" smtClean="0">
                <a:solidFill>
                  <a:schemeClr val="tx1"/>
                </a:solidFill>
              </a:rPr>
              <a:t>purpose” 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boule</a:t>
            </a:r>
            <a:r>
              <a:rPr lang="en-US" sz="2400" dirty="0">
                <a:solidFill>
                  <a:schemeClr val="tx1"/>
                </a:solidFill>
              </a:rPr>
              <a:t> - which means "purpose, will, </a:t>
            </a:r>
            <a:r>
              <a:rPr lang="en-US" sz="2400" dirty="0" smtClean="0">
                <a:solidFill>
                  <a:schemeClr val="tx1"/>
                </a:solidFill>
              </a:rPr>
              <a:t>counsel”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400" b="1" dirty="0" err="1">
                <a:solidFill>
                  <a:schemeClr val="tx1"/>
                </a:solidFill>
              </a:rPr>
              <a:t>eudokia</a:t>
            </a:r>
            <a:r>
              <a:rPr lang="en-US" sz="2400" dirty="0">
                <a:solidFill>
                  <a:schemeClr val="tx1"/>
                </a:solidFill>
              </a:rPr>
              <a:t> - which means "good pleasure, </a:t>
            </a:r>
            <a:r>
              <a:rPr lang="en-US" sz="2400" dirty="0" smtClean="0">
                <a:solidFill>
                  <a:schemeClr val="tx1"/>
                </a:solidFill>
              </a:rPr>
              <a:t>desire”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400" b="1" dirty="0" err="1">
                <a:solidFill>
                  <a:schemeClr val="tx1"/>
                </a:solidFill>
              </a:rPr>
              <a:t>thelema</a:t>
            </a:r>
            <a:r>
              <a:rPr lang="en-US" sz="2400" dirty="0">
                <a:solidFill>
                  <a:schemeClr val="tx1"/>
                </a:solidFill>
              </a:rPr>
              <a:t> - which means "will, </a:t>
            </a:r>
            <a:r>
              <a:rPr lang="en-US" sz="2400" dirty="0" smtClean="0">
                <a:solidFill>
                  <a:schemeClr val="tx1"/>
                </a:solidFill>
              </a:rPr>
              <a:t>desire”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400" b="1" dirty="0" err="1">
                <a:solidFill>
                  <a:schemeClr val="tx1"/>
                </a:solidFill>
              </a:rPr>
              <a:t>epitrepo</a:t>
            </a:r>
            <a:r>
              <a:rPr lang="en-US" sz="2400" dirty="0">
                <a:solidFill>
                  <a:schemeClr val="tx1"/>
                </a:solidFill>
              </a:rPr>
              <a:t> - a verb meaning "to </a:t>
            </a:r>
            <a:r>
              <a:rPr lang="en-US" sz="2400" dirty="0" smtClean="0">
                <a:solidFill>
                  <a:schemeClr val="tx1"/>
                </a:solidFill>
              </a:rPr>
              <a:t>permit”</a:t>
            </a:r>
            <a:endParaRPr lang="en-US" sz="2400" u="sng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8357" y="4139626"/>
            <a:ext cx="1687286" cy="833063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</a:pPr>
            <a:r>
              <a:rPr lang="en-US" sz="2800" dirty="0" smtClean="0"/>
              <a:t>Defining Terms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568889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086495" y="1695237"/>
            <a:ext cx="5037512" cy="1962364"/>
          </a:xfrm>
        </p:spPr>
        <p:txBody>
          <a:bodyPr>
            <a:noAutofit/>
          </a:bodyPr>
          <a:lstStyle/>
          <a:p>
            <a:pPr algn="l"/>
            <a:r>
              <a:rPr lang="en-US" sz="2800" i="1" dirty="0" smtClean="0"/>
              <a:t>“For </a:t>
            </a:r>
            <a:r>
              <a:rPr lang="en-US" sz="2800" i="1" dirty="0"/>
              <a:t>I do not want to see you now just in passing. I hope to spend some time with you, if the Lord </a:t>
            </a:r>
            <a:r>
              <a:rPr lang="en-US" sz="2800" i="1" u="sng" dirty="0" smtClean="0"/>
              <a:t>permits.</a:t>
            </a:r>
            <a:r>
              <a:rPr lang="en-US" sz="2800" i="1" dirty="0" smtClean="0"/>
              <a:t>”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56910" y="4154703"/>
            <a:ext cx="2676418" cy="561136"/>
          </a:xfrm>
          <a:solidFill>
            <a:srgbClr val="D9A8E2">
              <a:alpha val="67059"/>
            </a:srgbClr>
          </a:solidFill>
          <a:effectLst>
            <a:outerShdw blurRad="50800" dist="50800" dir="5400000" algn="ctr" rotWithShape="0">
              <a:schemeClr val="bg2"/>
            </a:outerShdw>
          </a:effectLst>
        </p:spPr>
        <p:txBody>
          <a:bodyPr anchor="ctr">
            <a:normAutofit fontScale="85000" lnSpcReduction="10000"/>
          </a:bodyPr>
          <a:lstStyle/>
          <a:p>
            <a:r>
              <a:rPr lang="en-US" sz="2800" dirty="0" smtClean="0"/>
              <a:t>1 Corinthians 16:7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325788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58167" y="3337632"/>
            <a:ext cx="3655334" cy="253997"/>
          </a:xfrm>
        </p:spPr>
        <p:txBody>
          <a:bodyPr>
            <a:noAutofit/>
          </a:bodyPr>
          <a:lstStyle/>
          <a:p>
            <a:r>
              <a:rPr lang="en-US" sz="2600" dirty="0" smtClean="0">
                <a:solidFill>
                  <a:srgbClr val="BEE5C0"/>
                </a:solidFill>
              </a:rPr>
              <a:t>Will of God</a:t>
            </a:r>
            <a:endParaRPr lang="en-US" sz="2600" dirty="0">
              <a:solidFill>
                <a:srgbClr val="BEE5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4642" y="1663260"/>
            <a:ext cx="4172857" cy="616199"/>
          </a:xfrm>
        </p:spPr>
        <p:txBody>
          <a:bodyPr anchor="t">
            <a:noAutofit/>
          </a:bodyPr>
          <a:lstStyle/>
          <a:p>
            <a:r>
              <a:rPr lang="en-US" sz="3000" dirty="0" smtClean="0"/>
              <a:t>Purpose</a:t>
            </a:r>
            <a:br>
              <a:rPr lang="en-US" sz="3000" dirty="0" smtClean="0"/>
            </a:br>
            <a:endParaRPr lang="en-US" sz="3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94641" y="2072632"/>
            <a:ext cx="4172857" cy="5413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E3E3D0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3000" dirty="0" smtClean="0"/>
              <a:t>Desire</a:t>
            </a:r>
            <a:endParaRPr lang="en-US" sz="3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94640" y="2515975"/>
            <a:ext cx="4172857" cy="5370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E3E3D0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3000" dirty="0" smtClean="0"/>
              <a:t>Permission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89385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77948" y="1674687"/>
            <a:ext cx="3035175" cy="1361142"/>
          </a:xfrm>
        </p:spPr>
        <p:txBody>
          <a:bodyPr/>
          <a:lstStyle/>
          <a:p>
            <a:r>
              <a:rPr lang="en-US" dirty="0" smtClean="0"/>
              <a:t>God’s Purposed or Decreed Will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46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2498" y="1695237"/>
            <a:ext cx="4787757" cy="1962364"/>
          </a:xfrm>
        </p:spPr>
        <p:txBody>
          <a:bodyPr>
            <a:normAutofit/>
          </a:bodyPr>
          <a:lstStyle/>
          <a:p>
            <a:r>
              <a:rPr lang="en-US" sz="2900" i="1" dirty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Many are the plans in the mind of a man, but it is the </a:t>
            </a:r>
            <a:r>
              <a:rPr lang="en-US" sz="2900" i="1" u="sng" dirty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purpose of the </a:t>
            </a:r>
            <a:r>
              <a:rPr lang="en-US" sz="2900" i="1" u="sng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Lord </a:t>
            </a:r>
            <a:r>
              <a:rPr lang="en-US" sz="2900" i="1" u="sng" smtClean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that </a:t>
            </a:r>
            <a:r>
              <a:rPr lang="en-US" sz="2900" i="1" u="sng" dirty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will stand</a:t>
            </a:r>
            <a:r>
              <a:rPr lang="en-US" sz="2900" i="1" u="sng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.”</a:t>
            </a:r>
            <a:endParaRPr lang="en-US" sz="2900" u="sng" dirty="0"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56910" y="4154703"/>
            <a:ext cx="2676418" cy="561136"/>
          </a:xfrm>
          <a:solidFill>
            <a:srgbClr val="D9A8E2">
              <a:alpha val="67059"/>
            </a:srgbClr>
          </a:solidFill>
          <a:effectLst>
            <a:outerShdw blurRad="50800" dist="50800" dir="5400000" algn="ctr" rotWithShape="0">
              <a:schemeClr val="bg2"/>
            </a:outerShdw>
          </a:effectLst>
        </p:spPr>
        <p:txBody>
          <a:bodyPr>
            <a:normAutofit/>
          </a:bodyPr>
          <a:lstStyle/>
          <a:p>
            <a:r>
              <a:rPr lang="en-US" sz="2800" dirty="0" smtClean="0"/>
              <a:t>Proverbs 19:21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7725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095928" y="1695237"/>
            <a:ext cx="4925424" cy="1458929"/>
          </a:xfrm>
        </p:spPr>
        <p:txBody>
          <a:bodyPr>
            <a:normAutofit/>
          </a:bodyPr>
          <a:lstStyle/>
          <a:p>
            <a:r>
              <a:rPr lang="en-US" sz="2800" i="1" dirty="0"/>
              <a:t>“The counsel of the Lord stands forever, the plans of his heart to all generations.”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3256911" y="4234914"/>
            <a:ext cx="2676418" cy="561136"/>
          </a:xfrm>
          <a:prstGeom prst="rect">
            <a:avLst/>
          </a:prstGeom>
          <a:solidFill>
            <a:srgbClr val="D9A8E2">
              <a:alpha val="67059"/>
            </a:srgbClr>
          </a:solidFill>
          <a:effectLst>
            <a:outerShdw blurRad="50800" dist="50800" dir="5400000" algn="ctr" rotWithShape="0">
              <a:schemeClr val="bg2"/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rgbClr val="E3E3D0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ctr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E3E3D0"/>
                </a:solidFill>
                <a:latin typeface="+mn-lt"/>
                <a:ea typeface="+mn-ea"/>
                <a:cs typeface="Apple Chancery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E3E3D0"/>
                </a:solidFill>
                <a:latin typeface="+mn-lt"/>
                <a:ea typeface="+mn-ea"/>
                <a:cs typeface="Apple Chancery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E3E3D0"/>
                </a:solidFill>
                <a:latin typeface="+mn-lt"/>
                <a:ea typeface="+mn-ea"/>
                <a:cs typeface="Apple Chancery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E3E3D0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Psalms 33:11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468199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075380" y="1674686"/>
            <a:ext cx="4972692" cy="1397287"/>
          </a:xfrm>
        </p:spPr>
        <p:txBody>
          <a:bodyPr>
            <a:normAutofit/>
          </a:bodyPr>
          <a:lstStyle/>
          <a:p>
            <a:r>
              <a:rPr lang="en-US" sz="2800" u="sng" dirty="0" smtClean="0"/>
              <a:t>God’s Decreed Will</a:t>
            </a:r>
          </a:p>
          <a:p>
            <a:r>
              <a:rPr lang="en-US" sz="2600" dirty="0" smtClean="0"/>
              <a:t>Mainly with Creation                &amp; Redemption</a:t>
            </a: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2116476" y="3102795"/>
            <a:ext cx="4972692" cy="5650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E3E3D0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E3E3D0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E3E3D0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E3E3D0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E3E3D0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 smtClean="0"/>
              <a:t>It is not a secret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2732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77948" y="1674687"/>
            <a:ext cx="3035175" cy="1361142"/>
          </a:xfrm>
        </p:spPr>
        <p:txBody>
          <a:bodyPr/>
          <a:lstStyle/>
          <a:p>
            <a:r>
              <a:rPr lang="en-US" dirty="0" smtClean="0"/>
              <a:t>God’s Preferred or Desired Will</a:t>
            </a:r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2155861" y="3123343"/>
            <a:ext cx="4972692" cy="5650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E3E3D0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E3E3D0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E3E3D0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E3E3D0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E3E3D0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God’s Divine Precepts</a:t>
            </a:r>
          </a:p>
        </p:txBody>
      </p:sp>
    </p:spTree>
    <p:extLst>
      <p:ext uri="{BB962C8B-B14F-4D97-AF65-F5344CB8AC3E}">
        <p14:creationId xmlns:p14="http://schemas.microsoft.com/office/powerpoint/2010/main" val="167926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77948" y="1674687"/>
            <a:ext cx="3035175" cy="1361142"/>
          </a:xfrm>
        </p:spPr>
        <p:txBody>
          <a:bodyPr/>
          <a:lstStyle/>
          <a:p>
            <a:r>
              <a:rPr lang="en-US" dirty="0" smtClean="0"/>
              <a:t>God’s Preferred or Desired Will</a:t>
            </a:r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2155861" y="3123343"/>
            <a:ext cx="4972692" cy="5650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E3E3D0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E3E3D0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E3E3D0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E3E3D0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E3E3D0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smtClean="0"/>
              <a:t>God’s Desires for Us</a:t>
            </a:r>
            <a:endParaRPr lang="en-US" sz="2800" dirty="0" smtClean="0"/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1972637" y="398979"/>
            <a:ext cx="5217560" cy="565079"/>
          </a:xfrm>
          <a:prstGeom prst="rect">
            <a:avLst/>
          </a:prstGeom>
          <a:solidFill>
            <a:srgbClr val="D9A8E2">
              <a:alpha val="68000"/>
            </a:srgbClr>
          </a:solidFill>
          <a:effectLst>
            <a:outerShdw blurRad="50800" dist="50800" dir="5400000" algn="ctr" rotWithShape="0">
              <a:schemeClr val="bg2"/>
            </a:outerShdw>
          </a:effectLst>
        </p:spPr>
        <p:txBody>
          <a:bodyPr vert="horz" lIns="91440" tIns="45720" rIns="91440" bIns="45720" rtlCol="0" anchor="ctr">
            <a:normAutofit fontScale="92500"/>
          </a:bodyPr>
          <a:lstStyle>
            <a:lvl1pPr indent="0" algn="ctr">
              <a:spcBef>
                <a:spcPct val="20000"/>
              </a:spcBef>
              <a:buFont typeface="Arial"/>
              <a:buNone/>
              <a:defRPr sz="2800" baseline="0">
                <a:solidFill>
                  <a:srgbClr val="E3E3D0"/>
                </a:solidFill>
                <a:cs typeface="Apple Chancery"/>
              </a:defRPr>
            </a:lvl1pPr>
            <a:lvl2pPr marL="914400" indent="-457200" algn="ctr">
              <a:spcBef>
                <a:spcPct val="20000"/>
              </a:spcBef>
              <a:buFont typeface="Arial"/>
              <a:buChar char="•"/>
              <a:defRPr sz="3000">
                <a:solidFill>
                  <a:srgbClr val="E3E3D0"/>
                </a:solidFill>
                <a:cs typeface="Apple Chancery"/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3000">
                <a:solidFill>
                  <a:srgbClr val="E3E3D0"/>
                </a:solidFill>
                <a:cs typeface="Apple Chancery"/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3000">
                <a:solidFill>
                  <a:srgbClr val="E3E3D0"/>
                </a:solidFill>
                <a:cs typeface="Apple Chancery"/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3000">
                <a:solidFill>
                  <a:srgbClr val="E3E3D0"/>
                </a:solidFill>
                <a:cs typeface="Apple Chancery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We can choose not to do His Will</a:t>
            </a: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1500026" y="4126787"/>
            <a:ext cx="6215865" cy="845906"/>
          </a:xfrm>
          <a:prstGeom prst="rect">
            <a:avLst/>
          </a:prstGeom>
          <a:solidFill>
            <a:srgbClr val="D9A8E2">
              <a:alpha val="67000"/>
            </a:srgbClr>
          </a:solidFill>
          <a:effectLst>
            <a:outerShdw blurRad="50800" dist="50800" dir="5400000" algn="ctr" rotWithShape="0">
              <a:schemeClr val="bg2"/>
            </a:outerShdw>
          </a:effectLst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indent="0" algn="ctr">
              <a:spcBef>
                <a:spcPct val="20000"/>
              </a:spcBef>
              <a:buFont typeface="Arial"/>
              <a:buNone/>
              <a:defRPr sz="2800" baseline="0">
                <a:solidFill>
                  <a:srgbClr val="E3E3D0"/>
                </a:solidFill>
                <a:cs typeface="Apple Chancery"/>
              </a:defRPr>
            </a:lvl1pPr>
            <a:lvl2pPr marL="914400" indent="-457200" algn="ctr">
              <a:spcBef>
                <a:spcPct val="20000"/>
              </a:spcBef>
              <a:buFont typeface="Arial"/>
              <a:buChar char="•"/>
              <a:defRPr sz="3000">
                <a:solidFill>
                  <a:srgbClr val="E3E3D0"/>
                </a:solidFill>
                <a:cs typeface="Apple Chancery"/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3000">
                <a:solidFill>
                  <a:srgbClr val="E3E3D0"/>
                </a:solidFill>
                <a:cs typeface="Apple Chancery"/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3000">
                <a:solidFill>
                  <a:srgbClr val="E3E3D0"/>
                </a:solidFill>
                <a:cs typeface="Apple Chancery"/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3000">
                <a:solidFill>
                  <a:srgbClr val="E3E3D0"/>
                </a:solidFill>
                <a:cs typeface="Apple Chancery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God has general desires for man also that are contingent upon man's response.</a:t>
            </a:r>
          </a:p>
        </p:txBody>
      </p:sp>
    </p:spTree>
    <p:extLst>
      <p:ext uri="{BB962C8B-B14F-4D97-AF65-F5344CB8AC3E}">
        <p14:creationId xmlns:p14="http://schemas.microsoft.com/office/powerpoint/2010/main" val="18753336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74794" y="842659"/>
            <a:ext cx="7428778" cy="2604785"/>
          </a:xfrm>
          <a:solidFill>
            <a:srgbClr val="BFBFBF">
              <a:alpha val="40000"/>
            </a:srgbClr>
          </a:solidFill>
          <a:ln w="28575">
            <a:solidFill>
              <a:schemeClr val="tx1">
                <a:lumMod val="95000"/>
              </a:schemeClr>
            </a:solidFill>
          </a:ln>
        </p:spPr>
        <p:txBody>
          <a:bodyPr anchor="t"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Greek Words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400" b="1" dirty="0" err="1" smtClean="0">
                <a:solidFill>
                  <a:schemeClr val="tx1"/>
                </a:solidFill>
              </a:rPr>
              <a:t>prothesis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- </a:t>
            </a:r>
            <a:r>
              <a:rPr lang="en-US" sz="2400" dirty="0">
                <a:solidFill>
                  <a:schemeClr val="tx1"/>
                </a:solidFill>
              </a:rPr>
              <a:t>which is usually translated "</a:t>
            </a:r>
            <a:r>
              <a:rPr lang="en-US" sz="2400" dirty="0" smtClean="0">
                <a:solidFill>
                  <a:schemeClr val="tx1"/>
                </a:solidFill>
              </a:rPr>
              <a:t>purpose”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8357" y="4139626"/>
            <a:ext cx="1687286" cy="833063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</a:pPr>
            <a:r>
              <a:rPr lang="en-US" sz="2800" dirty="0" smtClean="0"/>
              <a:t>Defining Terms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054839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321958" y="1726057"/>
            <a:ext cx="4530900" cy="136114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God’s Permitted Will</a:t>
            </a:r>
            <a:endParaRPr lang="en-US" sz="3600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2155861" y="3123343"/>
            <a:ext cx="4972692" cy="5650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E3E3D0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E3E3D0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E3E3D0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E3E3D0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E3E3D0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46801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907584" y="1674687"/>
            <a:ext cx="3380197" cy="1361142"/>
          </a:xfrm>
        </p:spPr>
        <p:txBody>
          <a:bodyPr>
            <a:noAutofit/>
          </a:bodyPr>
          <a:lstStyle/>
          <a:p>
            <a:r>
              <a:rPr lang="en-US" sz="3600" dirty="0" smtClean="0"/>
              <a:t>God’s   Permitted Will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2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9191" y="636998"/>
            <a:ext cx="785973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God’s Permitted Will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sz="2600" dirty="0" smtClean="0"/>
              <a:t>Things done by us that are contrary to God’s stated desires.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600" dirty="0" smtClean="0"/>
              <a:t>Our sins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600" dirty="0" smtClean="0"/>
              <a:t>Things concerning which God has expressed no desire or preference </a:t>
            </a:r>
            <a:r>
              <a:rPr lang="mr-IN" sz="2600" dirty="0" smtClean="0"/>
              <a:t>–</a:t>
            </a:r>
            <a:r>
              <a:rPr lang="en-US" sz="2600" dirty="0" smtClean="0"/>
              <a:t> matters of indifference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600" dirty="0" smtClean="0"/>
              <a:t>“If the Lord wills</a:t>
            </a:r>
            <a:r>
              <a:rPr lang="mr-IN" sz="2600" dirty="0" smtClean="0"/>
              <a:t>…</a:t>
            </a:r>
            <a:r>
              <a:rPr lang="en-US" sz="2600" dirty="0" smtClean="0"/>
              <a:t>”</a:t>
            </a:r>
            <a:endParaRPr lang="en-US" sz="2600" dirty="0"/>
          </a:p>
          <a:p>
            <a:pPr marL="1200150" lvl="2" indent="-285750">
              <a:buFont typeface="Arial" charset="0"/>
              <a:buChar char="•"/>
            </a:pPr>
            <a:r>
              <a:rPr lang="en-US" sz="2600" dirty="0" smtClean="0"/>
              <a:t>If He permits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8016412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58167" y="3337632"/>
            <a:ext cx="3655334" cy="253997"/>
          </a:xfrm>
        </p:spPr>
        <p:txBody>
          <a:bodyPr>
            <a:noAutofit/>
          </a:bodyPr>
          <a:lstStyle/>
          <a:p>
            <a:r>
              <a:rPr lang="en-US" sz="2600" dirty="0" smtClean="0">
                <a:solidFill>
                  <a:srgbClr val="BEE5C0"/>
                </a:solidFill>
              </a:rPr>
              <a:t>Will of God</a:t>
            </a:r>
            <a:endParaRPr lang="en-US" sz="2600" dirty="0">
              <a:solidFill>
                <a:srgbClr val="BEE5C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94642" y="1663260"/>
            <a:ext cx="4172857" cy="6161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E3E3D0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3000" dirty="0" smtClean="0"/>
              <a:t>Purposed Will</a:t>
            </a:r>
            <a:br>
              <a:rPr lang="en-US" sz="3000" dirty="0" smtClean="0"/>
            </a:br>
            <a:endParaRPr lang="en-US" sz="3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94641" y="2072632"/>
            <a:ext cx="4172857" cy="5413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E3E3D0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3000" dirty="0" smtClean="0"/>
              <a:t>Desired Will</a:t>
            </a:r>
            <a:endParaRPr lang="en-US" sz="3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494640" y="2515975"/>
            <a:ext cx="4172857" cy="5370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E3E3D0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3000" dirty="0" smtClean="0"/>
              <a:t>Permitted Will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74623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58167" y="3337632"/>
            <a:ext cx="3655334" cy="253997"/>
          </a:xfrm>
        </p:spPr>
        <p:txBody>
          <a:bodyPr>
            <a:noAutofit/>
          </a:bodyPr>
          <a:lstStyle/>
          <a:p>
            <a:r>
              <a:rPr lang="en-US" sz="2600" dirty="0" smtClean="0">
                <a:solidFill>
                  <a:srgbClr val="BEE5C0"/>
                </a:solidFill>
              </a:rPr>
              <a:t>Will of God</a:t>
            </a:r>
            <a:endParaRPr lang="en-US" sz="2600" dirty="0">
              <a:solidFill>
                <a:srgbClr val="BEE5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1868" y="1684962"/>
            <a:ext cx="4988689" cy="1417834"/>
          </a:xfrm>
        </p:spPr>
        <p:txBody>
          <a:bodyPr>
            <a:noAutofit/>
          </a:bodyPr>
          <a:lstStyle/>
          <a:p>
            <a:r>
              <a:rPr lang="en-US" sz="4000" dirty="0" smtClean="0"/>
              <a:t>God is on your side!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499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257814" y="1695237"/>
            <a:ext cx="4632845" cy="196236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800" i="1" smtClean="0"/>
              <a:t>“</a:t>
            </a:r>
            <a:r>
              <a:rPr lang="en-US" sz="2800" i="1" dirty="0"/>
              <a:t>And we know that for those who love God all things work together for good, for those who are called according to </a:t>
            </a:r>
            <a:r>
              <a:rPr lang="en-US" sz="2800" i="1" dirty="0" smtClean="0"/>
              <a:t>His </a:t>
            </a:r>
            <a:r>
              <a:rPr lang="en-US" sz="2800" i="1" u="sng" dirty="0"/>
              <a:t>purpose</a:t>
            </a:r>
            <a:r>
              <a:rPr lang="en-US" sz="2800" i="1" dirty="0"/>
              <a:t>.”</a:t>
            </a:r>
            <a:endParaRPr lang="en-US" sz="2900" dirty="0"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56910" y="4154703"/>
            <a:ext cx="2676418" cy="561136"/>
          </a:xfrm>
          <a:solidFill>
            <a:srgbClr val="D9A8E2">
              <a:alpha val="67059"/>
            </a:srgbClr>
          </a:solidFill>
          <a:effectLst>
            <a:outerShdw blurRad="50800" dist="50800" dir="5400000" algn="ctr" rotWithShape="0">
              <a:schemeClr val="bg2"/>
            </a:outerShdw>
          </a:effectLst>
        </p:spPr>
        <p:txBody>
          <a:bodyPr>
            <a:normAutofit/>
          </a:bodyPr>
          <a:lstStyle/>
          <a:p>
            <a:r>
              <a:rPr lang="en-US" sz="2800" dirty="0" smtClean="0"/>
              <a:t>Romans 8:28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825502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74794" y="842659"/>
            <a:ext cx="7428778" cy="2604785"/>
          </a:xfrm>
          <a:solidFill>
            <a:srgbClr val="BFBFBF">
              <a:alpha val="40000"/>
            </a:srgbClr>
          </a:solidFill>
          <a:ln w="28575">
            <a:solidFill>
              <a:schemeClr val="tx1">
                <a:lumMod val="95000"/>
              </a:schemeClr>
            </a:solidFill>
          </a:ln>
        </p:spPr>
        <p:txBody>
          <a:bodyPr anchor="t"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Greek Words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400" b="1" dirty="0" err="1" smtClean="0">
                <a:solidFill>
                  <a:schemeClr val="tx1"/>
                </a:solidFill>
              </a:rPr>
              <a:t>prothesis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- </a:t>
            </a:r>
            <a:r>
              <a:rPr lang="en-US" sz="2400" dirty="0">
                <a:solidFill>
                  <a:schemeClr val="tx1"/>
                </a:solidFill>
              </a:rPr>
              <a:t>which is usually translated "</a:t>
            </a:r>
            <a:r>
              <a:rPr lang="en-US" sz="2400" dirty="0" smtClean="0">
                <a:solidFill>
                  <a:schemeClr val="tx1"/>
                </a:solidFill>
              </a:rPr>
              <a:t>purpose” 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boule</a:t>
            </a:r>
            <a:r>
              <a:rPr lang="en-US" sz="2400" dirty="0">
                <a:solidFill>
                  <a:schemeClr val="tx1"/>
                </a:solidFill>
              </a:rPr>
              <a:t> - which means "purpose, will, </a:t>
            </a:r>
            <a:r>
              <a:rPr lang="en-US" sz="2400" dirty="0" smtClean="0">
                <a:solidFill>
                  <a:schemeClr val="tx1"/>
                </a:solidFill>
              </a:rPr>
              <a:t>counsel”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8357" y="4139626"/>
            <a:ext cx="1687286" cy="833063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</a:pPr>
            <a:r>
              <a:rPr lang="en-US" sz="2800" dirty="0" smtClean="0"/>
              <a:t>Defining Terms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915869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086495" y="1695237"/>
            <a:ext cx="5037512" cy="1962364"/>
          </a:xfrm>
        </p:spPr>
        <p:txBody>
          <a:bodyPr>
            <a:noAutofit/>
          </a:bodyPr>
          <a:lstStyle/>
          <a:p>
            <a:pPr algn="l"/>
            <a:r>
              <a:rPr lang="en-US" sz="2300" dirty="0"/>
              <a:t>“</a:t>
            </a:r>
            <a:r>
              <a:rPr lang="en-US" sz="2300" i="1" dirty="0"/>
              <a:t>…this Jesus, delivered up according to the </a:t>
            </a:r>
            <a:r>
              <a:rPr lang="en-US" sz="2300" i="1" u="sng" dirty="0"/>
              <a:t>definite plan </a:t>
            </a:r>
            <a:r>
              <a:rPr lang="en-US" sz="2300" i="1" dirty="0"/>
              <a:t>(predetermined plan - NASB) and foreknowledge of God, you crucified and killed by the hands of lawless men</a:t>
            </a:r>
            <a:r>
              <a:rPr lang="en-US" sz="2300" dirty="0"/>
              <a:t>.</a:t>
            </a:r>
            <a:endParaRPr lang="en-US" sz="2300" dirty="0"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56910" y="4154703"/>
            <a:ext cx="2676418" cy="561136"/>
          </a:xfrm>
          <a:solidFill>
            <a:srgbClr val="D9A8E2">
              <a:alpha val="67059"/>
            </a:srgbClr>
          </a:solidFill>
          <a:effectLst>
            <a:outerShdw blurRad="50800" dist="50800" dir="5400000" algn="ctr" rotWithShape="0">
              <a:schemeClr val="bg2"/>
            </a:outerShdw>
          </a:effectLst>
        </p:spPr>
        <p:txBody>
          <a:bodyPr>
            <a:normAutofit/>
          </a:bodyPr>
          <a:lstStyle/>
          <a:p>
            <a:r>
              <a:rPr lang="en-US" sz="2800" dirty="0" smtClean="0"/>
              <a:t>Acts 2:23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92070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74794" y="842659"/>
            <a:ext cx="7428778" cy="2604785"/>
          </a:xfrm>
          <a:solidFill>
            <a:srgbClr val="BFBFBF">
              <a:alpha val="40000"/>
            </a:srgbClr>
          </a:solidFill>
          <a:ln w="28575">
            <a:solidFill>
              <a:schemeClr val="tx1">
                <a:lumMod val="95000"/>
              </a:schemeClr>
            </a:solidFill>
          </a:ln>
        </p:spPr>
        <p:txBody>
          <a:bodyPr anchor="t"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Greek Words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400" b="1" dirty="0" err="1" smtClean="0">
                <a:solidFill>
                  <a:schemeClr val="tx1"/>
                </a:solidFill>
              </a:rPr>
              <a:t>prothesis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- </a:t>
            </a:r>
            <a:r>
              <a:rPr lang="en-US" sz="2400" dirty="0">
                <a:solidFill>
                  <a:schemeClr val="tx1"/>
                </a:solidFill>
              </a:rPr>
              <a:t>which is usually translated "</a:t>
            </a:r>
            <a:r>
              <a:rPr lang="en-US" sz="2400" dirty="0" smtClean="0">
                <a:solidFill>
                  <a:schemeClr val="tx1"/>
                </a:solidFill>
              </a:rPr>
              <a:t>purpose” 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boule</a:t>
            </a:r>
            <a:r>
              <a:rPr lang="en-US" sz="2400" dirty="0">
                <a:solidFill>
                  <a:schemeClr val="tx1"/>
                </a:solidFill>
              </a:rPr>
              <a:t> - which means "purpose, will, </a:t>
            </a:r>
            <a:r>
              <a:rPr lang="en-US" sz="2400" dirty="0" smtClean="0">
                <a:solidFill>
                  <a:schemeClr val="tx1"/>
                </a:solidFill>
              </a:rPr>
              <a:t>counsel”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400" b="1" dirty="0" err="1">
                <a:solidFill>
                  <a:schemeClr val="tx1"/>
                </a:solidFill>
              </a:rPr>
              <a:t>eudokia</a:t>
            </a:r>
            <a:r>
              <a:rPr lang="en-US" sz="2400" dirty="0">
                <a:solidFill>
                  <a:schemeClr val="tx1"/>
                </a:solidFill>
              </a:rPr>
              <a:t> - which means "good pleasure, </a:t>
            </a:r>
            <a:r>
              <a:rPr lang="en-US" sz="2400" dirty="0" smtClean="0">
                <a:solidFill>
                  <a:schemeClr val="tx1"/>
                </a:solidFill>
              </a:rPr>
              <a:t>desire”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8357" y="4139626"/>
            <a:ext cx="1687286" cy="833063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</a:pPr>
            <a:r>
              <a:rPr lang="en-US" sz="2800" dirty="0" smtClean="0"/>
              <a:t>Defining Terms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676124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282443" y="1695237"/>
            <a:ext cx="4564676" cy="1962364"/>
          </a:xfrm>
        </p:spPr>
        <p:txBody>
          <a:bodyPr>
            <a:noAutofit/>
          </a:bodyPr>
          <a:lstStyle/>
          <a:p>
            <a:pPr algn="l"/>
            <a:r>
              <a:rPr lang="en-US" sz="2800" i="1" dirty="0"/>
              <a:t>“…he predestined us for adoption as sons through Jesus Christ, according </a:t>
            </a:r>
            <a:r>
              <a:rPr lang="en-US" sz="2800" i="1"/>
              <a:t>to </a:t>
            </a:r>
            <a:r>
              <a:rPr lang="en-US" sz="2800" i="1" smtClean="0"/>
              <a:t> the </a:t>
            </a:r>
            <a:r>
              <a:rPr lang="en-US" sz="2800" i="1" u="sng" dirty="0"/>
              <a:t>purpose</a:t>
            </a:r>
            <a:r>
              <a:rPr lang="en-US" sz="2800" i="1" dirty="0"/>
              <a:t> of his </a:t>
            </a:r>
            <a:r>
              <a:rPr lang="en-US" sz="2800" i="1" dirty="0" smtClean="0"/>
              <a:t>will”</a:t>
            </a:r>
            <a:endParaRPr lang="en-US" sz="2400" dirty="0"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56910" y="4154703"/>
            <a:ext cx="2676418" cy="561136"/>
          </a:xfrm>
          <a:solidFill>
            <a:srgbClr val="D9A8E2">
              <a:alpha val="67059"/>
            </a:srgbClr>
          </a:solidFill>
          <a:effectLst>
            <a:outerShdw blurRad="50800" dist="50800" dir="5400000" algn="ctr" rotWithShape="0">
              <a:schemeClr val="bg2"/>
            </a:outerShdw>
          </a:effectLst>
        </p:spPr>
        <p:txBody>
          <a:bodyPr>
            <a:normAutofit/>
          </a:bodyPr>
          <a:lstStyle/>
          <a:p>
            <a:r>
              <a:rPr lang="en-US" sz="2800" dirty="0" smtClean="0"/>
              <a:t>Ephesians 1:5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604848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086495" y="1695237"/>
            <a:ext cx="5037512" cy="1962364"/>
          </a:xfrm>
        </p:spPr>
        <p:txBody>
          <a:bodyPr>
            <a:noAutofit/>
          </a:bodyPr>
          <a:lstStyle/>
          <a:p>
            <a:pPr algn="l"/>
            <a:r>
              <a:rPr lang="en-US" sz="2800" i="1" dirty="0" smtClean="0"/>
              <a:t>“</a:t>
            </a:r>
            <a:r>
              <a:rPr lang="mr-IN" sz="2800" i="1" dirty="0" smtClean="0"/>
              <a:t>…</a:t>
            </a:r>
            <a:r>
              <a:rPr lang="en-US" sz="2800" i="1" dirty="0" smtClean="0"/>
              <a:t>making </a:t>
            </a:r>
            <a:r>
              <a:rPr lang="en-US" sz="2800" i="1" dirty="0"/>
              <a:t>known to us the mystery of his will, according to his </a:t>
            </a:r>
            <a:r>
              <a:rPr lang="en-US" sz="2800" i="1" u="sng" dirty="0"/>
              <a:t>purpose</a:t>
            </a:r>
            <a:r>
              <a:rPr lang="en-US" sz="2800" i="1" dirty="0"/>
              <a:t>, which he set forth in Christ.”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56910" y="4154703"/>
            <a:ext cx="2676418" cy="561136"/>
          </a:xfrm>
          <a:solidFill>
            <a:srgbClr val="D9A8E2">
              <a:alpha val="67059"/>
            </a:srgbClr>
          </a:solidFill>
          <a:effectLst>
            <a:outerShdw blurRad="50800" dist="50800" dir="5400000" algn="ctr" rotWithShape="0">
              <a:schemeClr val="bg2"/>
            </a:outerShdw>
          </a:effectLst>
        </p:spPr>
        <p:txBody>
          <a:bodyPr>
            <a:normAutofit/>
          </a:bodyPr>
          <a:lstStyle/>
          <a:p>
            <a:r>
              <a:rPr lang="en-US" sz="2800" dirty="0" smtClean="0"/>
              <a:t>Ephesians 1:9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292662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74794" y="842659"/>
            <a:ext cx="7428778" cy="2604785"/>
          </a:xfrm>
          <a:solidFill>
            <a:srgbClr val="BFBFBF">
              <a:alpha val="40000"/>
            </a:srgbClr>
          </a:solidFill>
          <a:ln w="28575">
            <a:solidFill>
              <a:schemeClr val="tx1">
                <a:lumMod val="95000"/>
              </a:schemeClr>
            </a:solidFill>
          </a:ln>
        </p:spPr>
        <p:txBody>
          <a:bodyPr anchor="t"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Greek Words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400" b="1" dirty="0" err="1" smtClean="0">
                <a:solidFill>
                  <a:schemeClr val="tx1"/>
                </a:solidFill>
              </a:rPr>
              <a:t>prothesis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- </a:t>
            </a:r>
            <a:r>
              <a:rPr lang="en-US" sz="2400" dirty="0">
                <a:solidFill>
                  <a:schemeClr val="tx1"/>
                </a:solidFill>
              </a:rPr>
              <a:t>which is usually translated "</a:t>
            </a:r>
            <a:r>
              <a:rPr lang="en-US" sz="2400" dirty="0" smtClean="0">
                <a:solidFill>
                  <a:schemeClr val="tx1"/>
                </a:solidFill>
              </a:rPr>
              <a:t>purpose” 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boule</a:t>
            </a:r>
            <a:r>
              <a:rPr lang="en-US" sz="2400" dirty="0">
                <a:solidFill>
                  <a:schemeClr val="tx1"/>
                </a:solidFill>
              </a:rPr>
              <a:t> - which means "purpose, will, </a:t>
            </a:r>
            <a:r>
              <a:rPr lang="en-US" sz="2400" dirty="0" smtClean="0">
                <a:solidFill>
                  <a:schemeClr val="tx1"/>
                </a:solidFill>
              </a:rPr>
              <a:t>counsel”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400" b="1" dirty="0" err="1">
                <a:solidFill>
                  <a:schemeClr val="tx1"/>
                </a:solidFill>
              </a:rPr>
              <a:t>eudokia</a:t>
            </a:r>
            <a:r>
              <a:rPr lang="en-US" sz="2400" dirty="0">
                <a:solidFill>
                  <a:schemeClr val="tx1"/>
                </a:solidFill>
              </a:rPr>
              <a:t> - which means "good pleasure, </a:t>
            </a:r>
            <a:r>
              <a:rPr lang="en-US" sz="2400" dirty="0" smtClean="0">
                <a:solidFill>
                  <a:schemeClr val="tx1"/>
                </a:solidFill>
              </a:rPr>
              <a:t>desire”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400" b="1" dirty="0" err="1">
                <a:solidFill>
                  <a:schemeClr val="tx1"/>
                </a:solidFill>
              </a:rPr>
              <a:t>thelema</a:t>
            </a:r>
            <a:r>
              <a:rPr lang="en-US" sz="2400" dirty="0">
                <a:solidFill>
                  <a:schemeClr val="tx1"/>
                </a:solidFill>
              </a:rPr>
              <a:t> - which means "will, </a:t>
            </a:r>
            <a:r>
              <a:rPr lang="en-US" sz="2400" dirty="0" smtClean="0">
                <a:solidFill>
                  <a:schemeClr val="tx1"/>
                </a:solidFill>
              </a:rPr>
              <a:t>desire”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8357" y="4139626"/>
            <a:ext cx="1687286" cy="833063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</a:pPr>
            <a:r>
              <a:rPr lang="en-US" sz="2800" dirty="0" smtClean="0"/>
              <a:t>Defining Terms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484287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313</TotalTime>
  <Words>518</Words>
  <Application>Microsoft Macintosh PowerPoint</Application>
  <PresentationFormat>On-screen Show (16:9)</PresentationFormat>
  <Paragraphs>78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Adelle-Regular</vt:lpstr>
      <vt:lpstr>Apple Chancery</vt:lpstr>
      <vt:lpstr>Arial</vt:lpstr>
      <vt:lpstr>Calibri</vt:lpstr>
      <vt:lpstr>Helvetica</vt:lpstr>
      <vt:lpstr>Trebuchet MS</vt:lpstr>
      <vt:lpstr>Default</vt:lpstr>
      <vt:lpstr>PowerPoint Presentation</vt:lpstr>
      <vt:lpstr>Defining Terms</vt:lpstr>
      <vt:lpstr>PowerPoint Presentation</vt:lpstr>
      <vt:lpstr>Defining Terms</vt:lpstr>
      <vt:lpstr>PowerPoint Presentation</vt:lpstr>
      <vt:lpstr>Defining Terms</vt:lpstr>
      <vt:lpstr>PowerPoint Presentation</vt:lpstr>
      <vt:lpstr>PowerPoint Presentation</vt:lpstr>
      <vt:lpstr>Defining Terms</vt:lpstr>
      <vt:lpstr>PowerPoint Presentation</vt:lpstr>
      <vt:lpstr>Defining Terms</vt:lpstr>
      <vt:lpstr>PowerPoint Presentation</vt:lpstr>
      <vt:lpstr>Purpose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God is on your side!</vt:lpstr>
    </vt:vector>
  </TitlesOfParts>
  <Company>RT Creative Group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Chapman</dc:creator>
  <cp:lastModifiedBy>Steve Patton</cp:lastModifiedBy>
  <cp:revision>40</cp:revision>
  <cp:lastPrinted>2017-07-01T17:39:33Z</cp:lastPrinted>
  <dcterms:created xsi:type="dcterms:W3CDTF">2014-03-26T14:03:34Z</dcterms:created>
  <dcterms:modified xsi:type="dcterms:W3CDTF">2017-07-02T19:16:31Z</dcterms:modified>
</cp:coreProperties>
</file>