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68" r:id="rId3"/>
    <p:sldId id="274" r:id="rId4"/>
    <p:sldId id="282" r:id="rId5"/>
    <p:sldId id="258" r:id="rId6"/>
    <p:sldId id="279" r:id="rId7"/>
    <p:sldId id="276" r:id="rId8"/>
    <p:sldId id="283" r:id="rId9"/>
    <p:sldId id="272" r:id="rId10"/>
    <p:sldId id="275" r:id="rId11"/>
    <p:sldId id="281" r:id="rId12"/>
    <p:sldId id="284" r:id="rId13"/>
    <p:sldId id="286"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69373" autoAdjust="0"/>
  </p:normalViewPr>
  <p:slideViewPr>
    <p:cSldViewPr snapToGrid="0">
      <p:cViewPr varScale="1">
        <p:scale>
          <a:sx n="50" d="100"/>
          <a:sy n="50" d="100"/>
        </p:scale>
        <p:origin x="90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689BA9-5182-4B58-B5F8-AB1C2EBD8457}" type="datetimeFigureOut">
              <a:rPr lang="en-US" smtClean="0"/>
              <a:t>8/4/2017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EFBA1-DF62-4EA8-A03B-955442E4C60A}" type="slidenum">
              <a:rPr lang="en-US" smtClean="0"/>
              <a:t>‹#›</a:t>
            </a:fld>
            <a:endParaRPr lang="en-US"/>
          </a:p>
        </p:txBody>
      </p:sp>
    </p:spTree>
    <p:extLst>
      <p:ext uri="{BB962C8B-B14F-4D97-AF65-F5344CB8AC3E}">
        <p14:creationId xmlns:p14="http://schemas.microsoft.com/office/powerpoint/2010/main" val="2758978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67518" rtl="0" eaLnBrk="1" fontAlgn="auto" latinLnBrk="0" hangingPunct="1">
              <a:lnSpc>
                <a:spcPct val="100000"/>
              </a:lnSpc>
              <a:spcBef>
                <a:spcPts val="0"/>
              </a:spcBef>
              <a:spcAft>
                <a:spcPts val="0"/>
              </a:spcAft>
              <a:buClrTx/>
              <a:buSzTx/>
              <a:buFontTx/>
              <a:buNone/>
              <a:tabLst/>
              <a:defRPr/>
            </a:pPr>
            <a:fld id="{98FE17E6-E718-4B57-BF58-E93DD7B437BF}"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7518"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8814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Typology </a:t>
            </a:r>
          </a:p>
        </p:txBody>
      </p:sp>
      <p:sp>
        <p:nvSpPr>
          <p:cNvPr id="4" name="Slide Number Placeholder 3"/>
          <p:cNvSpPr>
            <a:spLocks noGrp="1"/>
          </p:cNvSpPr>
          <p:nvPr>
            <p:ph type="sldNum" sz="quarter" idx="10"/>
          </p:nvPr>
        </p:nvSpPr>
        <p:spPr/>
        <p:txBody>
          <a:bodyPr/>
          <a:lstStyle/>
          <a:p>
            <a:fld id="{40DEFBA1-DF62-4EA8-A03B-955442E4C60A}" type="slidenum">
              <a:rPr lang="en-US" smtClean="0"/>
              <a:t>3</a:t>
            </a:fld>
            <a:endParaRPr lang="en-US"/>
          </a:p>
        </p:txBody>
      </p:sp>
    </p:spTree>
    <p:extLst>
      <p:ext uri="{BB962C8B-B14F-4D97-AF65-F5344CB8AC3E}">
        <p14:creationId xmlns:p14="http://schemas.microsoft.com/office/powerpoint/2010/main" val="3061341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Typology </a:t>
            </a:r>
          </a:p>
        </p:txBody>
      </p:sp>
      <p:sp>
        <p:nvSpPr>
          <p:cNvPr id="4" name="Slide Number Placeholder 3"/>
          <p:cNvSpPr>
            <a:spLocks noGrp="1"/>
          </p:cNvSpPr>
          <p:nvPr>
            <p:ph type="sldNum" sz="quarter" idx="10"/>
          </p:nvPr>
        </p:nvSpPr>
        <p:spPr/>
        <p:txBody>
          <a:bodyPr/>
          <a:lstStyle/>
          <a:p>
            <a:fld id="{40DEFBA1-DF62-4EA8-A03B-955442E4C60A}" type="slidenum">
              <a:rPr lang="en-US" smtClean="0"/>
              <a:t>4</a:t>
            </a:fld>
            <a:endParaRPr lang="en-US"/>
          </a:p>
        </p:txBody>
      </p:sp>
    </p:spTree>
    <p:extLst>
      <p:ext uri="{BB962C8B-B14F-4D97-AF65-F5344CB8AC3E}">
        <p14:creationId xmlns:p14="http://schemas.microsoft.com/office/powerpoint/2010/main" val="2928554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you trust God’s promises? Is He trustworthy?</a:t>
            </a:r>
          </a:p>
        </p:txBody>
      </p:sp>
      <p:sp>
        <p:nvSpPr>
          <p:cNvPr id="4" name="Slide Number Placeholder 3"/>
          <p:cNvSpPr>
            <a:spLocks noGrp="1"/>
          </p:cNvSpPr>
          <p:nvPr>
            <p:ph type="sldNum" sz="quarter" idx="10"/>
          </p:nvPr>
        </p:nvSpPr>
        <p:spPr/>
        <p:txBody>
          <a:bodyPr/>
          <a:lstStyle/>
          <a:p>
            <a:pPr marL="0" marR="0" lvl="0" indent="0" algn="r" defTabSz="949478" rtl="0" eaLnBrk="1" fontAlgn="auto" latinLnBrk="0" hangingPunct="1">
              <a:lnSpc>
                <a:spcPct val="100000"/>
              </a:lnSpc>
              <a:spcBef>
                <a:spcPts val="0"/>
              </a:spcBef>
              <a:spcAft>
                <a:spcPts val="0"/>
              </a:spcAft>
              <a:buClrTx/>
              <a:buSzTx/>
              <a:buFontTx/>
              <a:buNone/>
              <a:tabLst/>
              <a:defRPr/>
            </a:pPr>
            <a:fld id="{98FE17E6-E718-4B57-BF58-E93DD7B437BF}"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49478"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2698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aloud </a:t>
            </a:r>
          </a:p>
        </p:txBody>
      </p:sp>
      <p:sp>
        <p:nvSpPr>
          <p:cNvPr id="4" name="Slide Number Placeholder 3"/>
          <p:cNvSpPr>
            <a:spLocks noGrp="1"/>
          </p:cNvSpPr>
          <p:nvPr>
            <p:ph type="sldNum" sz="quarter" idx="10"/>
          </p:nvPr>
        </p:nvSpPr>
        <p:spPr/>
        <p:txBody>
          <a:bodyPr/>
          <a:lstStyle/>
          <a:p>
            <a:fld id="{40DEFBA1-DF62-4EA8-A03B-955442E4C60A}" type="slidenum">
              <a:rPr lang="en-US" smtClean="0"/>
              <a:t>6</a:t>
            </a:fld>
            <a:endParaRPr lang="en-US"/>
          </a:p>
        </p:txBody>
      </p:sp>
    </p:spTree>
    <p:extLst>
      <p:ext uri="{BB962C8B-B14F-4D97-AF65-F5344CB8AC3E}">
        <p14:creationId xmlns:p14="http://schemas.microsoft.com/office/powerpoint/2010/main" val="1543922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aloud </a:t>
            </a:r>
          </a:p>
        </p:txBody>
      </p:sp>
      <p:sp>
        <p:nvSpPr>
          <p:cNvPr id="4" name="Slide Number Placeholder 3"/>
          <p:cNvSpPr>
            <a:spLocks noGrp="1"/>
          </p:cNvSpPr>
          <p:nvPr>
            <p:ph type="sldNum" sz="quarter" idx="10"/>
          </p:nvPr>
        </p:nvSpPr>
        <p:spPr/>
        <p:txBody>
          <a:bodyPr/>
          <a:lstStyle/>
          <a:p>
            <a:fld id="{40DEFBA1-DF62-4EA8-A03B-955442E4C60A}" type="slidenum">
              <a:rPr lang="en-US" smtClean="0"/>
              <a:t>8</a:t>
            </a:fld>
            <a:endParaRPr lang="en-US"/>
          </a:p>
        </p:txBody>
      </p:sp>
    </p:spTree>
    <p:extLst>
      <p:ext uri="{BB962C8B-B14F-4D97-AF65-F5344CB8AC3E}">
        <p14:creationId xmlns:p14="http://schemas.microsoft.com/office/powerpoint/2010/main" val="4202257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Zerah means dawning/ shining </a:t>
            </a:r>
          </a:p>
          <a:p>
            <a:endParaRPr lang="en-US" dirty="0"/>
          </a:p>
          <a:p>
            <a:r>
              <a:rPr lang="en-US" dirty="0"/>
              <a:t>Perez means breakthrough/ burst forth </a:t>
            </a:r>
          </a:p>
        </p:txBody>
      </p:sp>
      <p:sp>
        <p:nvSpPr>
          <p:cNvPr id="4" name="Slide Number Placeholder 3"/>
          <p:cNvSpPr>
            <a:spLocks noGrp="1"/>
          </p:cNvSpPr>
          <p:nvPr>
            <p:ph type="sldNum" sz="quarter" idx="10"/>
          </p:nvPr>
        </p:nvSpPr>
        <p:spPr/>
        <p:txBody>
          <a:bodyPr/>
          <a:lstStyle/>
          <a:p>
            <a:fld id="{40DEFBA1-DF62-4EA8-A03B-955442E4C60A}" type="slidenum">
              <a:rPr lang="en-US" smtClean="0"/>
              <a:t>12</a:t>
            </a:fld>
            <a:endParaRPr lang="en-US"/>
          </a:p>
        </p:txBody>
      </p:sp>
    </p:spTree>
    <p:extLst>
      <p:ext uri="{BB962C8B-B14F-4D97-AF65-F5344CB8AC3E}">
        <p14:creationId xmlns:p14="http://schemas.microsoft.com/office/powerpoint/2010/main" val="61768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Jacob’s ladder- 28:10</a:t>
            </a:r>
          </a:p>
        </p:txBody>
      </p:sp>
      <p:sp>
        <p:nvSpPr>
          <p:cNvPr id="4" name="Slide Number Placeholder 3"/>
          <p:cNvSpPr>
            <a:spLocks noGrp="1"/>
          </p:cNvSpPr>
          <p:nvPr>
            <p:ph type="sldNum" sz="quarter" idx="10"/>
          </p:nvPr>
        </p:nvSpPr>
        <p:spPr/>
        <p:txBody>
          <a:bodyPr/>
          <a:lstStyle/>
          <a:p>
            <a:pPr marL="0" marR="0" lvl="0" indent="0" algn="r" defTabSz="967518" rtl="0" eaLnBrk="1" fontAlgn="auto" latinLnBrk="0" hangingPunct="1">
              <a:lnSpc>
                <a:spcPct val="100000"/>
              </a:lnSpc>
              <a:spcBef>
                <a:spcPts val="0"/>
              </a:spcBef>
              <a:spcAft>
                <a:spcPts val="0"/>
              </a:spcAft>
              <a:buClrTx/>
              <a:buSzTx/>
              <a:buFontTx/>
              <a:buNone/>
              <a:tabLst/>
              <a:defRPr/>
            </a:pPr>
            <a:fld id="{98FE17E6-E718-4B57-BF58-E93DD7B437BF}"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7518"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78010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Sun rising over grassy hill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 y="0"/>
            <a:ext cx="12188699" cy="4799300"/>
          </a:xfrm>
          <a:prstGeom prst="rect">
            <a:avLst/>
          </a:prstGeom>
        </p:spPr>
      </p:pic>
      <p:sp>
        <p:nvSpPr>
          <p:cNvPr id="4" name="Rectangle 3"/>
          <p:cNvSpPr/>
          <p:nvPr/>
        </p:nvSpPr>
        <p:spPr bwMode="ltGray">
          <a:xfrm>
            <a:off x="-2" y="4754880"/>
            <a:ext cx="12192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6" name="Rectangle 5"/>
          <p:cNvSpPr/>
          <p:nvPr/>
        </p:nvSpPr>
        <p:spPr bwMode="white">
          <a:xfrm>
            <a:off x="-127" y="4724400"/>
            <a:ext cx="12188826"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523999" y="4800600"/>
            <a:ext cx="9144002" cy="1143000"/>
          </a:xfrm>
        </p:spPr>
        <p:txBody>
          <a:bodyPr anchor="b">
            <a:normAutofit/>
          </a:bodyPr>
          <a:lstStyle>
            <a:lvl1pPr algn="ctr">
              <a:defRPr sz="48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1522413" y="5943600"/>
            <a:ext cx="9144002" cy="762000"/>
          </a:xfrm>
        </p:spPr>
        <p:txBody>
          <a:bodyPr>
            <a:normAutofit/>
          </a:bodyPr>
          <a:lstStyle>
            <a:lvl1pPr marL="0" indent="0" algn="ctr">
              <a:spcBef>
                <a:spcPts val="0"/>
              </a:spcBef>
              <a:buNone/>
              <a:defRPr sz="2000" cap="none" baseline="0">
                <a:solidFill>
                  <a:schemeClr val="bg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1327668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Alternate Content with Caption">
    <p:spTree>
      <p:nvGrpSpPr>
        <p:cNvPr id="1" name=""/>
        <p:cNvGrpSpPr/>
        <p:nvPr/>
      </p:nvGrpSpPr>
      <p:grpSpPr>
        <a:xfrm>
          <a:off x="0" y="0"/>
          <a:ext cx="0" cy="0"/>
          <a:chOff x="0" y="0"/>
          <a:chExt cx="0" cy="0"/>
        </a:xfrm>
      </p:grpSpPr>
      <p:sp>
        <p:nvSpPr>
          <p:cNvPr id="8" name="Rectangle 7"/>
          <p:cNvSpPr/>
          <p:nvPr/>
        </p:nvSpPr>
        <p:spPr bwMode="ltGray">
          <a:xfrm>
            <a:off x="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60412" y="2362200"/>
            <a:ext cx="3200400" cy="1990725"/>
          </a:xfrm>
        </p:spPr>
        <p:txBody>
          <a:bodyPr anchor="b">
            <a:normAutofit/>
          </a:bodyPr>
          <a:lstStyle>
            <a:lvl1pPr>
              <a:defRPr sz="34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5362892" y="685800"/>
            <a:ext cx="637032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8/4/2017</a:t>
            </a:fld>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1083661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bwMode="ltGray">
          <a:xfrm>
            <a:off x="731520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923214" y="2362200"/>
            <a:ext cx="3200400" cy="1993392"/>
          </a:xfrm>
        </p:spPr>
        <p:txBody>
          <a:bodyPr anchor="b">
            <a:normAutofit/>
          </a:bodyPr>
          <a:lstStyle>
            <a:lvl1pPr>
              <a:defRPr sz="3400" b="0">
                <a:solidFill>
                  <a:schemeClr val="bg1"/>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0" y="0"/>
            <a:ext cx="7315200" cy="6858000"/>
          </a:xfrm>
          <a:solidFill>
            <a:schemeClr val="bg2">
              <a:lumMod val="90000"/>
            </a:schemeClr>
          </a:solidFill>
        </p:spPr>
        <p:txBody>
          <a:bodyPr/>
          <a:lstStyle>
            <a:lvl1pPr marL="0" indent="0" algn="ctr">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23214" y="4355592"/>
            <a:ext cx="3200400" cy="1644614"/>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E583DDF-CA54-461A-A486-592D2374C532}" type="datetimeFigureOut">
              <a:rPr lang="en-US"/>
              <a:t>8/4/2017</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76320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8/4/2017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49832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8/4/2017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90229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6pP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dirty="0"/>
          </a:p>
        </p:txBody>
      </p:sp>
      <p:sp>
        <p:nvSpPr>
          <p:cNvPr id="4" name="Date Placeholder 4"/>
          <p:cNvSpPr>
            <a:spLocks noGrp="1"/>
          </p:cNvSpPr>
          <p:nvPr>
            <p:ph type="dt" sz="half" idx="10"/>
          </p:nvPr>
        </p:nvSpPr>
        <p:spPr/>
        <p:txBody>
          <a:bodyPr/>
          <a:lstStyle/>
          <a:p>
            <a:fld id="{9E583DDF-CA54-461A-A486-592D2374C532}" type="datetimeFigureOut">
              <a:rPr lang="en-US"/>
              <a:t>8/4/2017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389464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7" name="Rectangle 1"/>
          <p:cNvSpPr/>
          <p:nvPr/>
        </p:nvSpPr>
        <p:spPr bwMode="ltGray">
          <a:xfrm>
            <a:off x="0" y="0"/>
            <a:ext cx="12188826"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2"/>
          <p:cNvSpPr/>
          <p:nvPr/>
        </p:nvSpPr>
        <p:spPr bwMode="white">
          <a:xfrm>
            <a:off x="-1" y="4114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524000" y="1143000"/>
            <a:ext cx="9144000" cy="2667000"/>
          </a:xfrm>
        </p:spPr>
        <p:txBody>
          <a:bodyPr anchor="b">
            <a:normAutofit/>
          </a:bodyPr>
          <a:lstStyle>
            <a:lvl1pPr algn="ctr">
              <a:defRPr sz="5200" b="0"/>
            </a:lvl1pPr>
          </a:lstStyle>
          <a:p>
            <a:r>
              <a:rPr lang="en-US"/>
              <a:t>Click to edit Master title style</a:t>
            </a:r>
            <a:endParaRPr/>
          </a:p>
        </p:txBody>
      </p:sp>
      <p:sp>
        <p:nvSpPr>
          <p:cNvPr id="3" name="Text Placeholder 2"/>
          <p:cNvSpPr>
            <a:spLocks noGrp="1"/>
          </p:cNvSpPr>
          <p:nvPr>
            <p:ph type="body" idx="1"/>
          </p:nvPr>
        </p:nvSpPr>
        <p:spPr>
          <a:xfrm>
            <a:off x="1524000" y="3810000"/>
            <a:ext cx="9144000" cy="1143000"/>
          </a:xfrm>
        </p:spPr>
        <p:txBody>
          <a:bodyPr anchor="t">
            <a:normAutofit/>
          </a:bodyPr>
          <a:lstStyle>
            <a:lvl1pPr marL="0" indent="0" algn="ctr">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8/4/2017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8903886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lternate 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1143000"/>
            <a:ext cx="9144000" cy="2667000"/>
          </a:xfrm>
        </p:spPr>
        <p:txBody>
          <a:bodyPr anchor="b">
            <a:normAutofit/>
          </a:bodyPr>
          <a:lstStyle>
            <a:lvl1pPr algn="ctr">
              <a:defRPr sz="5200" b="0">
                <a:solidFill>
                  <a:schemeClr val="tx1"/>
                </a:solidFill>
              </a:defRPr>
            </a:lvl1pPr>
          </a:lstStyle>
          <a:p>
            <a:r>
              <a:rPr lang="en-US"/>
              <a:t>Click to edit Master title style</a:t>
            </a:r>
            <a:endParaRPr/>
          </a:p>
        </p:txBody>
      </p:sp>
      <p:sp>
        <p:nvSpPr>
          <p:cNvPr id="3" name="Text Placeholder 2"/>
          <p:cNvSpPr>
            <a:spLocks noGrp="1"/>
          </p:cNvSpPr>
          <p:nvPr>
            <p:ph type="body" idx="1"/>
          </p:nvPr>
        </p:nvSpPr>
        <p:spPr>
          <a:xfrm>
            <a:off x="1522413" y="3810000"/>
            <a:ext cx="9144000" cy="1143000"/>
          </a:xfrm>
        </p:spPr>
        <p:txBody>
          <a:bodyPr anchor="t">
            <a:normAutofit/>
          </a:bodyPr>
          <a:lstStyle>
            <a:lvl1pPr marL="0" indent="0" algn="ctr">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3"/>
          <p:cNvSpPr>
            <a:spLocks noGrp="1"/>
          </p:cNvSpPr>
          <p:nvPr>
            <p:ph type="ftr" sz="quarter" idx="11"/>
          </p:nvPr>
        </p:nvSpPr>
        <p:spPr/>
        <p:txBody>
          <a:bodyPr/>
          <a:lstStyle>
            <a:lvl1pPr>
              <a:defRPr>
                <a:solidFill>
                  <a:schemeClr val="tx2"/>
                </a:solidFill>
              </a:defRPr>
            </a:lvl1pPr>
          </a:lstStyle>
          <a:p>
            <a:endParaRPr/>
          </a:p>
        </p:txBody>
      </p:sp>
      <p:sp>
        <p:nvSpPr>
          <p:cNvPr id="4" name="Date Placeholder 4"/>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8/4/2017</a:t>
            </a:fld>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381639133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DD7D43D-6574-4C7B-808D-C6C12215A4D4}" type="datetimeFigureOut">
              <a:rPr lang="en-US"/>
              <a:t>8/4/2017</a:t>
            </a:fld>
            <a:endParaRPr/>
          </a:p>
        </p:txBody>
      </p:sp>
      <p:sp>
        <p:nvSpPr>
          <p:cNvPr id="7" name="Slide Number Placeholder 6"/>
          <p:cNvSpPr>
            <a:spLocks noGrp="1"/>
          </p:cNvSpPr>
          <p:nvPr>
            <p:ph type="sldNum" sz="quarter" idx="12"/>
          </p:nvPr>
        </p:nvSpPr>
        <p:spPr/>
        <p:txBody>
          <a:bodyPr/>
          <a:lstStyle/>
          <a:p>
            <a:fld id="{A0ECE5F2-81AA-4605-B028-6FBA391056AF}" type="slidenum">
              <a:rPr/>
              <a:t>‹#›</a:t>
            </a:fld>
            <a:endParaRPr/>
          </a:p>
        </p:txBody>
      </p:sp>
    </p:spTree>
    <p:extLst>
      <p:ext uri="{BB962C8B-B14F-4D97-AF65-F5344CB8AC3E}">
        <p14:creationId xmlns:p14="http://schemas.microsoft.com/office/powerpoint/2010/main" val="1969498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6"/>
          <p:cNvSpPr>
            <a:spLocks noGrp="1"/>
          </p:cNvSpPr>
          <p:nvPr>
            <p:ph type="ftr" sz="quarter" idx="11"/>
          </p:nvPr>
        </p:nvSpPr>
        <p:spPr/>
        <p:txBody>
          <a:bodyPr/>
          <a:lstStyle/>
          <a:p>
            <a:endParaRPr/>
          </a:p>
        </p:txBody>
      </p:sp>
      <p:sp>
        <p:nvSpPr>
          <p:cNvPr id="7" name="Date Placeholder 7"/>
          <p:cNvSpPr>
            <a:spLocks noGrp="1"/>
          </p:cNvSpPr>
          <p:nvPr>
            <p:ph type="dt" sz="half" idx="10"/>
          </p:nvPr>
        </p:nvSpPr>
        <p:spPr/>
        <p:txBody>
          <a:bodyPr/>
          <a:lstStyle/>
          <a:p>
            <a:fld id="{9E583DDF-CA54-461A-A486-592D2374C532}" type="datetimeFigureOut">
              <a:rPr lang="en-US"/>
              <a:t>8/4/2017</a:t>
            </a:fld>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752262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2"/>
          <p:cNvSpPr>
            <a:spLocks noGrp="1"/>
          </p:cNvSpPr>
          <p:nvPr>
            <p:ph type="ftr" sz="quarter" idx="11"/>
          </p:nvPr>
        </p:nvSpPr>
        <p:spPr/>
        <p:txBody>
          <a:bodyPr/>
          <a:lstStyle/>
          <a:p>
            <a:endParaRPr/>
          </a:p>
        </p:txBody>
      </p:sp>
      <p:sp>
        <p:nvSpPr>
          <p:cNvPr id="3" name="Date Placeholder 3"/>
          <p:cNvSpPr>
            <a:spLocks noGrp="1"/>
          </p:cNvSpPr>
          <p:nvPr>
            <p:ph type="dt" sz="half" idx="10"/>
          </p:nvPr>
        </p:nvSpPr>
        <p:spPr/>
        <p:txBody>
          <a:bodyPr/>
          <a:lstStyle/>
          <a:p>
            <a:fld id="{9E583DDF-CA54-461A-A486-592D2374C532}" type="datetimeFigureOut">
              <a:rPr lang="en-US"/>
              <a:t>8/4/2017</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500346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1"/>
          <p:cNvSpPr>
            <a:spLocks noGrp="1"/>
          </p:cNvSpPr>
          <p:nvPr>
            <p:ph type="ftr" sz="quarter" idx="11"/>
          </p:nvPr>
        </p:nvSpPr>
        <p:spPr/>
        <p:txBody>
          <a:bodyPr/>
          <a:lstStyle>
            <a:lvl1pPr>
              <a:defRPr>
                <a:solidFill>
                  <a:schemeClr val="tx2"/>
                </a:solidFill>
              </a:defRPr>
            </a:lvl1pPr>
          </a:lstStyle>
          <a:p>
            <a:endParaRPr/>
          </a:p>
        </p:txBody>
      </p:sp>
      <p:sp>
        <p:nvSpPr>
          <p:cNvPr id="2" name="Date Placeholder 2"/>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8/4/2017</a:t>
            </a:fld>
            <a:endParaRPr/>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3992263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0412" y="2362200"/>
            <a:ext cx="3200400" cy="1990725"/>
          </a:xfrm>
        </p:spPr>
        <p:txBody>
          <a:bodyPr anchor="b">
            <a:normAutofit/>
          </a:bodyPr>
          <a:lstStyle>
            <a:lvl1pPr>
              <a:defRPr sz="3400" b="0"/>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4494212" y="685800"/>
            <a:ext cx="7239001"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E583DDF-CA54-461A-A486-592D2374C532}" type="datetimeFigureOut">
              <a:rPr lang="en-US"/>
              <a:t>8/4/2017</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88022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Rectangle 3"/>
          <p:cNvSpPr/>
          <p:nvPr/>
        </p:nvSpPr>
        <p:spPr bwMode="ltGray">
          <a:xfrm>
            <a:off x="1587" y="6583680"/>
            <a:ext cx="12188826"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5" name="Footer Placeholder 4"/>
          <p:cNvSpPr>
            <a:spLocks noGrp="1"/>
          </p:cNvSpPr>
          <p:nvPr>
            <p:ph type="ftr" sz="quarter" idx="3"/>
          </p:nvPr>
        </p:nvSpPr>
        <p:spPr>
          <a:xfrm>
            <a:off x="1341120" y="6614494"/>
            <a:ext cx="7159752" cy="237744"/>
          </a:xfrm>
          <a:prstGeom prst="rect">
            <a:avLst/>
          </a:prstGeom>
        </p:spPr>
        <p:txBody>
          <a:bodyPr vert="horz" lIns="91440" tIns="45720" rIns="91440" bIns="45720" rtlCol="0" anchor="ctr"/>
          <a:lstStyle>
            <a:lvl1pPr algn="l">
              <a:defRPr sz="1100" cap="all" baseline="0">
                <a:solidFill>
                  <a:schemeClr val="bg2"/>
                </a:solidFill>
              </a:defRPr>
            </a:lvl1pPr>
          </a:lstStyle>
          <a:p>
            <a:endParaRPr lang="en-US" dirty="0"/>
          </a:p>
        </p:txBody>
      </p:sp>
      <p:sp>
        <p:nvSpPr>
          <p:cNvPr id="8" name="Rectangle 5"/>
          <p:cNvSpPr/>
          <p:nvPr/>
        </p:nvSpPr>
        <p:spPr bwMode="white">
          <a:xfrm>
            <a:off x="1587" y="65836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4" name="Date Placeholder 6"/>
          <p:cNvSpPr>
            <a:spLocks noGrp="1"/>
          </p:cNvSpPr>
          <p:nvPr>
            <p:ph type="dt" sz="half" idx="2"/>
          </p:nvPr>
        </p:nvSpPr>
        <p:spPr>
          <a:xfrm>
            <a:off x="8875776" y="6614494"/>
            <a:ext cx="960120" cy="237744"/>
          </a:xfrm>
          <a:prstGeom prst="rect">
            <a:avLst/>
          </a:prstGeom>
        </p:spPr>
        <p:txBody>
          <a:bodyPr vert="horz" lIns="91440" tIns="45720" rIns="91440" bIns="45720" rtlCol="0" anchor="ctr"/>
          <a:lstStyle>
            <a:lvl1pPr algn="r">
              <a:defRPr sz="1100">
                <a:solidFill>
                  <a:schemeClr val="bg2"/>
                </a:solidFill>
              </a:defRPr>
            </a:lvl1pPr>
          </a:lstStyle>
          <a:p>
            <a:fld id="{9E583DDF-CA54-461A-A486-592D2374C532}" type="datetimeFigureOut">
              <a:rPr lang="en-US" smtClean="0"/>
              <a:pPr/>
              <a:t>8/4/2017</a:t>
            </a:fld>
            <a:endParaRPr lang="en-US"/>
          </a:p>
        </p:txBody>
      </p:sp>
      <p:sp>
        <p:nvSpPr>
          <p:cNvPr id="6" name="Slide Number Placeholder 7"/>
          <p:cNvSpPr>
            <a:spLocks noGrp="1"/>
          </p:cNvSpPr>
          <p:nvPr>
            <p:ph type="sldNum" sz="quarter" idx="4"/>
          </p:nvPr>
        </p:nvSpPr>
        <p:spPr>
          <a:xfrm>
            <a:off x="10210800" y="6614494"/>
            <a:ext cx="640080" cy="237744"/>
          </a:xfrm>
          <a:prstGeom prst="rect">
            <a:avLst/>
          </a:prstGeom>
        </p:spPr>
        <p:txBody>
          <a:bodyPr vert="horz" lIns="91440" tIns="45720" rIns="91440" bIns="45720" rtlCol="0" anchor="ctr"/>
          <a:lstStyle>
            <a:lvl1pPr algn="r">
              <a:defRPr sz="1100">
                <a:solidFill>
                  <a:schemeClr val="bg2"/>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1081057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2"/>
        </a:buClr>
        <a:buSzPct val="100000"/>
        <a:buFont typeface="Arial" pitchFamily="34" charset="0"/>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100000"/>
        <a:buFont typeface="Arial" pitchFamily="34" charset="0"/>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100000"/>
        <a:buFont typeface="Arial" pitchFamily="34" charset="0"/>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4611757"/>
            <a:ext cx="9144002" cy="1331843"/>
          </a:xfrm>
        </p:spPr>
        <p:txBody>
          <a:bodyPr>
            <a:normAutofit/>
          </a:bodyPr>
          <a:lstStyle/>
          <a:p>
            <a:pPr algn="l"/>
            <a:r>
              <a:rPr lang="en-US" sz="5400" dirty="0">
                <a:effectLst>
                  <a:outerShdw blurRad="50800" dist="63500" dir="2700000" algn="tl" rotWithShape="0">
                    <a:schemeClr val="bg2">
                      <a:lumMod val="75000"/>
                    </a:schemeClr>
                  </a:outerShdw>
                </a:effectLst>
                <a:latin typeface="Georgia" panose="02040502050405020303" pitchFamily="18" charset="0"/>
                <a:cs typeface="Dubai Medium" panose="020B0603030403030204" pitchFamily="34" charset="-78"/>
              </a:rPr>
              <a:t>God’s Covenant</a:t>
            </a:r>
          </a:p>
        </p:txBody>
      </p:sp>
      <p:sp>
        <p:nvSpPr>
          <p:cNvPr id="4" name="Subtitle 2"/>
          <p:cNvSpPr>
            <a:spLocks noGrp="1"/>
          </p:cNvSpPr>
          <p:nvPr>
            <p:ph type="subTitle" idx="1"/>
          </p:nvPr>
        </p:nvSpPr>
        <p:spPr/>
        <p:txBody>
          <a:bodyPr>
            <a:normAutofit/>
          </a:bodyPr>
          <a:lstStyle/>
          <a:p>
            <a:pPr algn="l"/>
            <a:r>
              <a:rPr lang="en-US" sz="2800" dirty="0">
                <a:latin typeface="Georgia" panose="02040502050405020303" pitchFamily="18" charset="0"/>
              </a:rPr>
              <a:t>  Genesis 12-50</a:t>
            </a:r>
          </a:p>
        </p:txBody>
      </p:sp>
    </p:spTree>
    <p:extLst>
      <p:ext uri="{BB962C8B-B14F-4D97-AF65-F5344CB8AC3E}">
        <p14:creationId xmlns:p14="http://schemas.microsoft.com/office/powerpoint/2010/main" val="27988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92B225-F91F-42A5-BC7F-64FB3F11A78D}"/>
              </a:ext>
            </a:extLst>
          </p:cNvPr>
          <p:cNvSpPr>
            <a:spLocks noGrp="1"/>
          </p:cNvSpPr>
          <p:nvPr>
            <p:ph idx="1"/>
          </p:nvPr>
        </p:nvSpPr>
        <p:spPr>
          <a:xfrm>
            <a:off x="513852" y="366754"/>
            <a:ext cx="7076334" cy="6357896"/>
          </a:xfrm>
        </p:spPr>
        <p:txBody>
          <a:bodyPr>
            <a:normAutofit/>
          </a:bodyPr>
          <a:lstStyle/>
          <a:p>
            <a:pPr marL="45720" indent="0">
              <a:buNone/>
            </a:pPr>
            <a:r>
              <a:rPr lang="en-US" sz="2400" b="1" dirty="0">
                <a:solidFill>
                  <a:srgbClr val="000000"/>
                </a:solidFill>
              </a:rPr>
              <a:t>Chapter 37</a:t>
            </a:r>
          </a:p>
          <a:p>
            <a:r>
              <a:rPr lang="en-US" sz="2200" dirty="0">
                <a:solidFill>
                  <a:srgbClr val="000000"/>
                </a:solidFill>
              </a:rPr>
              <a:t>Judah plans to take a son from Jacob (By deception).</a:t>
            </a:r>
          </a:p>
          <a:p>
            <a:r>
              <a:rPr lang="en-US" sz="2200" dirty="0">
                <a:solidFill>
                  <a:srgbClr val="000000"/>
                </a:solidFill>
              </a:rPr>
              <a:t>A goat is used, as well as a garment.</a:t>
            </a:r>
          </a:p>
          <a:p>
            <a:r>
              <a:rPr lang="en-US" sz="2200" dirty="0">
                <a:solidFill>
                  <a:srgbClr val="000000"/>
                </a:solidFill>
              </a:rPr>
              <a:t>Item is given to Jacob.</a:t>
            </a:r>
          </a:p>
          <a:p>
            <a:r>
              <a:rPr lang="en-US" sz="2200" dirty="0">
                <a:solidFill>
                  <a:srgbClr val="000000"/>
                </a:solidFill>
              </a:rPr>
              <a:t>“Please examine…”/ Jacob recognizes it  </a:t>
            </a:r>
          </a:p>
          <a:p>
            <a:r>
              <a:rPr lang="en-US" sz="2200" dirty="0">
                <a:solidFill>
                  <a:srgbClr val="FF0000"/>
                </a:solidFill>
              </a:rPr>
              <a:t>Jacob loses a son.</a:t>
            </a:r>
          </a:p>
          <a:p>
            <a:pPr marL="45720" indent="0">
              <a:buNone/>
            </a:pPr>
            <a:r>
              <a:rPr lang="en-US" sz="2400" b="1" dirty="0">
                <a:solidFill>
                  <a:srgbClr val="000000"/>
                </a:solidFill>
              </a:rPr>
              <a:t>Chapter 38</a:t>
            </a:r>
          </a:p>
          <a:p>
            <a:r>
              <a:rPr lang="en-US" sz="2200" dirty="0">
                <a:solidFill>
                  <a:srgbClr val="FF0000"/>
                </a:solidFill>
              </a:rPr>
              <a:t>Judah loses sons.</a:t>
            </a:r>
          </a:p>
          <a:p>
            <a:r>
              <a:rPr lang="en-US" sz="2200" dirty="0">
                <a:solidFill>
                  <a:srgbClr val="000000"/>
                </a:solidFill>
              </a:rPr>
              <a:t>Tamar plans to get a son from Judah (By deception).</a:t>
            </a:r>
          </a:p>
          <a:p>
            <a:r>
              <a:rPr lang="en-US" sz="2200" dirty="0">
                <a:solidFill>
                  <a:srgbClr val="000000"/>
                </a:solidFill>
              </a:rPr>
              <a:t>A goat is used, as well as a garment.</a:t>
            </a:r>
          </a:p>
          <a:p>
            <a:r>
              <a:rPr lang="en-US" sz="2200" dirty="0">
                <a:solidFill>
                  <a:srgbClr val="000000"/>
                </a:solidFill>
              </a:rPr>
              <a:t>Items are given to Judah.</a:t>
            </a:r>
          </a:p>
          <a:p>
            <a:r>
              <a:rPr lang="en-US" sz="2200" dirty="0">
                <a:solidFill>
                  <a:srgbClr val="000000"/>
                </a:solidFill>
              </a:rPr>
              <a:t>“Please examine…”/ Judah recognizes it </a:t>
            </a:r>
          </a:p>
        </p:txBody>
      </p:sp>
      <p:cxnSp>
        <p:nvCxnSpPr>
          <p:cNvPr id="7" name="Straight Connector 6">
            <a:extLst>
              <a:ext uri="{FF2B5EF4-FFF2-40B4-BE49-F238E27FC236}">
                <a16:creationId xmlns:a16="http://schemas.microsoft.com/office/drawing/2014/main" id="{0F1E0D02-B439-4B60-8348-CAD51CAEE1C4}"/>
              </a:ext>
            </a:extLst>
          </p:cNvPr>
          <p:cNvCxnSpPr/>
          <p:nvPr/>
        </p:nvCxnSpPr>
        <p:spPr>
          <a:xfrm flipH="1">
            <a:off x="179733" y="3494432"/>
            <a:ext cx="8242852"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9428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969B60-E935-442F-9444-1187F5E95525}"/>
              </a:ext>
            </a:extLst>
          </p:cNvPr>
          <p:cNvSpPr>
            <a:spLocks noGrp="1"/>
          </p:cNvSpPr>
          <p:nvPr>
            <p:ph idx="1"/>
          </p:nvPr>
        </p:nvSpPr>
        <p:spPr>
          <a:xfrm>
            <a:off x="1341120" y="676656"/>
            <a:ext cx="9509760" cy="5151755"/>
          </a:xfrm>
        </p:spPr>
        <p:txBody>
          <a:bodyPr>
            <a:normAutofit/>
          </a:bodyPr>
          <a:lstStyle/>
          <a:p>
            <a:pPr marL="45720" indent="0">
              <a:buNone/>
            </a:pPr>
            <a:r>
              <a:rPr lang="en-US" sz="3200" b="1" dirty="0"/>
              <a:t>Chapter 38</a:t>
            </a:r>
          </a:p>
          <a:p>
            <a:r>
              <a:rPr lang="en-US" sz="2400" dirty="0"/>
              <a:t>Judah gives in to sexual immorality</a:t>
            </a:r>
          </a:p>
          <a:p>
            <a:r>
              <a:rPr lang="en-US" sz="2400" dirty="0"/>
              <a:t>A garment is used for deception</a:t>
            </a:r>
          </a:p>
          <a:p>
            <a:r>
              <a:rPr lang="en-US" sz="2400" dirty="0"/>
              <a:t>Judah is shown to be unrighteous</a:t>
            </a:r>
          </a:p>
          <a:p>
            <a:pPr marL="45720" indent="0">
              <a:buNone/>
            </a:pPr>
            <a:endParaRPr lang="en-US" sz="2400" dirty="0"/>
          </a:p>
          <a:p>
            <a:pPr marL="45720" indent="0">
              <a:buNone/>
            </a:pPr>
            <a:r>
              <a:rPr lang="en-US" sz="3200" b="1" dirty="0"/>
              <a:t>Chapter 39</a:t>
            </a:r>
          </a:p>
          <a:p>
            <a:r>
              <a:rPr lang="en-US" sz="2400" dirty="0"/>
              <a:t>Joseph doesn’t give in to sexual immorality</a:t>
            </a:r>
          </a:p>
          <a:p>
            <a:r>
              <a:rPr lang="en-US" sz="2400" dirty="0"/>
              <a:t>A garment is used for deception</a:t>
            </a:r>
          </a:p>
          <a:p>
            <a:r>
              <a:rPr lang="en-US" sz="2400" dirty="0"/>
              <a:t>Joseph is shown to be righteous </a:t>
            </a:r>
          </a:p>
          <a:p>
            <a:endParaRPr lang="en-US" dirty="0"/>
          </a:p>
        </p:txBody>
      </p:sp>
    </p:spTree>
    <p:extLst>
      <p:ext uri="{BB962C8B-B14F-4D97-AF65-F5344CB8AC3E}">
        <p14:creationId xmlns:p14="http://schemas.microsoft.com/office/powerpoint/2010/main" val="1727310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B17B5-3B40-4F31-B685-E90ED7BB5CBD}"/>
              </a:ext>
            </a:extLst>
          </p:cNvPr>
          <p:cNvSpPr>
            <a:spLocks noGrp="1"/>
          </p:cNvSpPr>
          <p:nvPr>
            <p:ph type="title"/>
          </p:nvPr>
        </p:nvSpPr>
        <p:spPr/>
        <p:txBody>
          <a:bodyPr anchor="t"/>
          <a:lstStyle/>
          <a:p>
            <a:r>
              <a:rPr lang="en-US" dirty="0"/>
              <a:t>38:27-30  Tamar gives birth</a:t>
            </a:r>
          </a:p>
        </p:txBody>
      </p:sp>
      <p:sp>
        <p:nvSpPr>
          <p:cNvPr id="3" name="Content Placeholder 2">
            <a:extLst>
              <a:ext uri="{FF2B5EF4-FFF2-40B4-BE49-F238E27FC236}">
                <a16:creationId xmlns:a16="http://schemas.microsoft.com/office/drawing/2014/main" id="{0BE40E7A-ED53-4C5F-B000-3AD34B00543B}"/>
              </a:ext>
            </a:extLst>
          </p:cNvPr>
          <p:cNvSpPr>
            <a:spLocks noGrp="1"/>
          </p:cNvSpPr>
          <p:nvPr>
            <p:ph idx="1"/>
          </p:nvPr>
        </p:nvSpPr>
        <p:spPr>
          <a:xfrm>
            <a:off x="1341120" y="1390650"/>
            <a:ext cx="9509760" cy="4638929"/>
          </a:xfrm>
        </p:spPr>
        <p:txBody>
          <a:bodyPr>
            <a:normAutofit/>
          </a:bodyPr>
          <a:lstStyle/>
          <a:p>
            <a:pPr marL="45720" indent="0">
              <a:buNone/>
            </a:pPr>
            <a:r>
              <a:rPr lang="en-US" sz="2800" dirty="0"/>
              <a:t>When the time of her labor came, there were twins in her womb. And when she was in labor, one put out a hand, and the midwife took and tied a scarlet thread on his hand, saying, “This one came out first.” But as he drew back his hand, behold, his brother came out. And she said, “What a breach you have made for yourself!” Therefore his name was called Perez. Afterward his brother came out with the scarlet thread on his hand, and his name was called Zerah.</a:t>
            </a:r>
          </a:p>
        </p:txBody>
      </p:sp>
    </p:spTree>
    <p:extLst>
      <p:ext uri="{BB962C8B-B14F-4D97-AF65-F5344CB8AC3E}">
        <p14:creationId xmlns:p14="http://schemas.microsoft.com/office/powerpoint/2010/main" val="1788744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9B285-81A8-4C4B-96F4-7CBA16B1A446}"/>
              </a:ext>
            </a:extLst>
          </p:cNvPr>
          <p:cNvSpPr>
            <a:spLocks noGrp="1"/>
          </p:cNvSpPr>
          <p:nvPr>
            <p:ph type="title"/>
          </p:nvPr>
        </p:nvSpPr>
        <p:spPr/>
        <p:txBody>
          <a:bodyPr anchor="t"/>
          <a:lstStyle/>
          <a:p>
            <a:r>
              <a:rPr lang="en-US" dirty="0"/>
              <a:t>39:2-5</a:t>
            </a:r>
          </a:p>
        </p:txBody>
      </p:sp>
      <p:sp>
        <p:nvSpPr>
          <p:cNvPr id="3" name="Content Placeholder 2">
            <a:extLst>
              <a:ext uri="{FF2B5EF4-FFF2-40B4-BE49-F238E27FC236}">
                <a16:creationId xmlns:a16="http://schemas.microsoft.com/office/drawing/2014/main" id="{EA9905D3-B83D-484B-A963-7F676F55A9F5}"/>
              </a:ext>
            </a:extLst>
          </p:cNvPr>
          <p:cNvSpPr>
            <a:spLocks noGrp="1"/>
          </p:cNvSpPr>
          <p:nvPr>
            <p:ph idx="1"/>
          </p:nvPr>
        </p:nvSpPr>
        <p:spPr>
          <a:xfrm>
            <a:off x="857250" y="1295400"/>
            <a:ext cx="10515600" cy="4952999"/>
          </a:xfrm>
        </p:spPr>
        <p:txBody>
          <a:bodyPr>
            <a:normAutofit lnSpcReduction="10000"/>
          </a:bodyPr>
          <a:lstStyle/>
          <a:p>
            <a:pPr marL="45720" indent="0">
              <a:buNone/>
            </a:pPr>
            <a:r>
              <a:rPr lang="en-US" sz="2800" dirty="0"/>
              <a:t>The </a:t>
            </a:r>
            <a:r>
              <a:rPr lang="en-US" sz="2800" cap="small" dirty="0"/>
              <a:t>Lord</a:t>
            </a:r>
            <a:r>
              <a:rPr lang="en-US" sz="2800" dirty="0"/>
              <a:t> was with Joseph, and he became a successful man, and he was in the house of his Egyptian master. His master saw that the </a:t>
            </a:r>
            <a:r>
              <a:rPr lang="en-US" sz="2800" cap="small" dirty="0"/>
              <a:t>Lord</a:t>
            </a:r>
            <a:r>
              <a:rPr lang="en-US" sz="2800" dirty="0"/>
              <a:t> was with him and that the </a:t>
            </a:r>
            <a:r>
              <a:rPr lang="en-US" sz="2800" cap="small" dirty="0"/>
              <a:t>Lord</a:t>
            </a:r>
            <a:r>
              <a:rPr lang="en-US" sz="2800" dirty="0"/>
              <a:t> caused all that he did to succeed in his hands. So Joseph found favor in his sight and attended him, and he made him overseer of his house and put him in charge of all that he had. From the time that he made him overseer in his house and over all that he had, the </a:t>
            </a:r>
            <a:r>
              <a:rPr lang="en-US" sz="2800" cap="small" dirty="0"/>
              <a:t>Lord</a:t>
            </a:r>
            <a:r>
              <a:rPr lang="en-US" sz="2800" dirty="0"/>
              <a:t> blessed the Egyptian's house for Joseph's sake; the blessing of the </a:t>
            </a:r>
            <a:r>
              <a:rPr lang="en-US" sz="2800" cap="small" dirty="0"/>
              <a:t>Lord</a:t>
            </a:r>
            <a:r>
              <a:rPr lang="en-US" sz="2800" dirty="0"/>
              <a:t> was on all that he had, in house and field. </a:t>
            </a:r>
          </a:p>
          <a:p>
            <a:pPr marL="45720" indent="0">
              <a:buNone/>
            </a:pPr>
            <a:endParaRPr lang="en-US" sz="2400" dirty="0"/>
          </a:p>
          <a:p>
            <a:pPr marL="45720" lvl="0" indent="0">
              <a:buClr>
                <a:srgbClr val="263050"/>
              </a:buClr>
              <a:buNone/>
            </a:pPr>
            <a:r>
              <a:rPr lang="en-US" sz="2800" dirty="0">
                <a:solidFill>
                  <a:srgbClr val="263050"/>
                </a:solidFill>
              </a:rPr>
              <a:t>“…and I will bless you and make your name great, so that you will be a blessing.” (Gen 12) </a:t>
            </a:r>
          </a:p>
          <a:p>
            <a:pPr marL="45720" indent="0">
              <a:buNone/>
            </a:pPr>
            <a:endParaRPr lang="en-US" sz="2400" dirty="0"/>
          </a:p>
        </p:txBody>
      </p:sp>
    </p:spTree>
    <p:extLst>
      <p:ext uri="{BB962C8B-B14F-4D97-AF65-F5344CB8AC3E}">
        <p14:creationId xmlns:p14="http://schemas.microsoft.com/office/powerpoint/2010/main" val="2457483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92CCA-48C0-44D3-A634-0B03C58F87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A50861-93FC-45E4-93C7-0CB0991EB18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95810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E1157-4D53-458B-8BA5-DD44F1489D14}"/>
              </a:ext>
            </a:extLst>
          </p:cNvPr>
          <p:cNvSpPr>
            <a:spLocks noGrp="1"/>
          </p:cNvSpPr>
          <p:nvPr>
            <p:ph type="title"/>
          </p:nvPr>
        </p:nvSpPr>
        <p:spPr/>
        <p:txBody>
          <a:bodyPr anchor="t"/>
          <a:lstStyle/>
          <a:p>
            <a:r>
              <a:rPr lang="en-US" b="1" dirty="0"/>
              <a:t>Chapter 36: </a:t>
            </a:r>
            <a:r>
              <a:rPr lang="en-US" dirty="0"/>
              <a:t>“</a:t>
            </a:r>
            <a:r>
              <a:rPr lang="en-US" sz="3200" dirty="0"/>
              <a:t>These are the generations of Esau” </a:t>
            </a:r>
            <a:endParaRPr lang="en-US" dirty="0"/>
          </a:p>
        </p:txBody>
      </p:sp>
      <p:sp>
        <p:nvSpPr>
          <p:cNvPr id="3" name="Content Placeholder 2">
            <a:extLst>
              <a:ext uri="{FF2B5EF4-FFF2-40B4-BE49-F238E27FC236}">
                <a16:creationId xmlns:a16="http://schemas.microsoft.com/office/drawing/2014/main" id="{624BAE68-C8A3-4CFA-997B-CBCBA1343FE3}"/>
              </a:ext>
            </a:extLst>
          </p:cNvPr>
          <p:cNvSpPr>
            <a:spLocks noGrp="1"/>
          </p:cNvSpPr>
          <p:nvPr>
            <p:ph idx="1"/>
          </p:nvPr>
        </p:nvSpPr>
        <p:spPr/>
        <p:txBody>
          <a:bodyPr>
            <a:normAutofit/>
          </a:bodyPr>
          <a:lstStyle/>
          <a:p>
            <a:pPr marL="45720" indent="0">
              <a:buNone/>
            </a:pPr>
            <a:r>
              <a:rPr lang="en-US" sz="3400" b="1" dirty="0"/>
              <a:t>Chapter 37: </a:t>
            </a:r>
            <a:r>
              <a:rPr lang="en-US" sz="3200" dirty="0"/>
              <a:t>“These are the generations of Jacob”</a:t>
            </a:r>
            <a:endParaRPr lang="en-US" sz="2400" dirty="0"/>
          </a:p>
        </p:txBody>
      </p:sp>
    </p:spTree>
    <p:extLst>
      <p:ext uri="{BB962C8B-B14F-4D97-AF65-F5344CB8AC3E}">
        <p14:creationId xmlns:p14="http://schemas.microsoft.com/office/powerpoint/2010/main" val="1285231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59F4-2388-4C39-AE1C-0C2053ECFA7D}"/>
              </a:ext>
            </a:extLst>
          </p:cNvPr>
          <p:cNvSpPr>
            <a:spLocks noGrp="1"/>
          </p:cNvSpPr>
          <p:nvPr>
            <p:ph type="title"/>
          </p:nvPr>
        </p:nvSpPr>
        <p:spPr/>
        <p:txBody>
          <a:bodyPr anchor="t"/>
          <a:lstStyle/>
          <a:p>
            <a:r>
              <a:rPr lang="en-US" b="1" dirty="0"/>
              <a:t>Ch. 37-50: </a:t>
            </a:r>
          </a:p>
        </p:txBody>
      </p:sp>
      <p:sp>
        <p:nvSpPr>
          <p:cNvPr id="3" name="Content Placeholder 2">
            <a:extLst>
              <a:ext uri="{FF2B5EF4-FFF2-40B4-BE49-F238E27FC236}">
                <a16:creationId xmlns:a16="http://schemas.microsoft.com/office/drawing/2014/main" id="{540F7E6C-7820-4B08-A201-5F6441F1C6F6}"/>
              </a:ext>
            </a:extLst>
          </p:cNvPr>
          <p:cNvSpPr>
            <a:spLocks noGrp="1"/>
          </p:cNvSpPr>
          <p:nvPr>
            <p:ph idx="1"/>
          </p:nvPr>
        </p:nvSpPr>
        <p:spPr>
          <a:xfrm>
            <a:off x="658368" y="1316736"/>
            <a:ext cx="11009376" cy="4127627"/>
          </a:xfrm>
        </p:spPr>
        <p:txBody>
          <a:bodyPr/>
          <a:lstStyle/>
          <a:p>
            <a:r>
              <a:rPr lang="en-US" sz="2800" dirty="0"/>
              <a:t>God has made promises to the offspring of Abraham</a:t>
            </a:r>
          </a:p>
          <a:p>
            <a:r>
              <a:rPr lang="en-US" sz="2800" dirty="0"/>
              <a:t>Narrative detail: Dreams, hatred, leaving Canaan, mourning, deception, imprisonment, success…</a:t>
            </a:r>
          </a:p>
          <a:p>
            <a:r>
              <a:rPr lang="en-US" sz="2800" dirty="0"/>
              <a:t>The offspring of Abraham are in danger</a:t>
            </a:r>
          </a:p>
          <a:p>
            <a:r>
              <a:rPr lang="en-US" sz="2800" dirty="0"/>
              <a:t>All people of the earth are in danger</a:t>
            </a:r>
          </a:p>
          <a:p>
            <a:r>
              <a:rPr lang="en-US" sz="2800" dirty="0"/>
              <a:t>In advance, God had provided a savior</a:t>
            </a:r>
          </a:p>
          <a:p>
            <a:endParaRPr lang="en-US" dirty="0"/>
          </a:p>
          <a:p>
            <a:endParaRPr lang="en-US" dirty="0"/>
          </a:p>
        </p:txBody>
      </p:sp>
      <p:sp>
        <p:nvSpPr>
          <p:cNvPr id="4" name="TextBox 3">
            <a:extLst>
              <a:ext uri="{FF2B5EF4-FFF2-40B4-BE49-F238E27FC236}">
                <a16:creationId xmlns:a16="http://schemas.microsoft.com/office/drawing/2014/main" id="{121E31CD-717A-491C-96D4-55A04A7C9E0F}"/>
              </a:ext>
            </a:extLst>
          </p:cNvPr>
          <p:cNvSpPr txBox="1"/>
          <p:nvPr/>
        </p:nvSpPr>
        <p:spPr>
          <a:xfrm>
            <a:off x="7357872" y="3088160"/>
            <a:ext cx="3383280" cy="584775"/>
          </a:xfrm>
          <a:prstGeom prst="rect">
            <a:avLst/>
          </a:prstGeom>
          <a:noFill/>
        </p:spPr>
        <p:txBody>
          <a:bodyPr wrap="square" rtlCol="0">
            <a:spAutoFit/>
          </a:bodyPr>
          <a:lstStyle/>
          <a:p>
            <a:r>
              <a:rPr lang="en-US" sz="3200" dirty="0"/>
              <a:t>Worldwide famine</a:t>
            </a:r>
          </a:p>
        </p:txBody>
      </p:sp>
      <p:sp>
        <p:nvSpPr>
          <p:cNvPr id="5" name="Right Brace 4">
            <a:extLst>
              <a:ext uri="{FF2B5EF4-FFF2-40B4-BE49-F238E27FC236}">
                <a16:creationId xmlns:a16="http://schemas.microsoft.com/office/drawing/2014/main" id="{504CE2F5-552D-45AD-BFC9-25A6AEFBFB91}"/>
              </a:ext>
            </a:extLst>
          </p:cNvPr>
          <p:cNvSpPr/>
          <p:nvPr/>
        </p:nvSpPr>
        <p:spPr>
          <a:xfrm>
            <a:off x="6608064" y="2853314"/>
            <a:ext cx="566928" cy="1054469"/>
          </a:xfrm>
          <a:prstGeom prst="rightBrace">
            <a:avLst/>
          </a:pr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050999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59F4-2388-4C39-AE1C-0C2053ECFA7D}"/>
              </a:ext>
            </a:extLst>
          </p:cNvPr>
          <p:cNvSpPr>
            <a:spLocks noGrp="1"/>
          </p:cNvSpPr>
          <p:nvPr>
            <p:ph type="title"/>
          </p:nvPr>
        </p:nvSpPr>
        <p:spPr/>
        <p:txBody>
          <a:bodyPr anchor="t"/>
          <a:lstStyle/>
          <a:p>
            <a:r>
              <a:rPr lang="en-US" b="1" dirty="0"/>
              <a:t>Ch. 37-50: </a:t>
            </a:r>
          </a:p>
        </p:txBody>
      </p:sp>
      <p:sp>
        <p:nvSpPr>
          <p:cNvPr id="3" name="Content Placeholder 2">
            <a:extLst>
              <a:ext uri="{FF2B5EF4-FFF2-40B4-BE49-F238E27FC236}">
                <a16:creationId xmlns:a16="http://schemas.microsoft.com/office/drawing/2014/main" id="{540F7E6C-7820-4B08-A201-5F6441F1C6F6}"/>
              </a:ext>
            </a:extLst>
          </p:cNvPr>
          <p:cNvSpPr>
            <a:spLocks noGrp="1"/>
          </p:cNvSpPr>
          <p:nvPr>
            <p:ph idx="1"/>
          </p:nvPr>
        </p:nvSpPr>
        <p:spPr>
          <a:xfrm>
            <a:off x="658368" y="1316736"/>
            <a:ext cx="11009376" cy="4127627"/>
          </a:xfrm>
        </p:spPr>
        <p:txBody>
          <a:bodyPr/>
          <a:lstStyle/>
          <a:p>
            <a:r>
              <a:rPr lang="en-US" sz="2800" dirty="0"/>
              <a:t>God has made promises to the offspring of Abraham</a:t>
            </a:r>
          </a:p>
          <a:p>
            <a:r>
              <a:rPr lang="en-US" sz="2800" dirty="0"/>
              <a:t>Narrative detail: Dreams, hatred, leaving Canaan, mourning, deception, imprisonment, success…</a:t>
            </a:r>
          </a:p>
          <a:p>
            <a:endParaRPr lang="en-US" dirty="0"/>
          </a:p>
          <a:p>
            <a:endParaRPr lang="en-US" dirty="0"/>
          </a:p>
        </p:txBody>
      </p:sp>
    </p:spTree>
    <p:extLst>
      <p:ext uri="{BB962C8B-B14F-4D97-AF65-F5344CB8AC3E}">
        <p14:creationId xmlns:p14="http://schemas.microsoft.com/office/powerpoint/2010/main" val="2868103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59E9FB2-2F9E-46AE-A03A-90AA448DDCF2}"/>
              </a:ext>
            </a:extLst>
          </p:cNvPr>
          <p:cNvSpPr/>
          <p:nvPr/>
        </p:nvSpPr>
        <p:spPr>
          <a:xfrm>
            <a:off x="3519166" y="561586"/>
            <a:ext cx="4335907" cy="565461"/>
          </a:xfrm>
          <a:prstGeom prst="rect">
            <a:avLst/>
          </a:prstGeom>
          <a:solidFill>
            <a:schemeClr val="accent3">
              <a:lumMod val="40000"/>
              <a:lumOff val="60000"/>
            </a:schemeClr>
          </a:solidFill>
          <a:ln>
            <a:solidFill>
              <a:schemeClr val="tx1"/>
            </a:solidFill>
          </a:ln>
          <a:effectLst>
            <a:outerShdw blurRad="508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orbel"/>
                <a:ea typeface="+mn-ea"/>
                <a:cs typeface="+mn-cs"/>
              </a:rPr>
              <a:t>God’s Promises</a:t>
            </a:r>
            <a:endParaRPr kumimoji="0" lang="en-US" sz="3200" b="0" i="0" u="none" strike="noStrike" kern="1200" cap="none" spc="0" normalizeH="0" baseline="0" noProof="0" dirty="0">
              <a:ln>
                <a:noFill/>
              </a:ln>
              <a:solidFill>
                <a:srgbClr val="000000"/>
              </a:solidFill>
              <a:effectLst/>
              <a:uLnTx/>
              <a:uFillTx/>
              <a:latin typeface="Corbel"/>
              <a:ea typeface="+mn-ea"/>
              <a:cs typeface="+mn-cs"/>
            </a:endParaRPr>
          </a:p>
        </p:txBody>
      </p:sp>
      <p:sp>
        <p:nvSpPr>
          <p:cNvPr id="4" name="Rectangle 3">
            <a:extLst>
              <a:ext uri="{FF2B5EF4-FFF2-40B4-BE49-F238E27FC236}">
                <a16:creationId xmlns:a16="http://schemas.microsoft.com/office/drawing/2014/main" id="{BBD2A63A-E5B2-43E2-AA1C-A05848EF7D32}"/>
              </a:ext>
            </a:extLst>
          </p:cNvPr>
          <p:cNvSpPr/>
          <p:nvPr/>
        </p:nvSpPr>
        <p:spPr>
          <a:xfrm>
            <a:off x="3519166" y="1127047"/>
            <a:ext cx="4335907" cy="4361393"/>
          </a:xfrm>
          <a:prstGeom prst="rect">
            <a:avLst/>
          </a:prstGeom>
          <a:solidFill>
            <a:schemeClr val="accent3">
              <a:lumMod val="40000"/>
              <a:lumOff val="60000"/>
            </a:schemeClr>
          </a:solidFill>
          <a:ln>
            <a:solidFill>
              <a:schemeClr val="tx1"/>
            </a:solidFill>
          </a:ln>
          <a:effectLst>
            <a:outerShdw blurRad="508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orbel"/>
                <a:ea typeface="+mn-ea"/>
                <a:cs typeface="+mn-cs"/>
              </a:rPr>
              <a:t>I will give you this land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orbel"/>
                <a:ea typeface="+mn-ea"/>
                <a:cs typeface="+mn-cs"/>
              </a:rPr>
              <a:t>I will make of you a great nation</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orbel"/>
                <a:ea typeface="+mn-ea"/>
                <a:cs typeface="+mn-cs"/>
              </a:rPr>
              <a:t>I will bless you and make your name great/ you will be a blessing.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orbel"/>
                <a:ea typeface="+mn-ea"/>
                <a:cs typeface="+mn-cs"/>
              </a:rPr>
              <a:t>I will bless those who bless you, and him who dishonors you I will curse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orbel"/>
                <a:ea typeface="+mn-ea"/>
                <a:cs typeface="+mn-cs"/>
              </a:rPr>
              <a:t>In you all the families of the earth shall be blessed.</a:t>
            </a:r>
          </a:p>
        </p:txBody>
      </p:sp>
      <p:sp>
        <p:nvSpPr>
          <p:cNvPr id="6" name="Rectangle 5">
            <a:extLst>
              <a:ext uri="{FF2B5EF4-FFF2-40B4-BE49-F238E27FC236}">
                <a16:creationId xmlns:a16="http://schemas.microsoft.com/office/drawing/2014/main" id="{9F054613-5AE4-4849-98CA-7D31DE646D41}"/>
              </a:ext>
            </a:extLst>
          </p:cNvPr>
          <p:cNvSpPr/>
          <p:nvPr/>
        </p:nvSpPr>
        <p:spPr>
          <a:xfrm>
            <a:off x="3519166" y="5488440"/>
            <a:ext cx="4335907" cy="565461"/>
          </a:xfrm>
          <a:prstGeom prst="rect">
            <a:avLst/>
          </a:prstGeom>
          <a:solidFill>
            <a:schemeClr val="accent3">
              <a:lumMod val="40000"/>
              <a:lumOff val="60000"/>
            </a:schemeClr>
          </a:solidFill>
          <a:ln>
            <a:solidFill>
              <a:schemeClr val="tx1"/>
            </a:solidFill>
          </a:ln>
          <a:effectLst>
            <a:outerShdw blurRad="508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orbel"/>
                <a:ea typeface="+mn-ea"/>
                <a:cs typeface="+mn-cs"/>
              </a:rPr>
              <a:t>Heir of the world </a:t>
            </a:r>
            <a:r>
              <a:rPr kumimoji="0" lang="en-US" sz="2400" b="0" i="0" u="none" strike="noStrike" kern="1200" cap="none" spc="0" normalizeH="0" baseline="0" noProof="0" dirty="0">
                <a:ln>
                  <a:noFill/>
                </a:ln>
                <a:solidFill>
                  <a:srgbClr val="000000"/>
                </a:solidFill>
                <a:effectLst/>
                <a:uLnTx/>
                <a:uFillTx/>
                <a:latin typeface="Corbel"/>
                <a:ea typeface="+mn-ea"/>
                <a:cs typeface="+mn-cs"/>
              </a:rPr>
              <a:t>(Rom. 4:13)</a:t>
            </a:r>
            <a:endParaRPr kumimoji="0" lang="en-US" sz="2800" b="0" i="0" u="none" strike="noStrike" kern="1200" cap="none" spc="0" normalizeH="0" baseline="0" noProof="0" dirty="0">
              <a:ln>
                <a:noFill/>
              </a:ln>
              <a:solidFill>
                <a:srgbClr val="000000"/>
              </a:solidFill>
              <a:effectLst/>
              <a:uLnTx/>
              <a:uFillTx/>
              <a:latin typeface="Corbel"/>
              <a:ea typeface="+mn-ea"/>
              <a:cs typeface="+mn-cs"/>
            </a:endParaRPr>
          </a:p>
        </p:txBody>
      </p:sp>
    </p:spTree>
    <p:extLst>
      <p:ext uri="{BB962C8B-B14F-4D97-AF65-F5344CB8AC3E}">
        <p14:creationId xmlns:p14="http://schemas.microsoft.com/office/powerpoint/2010/main" val="1056087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3FBFC-6406-4685-98C9-847C4EA90CD6}"/>
              </a:ext>
            </a:extLst>
          </p:cNvPr>
          <p:cNvSpPr>
            <a:spLocks noGrp="1"/>
          </p:cNvSpPr>
          <p:nvPr>
            <p:ph type="title"/>
          </p:nvPr>
        </p:nvSpPr>
        <p:spPr/>
        <p:txBody>
          <a:bodyPr anchor="t"/>
          <a:lstStyle/>
          <a:p>
            <a:r>
              <a:rPr lang="en-US" dirty="0"/>
              <a:t>Chapter 37   Dreams of Joseph </a:t>
            </a:r>
          </a:p>
        </p:txBody>
      </p:sp>
      <p:sp>
        <p:nvSpPr>
          <p:cNvPr id="3" name="Content Placeholder 2">
            <a:extLst>
              <a:ext uri="{FF2B5EF4-FFF2-40B4-BE49-F238E27FC236}">
                <a16:creationId xmlns:a16="http://schemas.microsoft.com/office/drawing/2014/main" id="{537CB2EE-EB13-4240-853F-EC40A6E025D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96489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723F9-F290-4B38-9DC0-FF905BDA5988}"/>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CE0E6C8C-F01F-46FF-8FC0-1621E8109C2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4487" y="102565"/>
            <a:ext cx="8878957" cy="6659219"/>
          </a:xfrm>
        </p:spPr>
      </p:pic>
    </p:spTree>
    <p:extLst>
      <p:ext uri="{BB962C8B-B14F-4D97-AF65-F5344CB8AC3E}">
        <p14:creationId xmlns:p14="http://schemas.microsoft.com/office/powerpoint/2010/main" val="3380330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3FBFC-6406-4685-98C9-847C4EA90CD6}"/>
              </a:ext>
            </a:extLst>
          </p:cNvPr>
          <p:cNvSpPr>
            <a:spLocks noGrp="1"/>
          </p:cNvSpPr>
          <p:nvPr>
            <p:ph type="title"/>
          </p:nvPr>
        </p:nvSpPr>
        <p:spPr/>
        <p:txBody>
          <a:bodyPr anchor="t"/>
          <a:lstStyle/>
          <a:p>
            <a:r>
              <a:rPr lang="en-US" dirty="0"/>
              <a:t>Chapter 37:12-36</a:t>
            </a:r>
          </a:p>
        </p:txBody>
      </p:sp>
      <p:sp>
        <p:nvSpPr>
          <p:cNvPr id="3" name="Content Placeholder 2">
            <a:extLst>
              <a:ext uri="{FF2B5EF4-FFF2-40B4-BE49-F238E27FC236}">
                <a16:creationId xmlns:a16="http://schemas.microsoft.com/office/drawing/2014/main" id="{537CB2EE-EB13-4240-853F-EC40A6E025D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1848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F4CFF0-E91E-44BE-9BF8-1F312661BEB3}"/>
              </a:ext>
            </a:extLst>
          </p:cNvPr>
          <p:cNvSpPr/>
          <p:nvPr/>
        </p:nvSpPr>
        <p:spPr>
          <a:xfrm>
            <a:off x="3485322" y="304797"/>
            <a:ext cx="4147930" cy="808382"/>
          </a:xfrm>
          <a:prstGeom prst="rect">
            <a:avLst/>
          </a:prstGeom>
          <a:solidFill>
            <a:schemeClr val="bg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0000"/>
                </a:solidFill>
              </a:rPr>
              <a:t>Abraham</a:t>
            </a:r>
          </a:p>
        </p:txBody>
      </p:sp>
      <p:sp>
        <p:nvSpPr>
          <p:cNvPr id="5" name="Rectangle 4">
            <a:extLst>
              <a:ext uri="{FF2B5EF4-FFF2-40B4-BE49-F238E27FC236}">
                <a16:creationId xmlns:a16="http://schemas.microsoft.com/office/drawing/2014/main" id="{3D6EE2E4-17B2-46C0-90E6-1AE7367F386E}"/>
              </a:ext>
            </a:extLst>
          </p:cNvPr>
          <p:cNvSpPr/>
          <p:nvPr/>
        </p:nvSpPr>
        <p:spPr>
          <a:xfrm>
            <a:off x="3485322" y="1934816"/>
            <a:ext cx="4147930" cy="808382"/>
          </a:xfrm>
          <a:prstGeom prst="rect">
            <a:avLst/>
          </a:prstGeom>
          <a:solidFill>
            <a:schemeClr val="bg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0000"/>
                </a:solidFill>
              </a:rPr>
              <a:t>Isaac</a:t>
            </a:r>
          </a:p>
        </p:txBody>
      </p:sp>
      <p:sp>
        <p:nvSpPr>
          <p:cNvPr id="6" name="Rectangle 5">
            <a:extLst>
              <a:ext uri="{FF2B5EF4-FFF2-40B4-BE49-F238E27FC236}">
                <a16:creationId xmlns:a16="http://schemas.microsoft.com/office/drawing/2014/main" id="{42A68AED-C1C2-4F27-9171-8B060AAA5CB4}"/>
              </a:ext>
            </a:extLst>
          </p:cNvPr>
          <p:cNvSpPr/>
          <p:nvPr/>
        </p:nvSpPr>
        <p:spPr>
          <a:xfrm>
            <a:off x="3485322" y="3564835"/>
            <a:ext cx="4147930" cy="808382"/>
          </a:xfrm>
          <a:prstGeom prst="rect">
            <a:avLst/>
          </a:prstGeom>
          <a:solidFill>
            <a:schemeClr val="bg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0000"/>
                </a:solidFill>
              </a:rPr>
              <a:t>Jacob</a:t>
            </a:r>
          </a:p>
        </p:txBody>
      </p:sp>
      <p:sp>
        <p:nvSpPr>
          <p:cNvPr id="7" name="Rectangle 6">
            <a:extLst>
              <a:ext uri="{FF2B5EF4-FFF2-40B4-BE49-F238E27FC236}">
                <a16:creationId xmlns:a16="http://schemas.microsoft.com/office/drawing/2014/main" id="{1775B285-B1DE-45AE-BAE9-03DD6C91BB52}"/>
              </a:ext>
            </a:extLst>
          </p:cNvPr>
          <p:cNvSpPr/>
          <p:nvPr/>
        </p:nvSpPr>
        <p:spPr>
          <a:xfrm>
            <a:off x="3485322" y="5194854"/>
            <a:ext cx="4147930" cy="808382"/>
          </a:xfrm>
          <a:prstGeom prst="rect">
            <a:avLst/>
          </a:prstGeom>
          <a:solidFill>
            <a:schemeClr val="bg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0000"/>
                </a:solidFill>
              </a:rPr>
              <a:t>Joseph</a:t>
            </a:r>
          </a:p>
        </p:txBody>
      </p:sp>
      <p:sp>
        <p:nvSpPr>
          <p:cNvPr id="8" name="Rectangle 7">
            <a:extLst>
              <a:ext uri="{FF2B5EF4-FFF2-40B4-BE49-F238E27FC236}">
                <a16:creationId xmlns:a16="http://schemas.microsoft.com/office/drawing/2014/main" id="{9C06C022-DCCB-44C5-8115-DF55A0296178}"/>
              </a:ext>
            </a:extLst>
          </p:cNvPr>
          <p:cNvSpPr/>
          <p:nvPr/>
        </p:nvSpPr>
        <p:spPr>
          <a:xfrm>
            <a:off x="7805531" y="5194854"/>
            <a:ext cx="4147930" cy="808382"/>
          </a:xfrm>
          <a:prstGeom prst="rect">
            <a:avLst/>
          </a:prstGeom>
          <a:solidFill>
            <a:schemeClr val="bg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0000"/>
                </a:solidFill>
              </a:rPr>
              <a:t>Judah</a:t>
            </a:r>
          </a:p>
        </p:txBody>
      </p:sp>
      <p:sp>
        <p:nvSpPr>
          <p:cNvPr id="9" name="Arrow: Down 8">
            <a:extLst>
              <a:ext uri="{FF2B5EF4-FFF2-40B4-BE49-F238E27FC236}">
                <a16:creationId xmlns:a16="http://schemas.microsoft.com/office/drawing/2014/main" id="{08669511-3DE9-4C41-B157-2B5EA530CCCE}"/>
              </a:ext>
            </a:extLst>
          </p:cNvPr>
          <p:cNvSpPr/>
          <p:nvPr/>
        </p:nvSpPr>
        <p:spPr>
          <a:xfrm>
            <a:off x="5357191" y="1225823"/>
            <a:ext cx="404191" cy="596348"/>
          </a:xfrm>
          <a:prstGeom prst="downArrow">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Down 9">
            <a:extLst>
              <a:ext uri="{FF2B5EF4-FFF2-40B4-BE49-F238E27FC236}">
                <a16:creationId xmlns:a16="http://schemas.microsoft.com/office/drawing/2014/main" id="{6FBD9BC8-CB33-4B4C-8788-22FFE7076283}"/>
              </a:ext>
            </a:extLst>
          </p:cNvPr>
          <p:cNvSpPr/>
          <p:nvPr/>
        </p:nvSpPr>
        <p:spPr>
          <a:xfrm>
            <a:off x="5357190" y="2855842"/>
            <a:ext cx="404191" cy="596348"/>
          </a:xfrm>
          <a:prstGeom prst="downArrow">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Down 10">
            <a:extLst>
              <a:ext uri="{FF2B5EF4-FFF2-40B4-BE49-F238E27FC236}">
                <a16:creationId xmlns:a16="http://schemas.microsoft.com/office/drawing/2014/main" id="{D0E4875F-F565-411D-8000-9DA7B1B667F8}"/>
              </a:ext>
            </a:extLst>
          </p:cNvPr>
          <p:cNvSpPr/>
          <p:nvPr/>
        </p:nvSpPr>
        <p:spPr>
          <a:xfrm>
            <a:off x="5357189" y="4485861"/>
            <a:ext cx="404191" cy="596348"/>
          </a:xfrm>
          <a:prstGeom prst="downArrow">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Down 11">
            <a:extLst>
              <a:ext uri="{FF2B5EF4-FFF2-40B4-BE49-F238E27FC236}">
                <a16:creationId xmlns:a16="http://schemas.microsoft.com/office/drawing/2014/main" id="{841C0C61-FEBB-4729-BBA1-15DE7897232C}"/>
              </a:ext>
            </a:extLst>
          </p:cNvPr>
          <p:cNvSpPr/>
          <p:nvPr/>
        </p:nvSpPr>
        <p:spPr>
          <a:xfrm rot="18377547">
            <a:off x="7986584" y="4269815"/>
            <a:ext cx="404191" cy="886766"/>
          </a:xfrm>
          <a:prstGeom prst="downArrow">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511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Lst>
  </p:timing>
</p:sld>
</file>

<file path=ppt/theme/theme1.xml><?xml version="1.0" encoding="utf-8"?>
<a:theme xmlns:a="http://schemas.openxmlformats.org/drawingml/2006/main" name="Banded Design Blue 16x9">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001084.potx" id="{22E7A37F-2161-4E4B-A340-BF7CA314E3E5}" vid="{F2416EA9-E215-4704-9EB2-B7658E7031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3150</TotalTime>
  <Words>617</Words>
  <Application>Microsoft Office PowerPoint</Application>
  <PresentationFormat>Widescreen</PresentationFormat>
  <Paragraphs>72</Paragraphs>
  <Slides>14</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Corbel</vt:lpstr>
      <vt:lpstr>Dubai Medium</vt:lpstr>
      <vt:lpstr>Euphemia</vt:lpstr>
      <vt:lpstr>Georgia</vt:lpstr>
      <vt:lpstr>Banded Design Blue 16x9</vt:lpstr>
      <vt:lpstr>God’s Covenant</vt:lpstr>
      <vt:lpstr>Chapter 36: “These are the generations of Esau” </vt:lpstr>
      <vt:lpstr>Ch. 37-50: </vt:lpstr>
      <vt:lpstr>Ch. 37-50: </vt:lpstr>
      <vt:lpstr>PowerPoint Presentation</vt:lpstr>
      <vt:lpstr>Chapter 37   Dreams of Joseph </vt:lpstr>
      <vt:lpstr>PowerPoint Presentation</vt:lpstr>
      <vt:lpstr>Chapter 37:12-36</vt:lpstr>
      <vt:lpstr>PowerPoint Presentation</vt:lpstr>
      <vt:lpstr>PowerPoint Presentation</vt:lpstr>
      <vt:lpstr>PowerPoint Presentation</vt:lpstr>
      <vt:lpstr>38:27-30  Tamar gives birth</vt:lpstr>
      <vt:lpstr>39:2-5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Covenant</dc:title>
  <dc:creator>Taylor Pickup</dc:creator>
  <cp:lastModifiedBy>Taylor Pickup</cp:lastModifiedBy>
  <cp:revision>29</cp:revision>
  <dcterms:created xsi:type="dcterms:W3CDTF">2017-08-02T15:00:22Z</dcterms:created>
  <dcterms:modified xsi:type="dcterms:W3CDTF">2017-08-06T12:20:57Z</dcterms:modified>
</cp:coreProperties>
</file>