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9" r:id="rId3"/>
    <p:sldId id="280" r:id="rId4"/>
    <p:sldId id="258" r:id="rId5"/>
    <p:sldId id="290" r:id="rId6"/>
    <p:sldId id="287" r:id="rId7"/>
    <p:sldId id="286" r:id="rId8"/>
    <p:sldId id="259" r:id="rId9"/>
    <p:sldId id="261" r:id="rId10"/>
    <p:sldId id="291" r:id="rId11"/>
    <p:sldId id="320" r:id="rId12"/>
    <p:sldId id="292" r:id="rId13"/>
    <p:sldId id="312" r:id="rId14"/>
    <p:sldId id="265" r:id="rId15"/>
    <p:sldId id="264" r:id="rId16"/>
    <p:sldId id="266" r:id="rId17"/>
    <p:sldId id="267" r:id="rId18"/>
    <p:sldId id="321" r:id="rId19"/>
    <p:sldId id="322" r:id="rId20"/>
    <p:sldId id="313" r:id="rId21"/>
    <p:sldId id="293" r:id="rId22"/>
    <p:sldId id="257" r:id="rId23"/>
    <p:sldId id="314" r:id="rId24"/>
    <p:sldId id="288" r:id="rId25"/>
    <p:sldId id="296" r:id="rId26"/>
    <p:sldId id="262" r:id="rId27"/>
    <p:sldId id="297" r:id="rId28"/>
    <p:sldId id="316" r:id="rId29"/>
    <p:sldId id="317" r:id="rId30"/>
    <p:sldId id="318" r:id="rId31"/>
    <p:sldId id="319" r:id="rId32"/>
    <p:sldId id="298" r:id="rId33"/>
    <p:sldId id="299" r:id="rId34"/>
    <p:sldId id="285" r:id="rId35"/>
    <p:sldId id="303" r:id="rId36"/>
    <p:sldId id="315" r:id="rId37"/>
    <p:sldId id="277" r:id="rId38"/>
    <p:sldId id="304" r:id="rId39"/>
    <p:sldId id="278" r:id="rId40"/>
    <p:sldId id="306" r:id="rId41"/>
    <p:sldId id="307" r:id="rId42"/>
    <p:sldId id="308" r:id="rId43"/>
    <p:sldId id="301" r:id="rId44"/>
    <p:sldId id="305" r:id="rId45"/>
    <p:sldId id="274" r:id="rId46"/>
    <p:sldId id="275" r:id="rId47"/>
    <p:sldId id="271" r:id="rId48"/>
    <p:sldId id="276" r:id="rId49"/>
    <p:sldId id="294" r:id="rId50"/>
    <p:sldId id="302" r:id="rId51"/>
    <p:sldId id="295" r:id="rId52"/>
    <p:sldId id="311" r:id="rId53"/>
    <p:sldId id="28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4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74FF7-4607-4421-8AD4-566CAFAC5CC7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1CA2-1613-4D3A-BE82-FC6965D6B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5400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God Created Dinosaurs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886199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“Dinosaur” coined 1840</a:t>
            </a:r>
          </a:p>
          <a:p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Day 5, God created water &amp; air animals (Gen. 1:20-23)</a:t>
            </a:r>
          </a:p>
          <a:p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Day 6, God created land animals (Gen. 1:24-25)</a:t>
            </a:r>
          </a:p>
          <a:p>
            <a:endParaRPr lang="en-US" sz="4000" dirty="0">
              <a:solidFill>
                <a:srgbClr val="FFFF00"/>
              </a:solidFill>
              <a:latin typeface="Nyala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1"/>
            <a:ext cx="3886200" cy="2618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2929036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prehistoric" pitchFamily="2" charset="0"/>
              </a:rPr>
              <a:t>Psittacosaurus</a:t>
            </a:r>
            <a:r>
              <a:rPr lang="en-US" sz="2000" dirty="0">
                <a:solidFill>
                  <a:schemeClr val="bg1"/>
                </a:solidFill>
                <a:latin typeface="prehistoric" pitchFamily="2" charset="0"/>
              </a:rPr>
              <a:t> &amp; </a:t>
            </a:r>
            <a:r>
              <a:rPr lang="en-US" sz="2000" dirty="0" err="1">
                <a:solidFill>
                  <a:schemeClr val="bg1"/>
                </a:solidFill>
                <a:latin typeface="prehistoric" pitchFamily="2" charset="0"/>
              </a:rPr>
              <a:t>Repenomamus</a:t>
            </a:r>
            <a:r>
              <a:rPr lang="en-US" sz="2000" dirty="0">
                <a:solidFill>
                  <a:schemeClr val="bg1"/>
                </a:solidFill>
                <a:latin typeface="prehistor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rehistoric" pitchFamily="2" charset="0"/>
              </a:rPr>
              <a:t>Giganticus</a:t>
            </a:r>
            <a:r>
              <a:rPr lang="en-US" sz="2000" dirty="0">
                <a:solidFill>
                  <a:schemeClr val="bg1"/>
                </a:solidFill>
                <a:latin typeface="prehistoric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48" y="356866"/>
            <a:ext cx="4068266" cy="1700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8464" y="2189905"/>
            <a:ext cx="437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prehistoric" pitchFamily="2" charset="0"/>
              </a:rPr>
              <a:t>Triceratops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26380"/>
            <a:ext cx="5410200" cy="3331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01947" y="472440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rehistoric" pitchFamily="2" charset="0"/>
              </a:rPr>
              <a:t>Diplodocus</a:t>
            </a:r>
            <a:r>
              <a:rPr lang="en-US" sz="2800" dirty="0">
                <a:solidFill>
                  <a:schemeClr val="bg1"/>
                </a:solidFill>
                <a:latin typeface="prehistoric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7823610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5400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God Created Dinosaurs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1904999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The first Dinosaurs were “good” and ate vegetation (Gen. 1:30-31)</a:t>
            </a:r>
          </a:p>
          <a:p>
            <a:endParaRPr lang="en-US" sz="4000" dirty="0">
              <a:solidFill>
                <a:srgbClr val="FFFF00"/>
              </a:solidFill>
              <a:latin typeface="Nyala" pitchFamily="2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ais_de_la_Decouverte_Tyrannosaurus_rex_p105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72440"/>
            <a:ext cx="9144000" cy="591312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1275" y="52388"/>
            <a:ext cx="7029450" cy="67532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ant_Panda_Sk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8838" y="511074"/>
            <a:ext cx="7874324" cy="58358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fullxfull-161447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8704" y="0"/>
            <a:ext cx="8574593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E6801-2AE0-4092-A208-E7082C8F13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939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4078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B44F2-EBCE-4B0B-8B1F-2A30D2C63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92" y="0"/>
            <a:ext cx="9394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2529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1_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ais_de_la_Decouverte_Tyrannosaurus_rex_p105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72440"/>
            <a:ext cx="9144000" cy="591312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5400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God Created Dinosaurs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352799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The first Dinosaurs were “good” and ate vegetation (Gen. 1:30-31)</a:t>
            </a:r>
          </a:p>
          <a:p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Day 6, God created Mankind 	(Gen. 1:26-28)</a:t>
            </a:r>
          </a:p>
          <a:p>
            <a:endParaRPr lang="en-US" sz="4000" dirty="0">
              <a:solidFill>
                <a:srgbClr val="FFFF00"/>
              </a:solidFill>
              <a:latin typeface="Nyala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l="5989" t="49588" r="5618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241430"/>
            <a:ext cx="3124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The</a:t>
            </a:r>
            <a:r>
              <a:rPr lang="en-US" sz="32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King</a:t>
            </a:r>
            <a:endParaRPr lang="en-US" sz="3200" cap="small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historic" pitchFamily="2" charset="0"/>
            </a:endParaRPr>
          </a:p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Of The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Dinosaurs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828800" y="2209800"/>
            <a:ext cx="8839200" cy="2057400"/>
          </a:xfrm>
          <a:prstGeom prst="rect">
            <a:avLst/>
          </a:prstGeom>
          <a:noFill/>
          <a:effectLst>
            <a:softEdge rad="12700"/>
          </a:effectLst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  <a:ea typeface="+mj-ea"/>
                <a:cs typeface="+mj-cs"/>
              </a:rPr>
              <a:t>Could Mankind Truly Coexist with Dinosaurs?</a:t>
            </a: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rk-att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9673"/>
            <a:ext cx="8229600" cy="61386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l="5989" t="49588" r="5618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981200" y="304800"/>
            <a:ext cx="8229600" cy="1524000"/>
          </a:xfrm>
          <a:prstGeom prst="rect">
            <a:avLst/>
          </a:prstGeom>
          <a:solidFill>
            <a:srgbClr val="000000">
              <a:alpha val="60000"/>
            </a:srgbClr>
          </a:solidFill>
          <a:effectLst>
            <a:softEdge rad="12700"/>
          </a:effectLst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  <a:ea typeface="+mj-ea"/>
                <a:cs typeface="+mj-cs"/>
              </a:rPr>
              <a:t>Could Mankind Truly Coexist with Dinosaurs?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057400" y="2819401"/>
            <a:ext cx="8229600" cy="33527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Dinosaurs on the Ark? Sure! 		(Gen. 6:19-21; 7:7-9)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The Flood explains the numerous fossils in the “fossil record”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4000" dirty="0">
              <a:solidFill>
                <a:srgbClr val="FFFF00"/>
              </a:solidFill>
              <a:latin typeface="Nyala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cosuchus.jpg"/>
          <p:cNvPicPr>
            <a:picLocks noChangeAspect="1"/>
          </p:cNvPicPr>
          <p:nvPr/>
        </p:nvPicPr>
        <p:blipFill>
          <a:blip r:embed="rId2" cstate="print"/>
          <a:srcRect b="16667"/>
          <a:stretch>
            <a:fillRect/>
          </a:stretch>
        </p:blipFill>
        <p:spPr>
          <a:xfrm>
            <a:off x="3429000" y="0"/>
            <a:ext cx="5363318" cy="67056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spc="600" dirty="0">
                <a:solidFill>
                  <a:schemeClr val="bg1"/>
                </a:solidFill>
                <a:latin typeface="prehistoric" pitchFamily="2" charset="0"/>
                <a:ea typeface="+mj-ea"/>
                <a:cs typeface="+mj-cs"/>
              </a:rPr>
              <a:t>‘Super Croc’ Fossil</a:t>
            </a: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 - </a:t>
            </a:r>
            <a:r>
              <a:rPr lang="en-US" i="1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Tannin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Nyala" pitchFamily="2" charset="0"/>
              </a:rPr>
              <a:t>Psalm 74:13-14</a:t>
            </a:r>
          </a:p>
          <a:p>
            <a:r>
              <a:rPr lang="en-US" dirty="0">
                <a:latin typeface="Nyala" pitchFamily="2" charset="0"/>
              </a:rPr>
              <a:t>You divided the sea by Your strength; You broke the heads of the sea serpents [Tannin] in the waters. </a:t>
            </a:r>
          </a:p>
          <a:p>
            <a:r>
              <a:rPr lang="en-US" dirty="0">
                <a:latin typeface="Nyala" pitchFamily="2" charset="0"/>
              </a:rPr>
              <a:t>You broke the heads of Leviathan in pieces, And gave him as food to the people inhabiting the wilderness.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 - </a:t>
            </a:r>
            <a:r>
              <a:rPr lang="en-US" i="1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Tannin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Nyala" pitchFamily="2" charset="0"/>
              </a:rPr>
              <a:t>Jeremiah 51:34 </a:t>
            </a:r>
          </a:p>
          <a:p>
            <a:r>
              <a:rPr lang="en-US" dirty="0">
                <a:latin typeface="Nyala" pitchFamily="2" charset="0"/>
              </a:rPr>
              <a:t>Nebuchadnezzar the king of Babylon Has devoured me, he has crushed me; He has made me an empty vessel, He has swallowed me up like a monster [Tannin]; He has filled his stomach with my delicacies, He has spit me out. </a:t>
            </a:r>
          </a:p>
        </p:txBody>
      </p:sp>
    </p:spTree>
    <p:extLst>
      <p:ext uri="{BB962C8B-B14F-4D97-AF65-F5344CB8AC3E}">
        <p14:creationId xmlns:p14="http://schemas.microsoft.com/office/powerpoint/2010/main" val="27691516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 - </a:t>
            </a:r>
            <a:r>
              <a:rPr lang="en-US" i="1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Tannin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108204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Nyala" pitchFamily="2" charset="0"/>
              </a:rPr>
              <a:t>Ezekiel 29:3-5</a:t>
            </a:r>
          </a:p>
          <a:p>
            <a:r>
              <a:rPr lang="en-US" dirty="0">
                <a:latin typeface="Nyala" pitchFamily="2" charset="0"/>
              </a:rPr>
              <a:t>Speak, and say, 'Thus says the Lord God: "Behold, I am against you, O Pharaoh king of Egypt, O great monster [Tannin] who lies in the midst of his rivers, Who has said, 'My River is my own; I have made it for myself.' </a:t>
            </a:r>
          </a:p>
          <a:p>
            <a:r>
              <a:rPr lang="en-US" dirty="0">
                <a:latin typeface="Nyala" pitchFamily="2" charset="0"/>
              </a:rPr>
              <a:t>But I will put hooks in your jaws, And cause the fish of your rivers to stick to your scales; I will bring you up out of the midst of your rivers, And all the fish in your rivers will stick to your scales. </a:t>
            </a:r>
          </a:p>
          <a:p>
            <a:r>
              <a:rPr lang="en-US" dirty="0">
                <a:latin typeface="Nyala" pitchFamily="2" charset="0"/>
              </a:rPr>
              <a:t>I will leave you in the wilderness, You and all the fish of your rivers; You shall fall on the open field; You shall not be picked up or gathered.  I have given you as food To the beasts of the field And to the birds of the heavens. </a:t>
            </a:r>
          </a:p>
        </p:txBody>
      </p:sp>
    </p:spTree>
    <p:extLst>
      <p:ext uri="{BB962C8B-B14F-4D97-AF65-F5344CB8AC3E}">
        <p14:creationId xmlns:p14="http://schemas.microsoft.com/office/powerpoint/2010/main" val="1605440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l="11881" r="1308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1524000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The</a:t>
            </a:r>
            <a:r>
              <a:rPr lang="en-US" sz="66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 </a:t>
            </a:r>
            <a:r>
              <a:rPr lang="en-US" sz="88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King</a:t>
            </a:r>
            <a:endParaRPr lang="en-US" sz="6600" cap="small" spc="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historic" pitchFamily="2" charset="0"/>
            </a:endParaRPr>
          </a:p>
          <a:p>
            <a:pPr algn="ctr"/>
            <a:r>
              <a:rPr lang="en-US" sz="40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Of The </a:t>
            </a:r>
            <a:r>
              <a:rPr lang="en-US" sz="88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Dinosaurs</a:t>
            </a: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 - </a:t>
            </a:r>
            <a:r>
              <a:rPr lang="en-US" i="1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Tannin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Nyala" pitchFamily="2" charset="0"/>
              </a:rPr>
              <a:t>Ezekiel 32:2</a:t>
            </a:r>
          </a:p>
          <a:p>
            <a:r>
              <a:rPr lang="en-US" dirty="0">
                <a:latin typeface="Nyala" pitchFamily="2" charset="0"/>
              </a:rPr>
              <a:t> "Son of man, take up a lamentation for Pharaoh king of Egypt, and say to him: 'You are like a young lion among the nations, And you are like a monster [Tannin] in the seas, Bursting forth in your rivers, Troubling the waters with your feet, And fouling their rivers.' </a:t>
            </a:r>
          </a:p>
          <a:p>
            <a:r>
              <a:rPr lang="en-US" dirty="0">
                <a:latin typeface="Nyala" pitchFamily="2" charset="0"/>
              </a:rPr>
              <a:t>[Lions are a real &amp; known animal]</a:t>
            </a:r>
          </a:p>
          <a:p>
            <a:pPr marL="0" indent="0">
              <a:buNone/>
            </a:pPr>
            <a:endParaRPr lang="en-US" dirty="0">
              <a:latin typeface="Nya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057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</a:t>
            </a:r>
            <a:endParaRPr lang="en-US" i="1" spc="600" dirty="0">
              <a:solidFill>
                <a:schemeClr val="accent2">
                  <a:lumMod val="75000"/>
                </a:schemeClr>
              </a:solidFill>
              <a:latin typeface="prehistoric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17638"/>
            <a:ext cx="10591800" cy="5059362"/>
          </a:xfrm>
        </p:spPr>
        <p:txBody>
          <a:bodyPr>
            <a:normAutofit/>
          </a:bodyPr>
          <a:lstStyle/>
          <a:p>
            <a:r>
              <a:rPr lang="en-US" dirty="0">
                <a:latin typeface="Nyala" pitchFamily="2" charset="0"/>
              </a:rPr>
              <a:t>Isaiah 30:6 </a:t>
            </a:r>
          </a:p>
          <a:p>
            <a:r>
              <a:rPr lang="en-US" dirty="0">
                <a:latin typeface="Nyala" pitchFamily="2" charset="0"/>
              </a:rPr>
              <a:t> The burden against the beasts of the South. Through a land of trouble and anguish, From which came the lioness and lion, The viper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Nyala" pitchFamily="2" charset="0"/>
              </a:rPr>
              <a:t>fiery flying serpent, </a:t>
            </a:r>
            <a:r>
              <a:rPr lang="en-US" dirty="0">
                <a:latin typeface="Nyala" pitchFamily="2" charset="0"/>
              </a:rPr>
              <a:t>They will carry their riches on the backs of young donkeys, And their treasures on the humps of camels, To a people who shall not profit;</a:t>
            </a:r>
          </a:p>
          <a:p>
            <a:endParaRPr lang="en-US" dirty="0">
              <a:latin typeface="Nyala" pitchFamily="2" charset="0"/>
            </a:endParaRPr>
          </a:p>
          <a:p>
            <a:r>
              <a:rPr lang="en-US" dirty="0">
                <a:latin typeface="Nyala" pitchFamily="2" charset="0"/>
              </a:rPr>
              <a:t>[“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Nyala" pitchFamily="2" charset="0"/>
              </a:rPr>
              <a:t>fiery flying serpents</a:t>
            </a:r>
            <a:r>
              <a:rPr lang="en-US" dirty="0">
                <a:latin typeface="Nyala" pitchFamily="2" charset="0"/>
              </a:rPr>
              <a:t>” (all other animals mentioned are real &amp; known)]</a:t>
            </a:r>
          </a:p>
          <a:p>
            <a:endParaRPr lang="en-US" dirty="0">
              <a:latin typeface="Nya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017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776"/>
            <a:ext cx="8229600" cy="1143000"/>
          </a:xfrm>
        </p:spPr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 - </a:t>
            </a:r>
            <a:r>
              <a:rPr lang="en-US" i="1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Leviathan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1"/>
            <a:ext cx="11353800" cy="2971799"/>
          </a:xfrm>
        </p:spPr>
        <p:txBody>
          <a:bodyPr>
            <a:normAutofit/>
          </a:bodyPr>
          <a:lstStyle/>
          <a:p>
            <a:r>
              <a:rPr lang="en-US" dirty="0">
                <a:latin typeface="Nyala" pitchFamily="2" charset="0"/>
              </a:rPr>
              <a:t>Isa. 27:1, “In that day the Lord with His severe sword, great and strong, Will punish Leviathan the fleeing serpent, Leviathan that twisted serpent; And He will slay the reptile [Tannin] that is in the sea.” </a:t>
            </a:r>
          </a:p>
          <a:p>
            <a:r>
              <a:rPr lang="en-US" dirty="0">
                <a:latin typeface="Nyala" pitchFamily="2" charset="0"/>
              </a:rPr>
              <a:t>Psalm 74:14 – God crushes Leviathan!</a:t>
            </a:r>
          </a:p>
          <a:p>
            <a:r>
              <a:rPr lang="en-US" dirty="0">
                <a:latin typeface="Nyala" pitchFamily="2" charset="0"/>
              </a:rPr>
              <a:t>Job 41 – Leviathan Described</a:t>
            </a:r>
          </a:p>
        </p:txBody>
      </p:sp>
      <p:pic>
        <p:nvPicPr>
          <p:cNvPr id="5" name="Picture 4" descr="Leviath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038600"/>
            <a:ext cx="3505200" cy="2628900"/>
          </a:xfrm>
          <a:prstGeom prst="rect">
            <a:avLst/>
          </a:prstGeom>
        </p:spPr>
      </p:pic>
      <p:pic>
        <p:nvPicPr>
          <p:cNvPr id="6" name="Picture 5" descr="hqdefault.jpg"/>
          <p:cNvPicPr>
            <a:picLocks noChangeAspect="1"/>
          </p:cNvPicPr>
          <p:nvPr/>
        </p:nvPicPr>
        <p:blipFill>
          <a:blip r:embed="rId3" cstate="print"/>
          <a:srcRect l="6667" t="5556" r="6667" b="5556"/>
          <a:stretch>
            <a:fillRect/>
          </a:stretch>
        </p:blipFill>
        <p:spPr>
          <a:xfrm>
            <a:off x="4419600" y="4038601"/>
            <a:ext cx="3390900" cy="2608384"/>
          </a:xfrm>
          <a:prstGeom prst="rect">
            <a:avLst/>
          </a:prstGeom>
        </p:spPr>
      </p:pic>
      <p:pic>
        <p:nvPicPr>
          <p:cNvPr id="7" name="Picture 6" descr="Fantastic_Creatures_Leviathan_by_decamil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0074" y="4038600"/>
            <a:ext cx="3286125" cy="26289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God’s Testimony - </a:t>
            </a:r>
            <a:r>
              <a:rPr lang="en-US" i="1" spc="600" dirty="0">
                <a:solidFill>
                  <a:schemeClr val="accent2">
                    <a:lumMod val="75000"/>
                  </a:schemeClr>
                </a:solidFill>
                <a:latin typeface="prehistoric" pitchFamily="2" charset="0"/>
              </a:rPr>
              <a:t>Behemoth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Nyala" pitchFamily="2" charset="0"/>
              </a:rPr>
              <a:t>Job 40:15-19 – Behemoth Described</a:t>
            </a:r>
          </a:p>
        </p:txBody>
      </p:sp>
      <p:pic>
        <p:nvPicPr>
          <p:cNvPr id="4" name="Picture 3" descr="Apatosaur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981201"/>
            <a:ext cx="9144000" cy="3833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5791201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300" dirty="0">
                <a:latin typeface="prehistoric" pitchFamily="2" charset="0"/>
              </a:rPr>
              <a:t>Apatosaurus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etzalcoat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371600"/>
            <a:ext cx="8572500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1401" y="5867401"/>
            <a:ext cx="2970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Quetzalcoatl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279738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 dirty="0">
                <a:solidFill>
                  <a:srgbClr val="FFFF00"/>
                </a:solidFill>
                <a:latin typeface="prehistoric" pitchFamily="2" charset="0"/>
              </a:rPr>
              <a:t>Pagan Religions</a:t>
            </a:r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tzalcoatlu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89908" y="4209872"/>
            <a:ext cx="34018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pc="600" dirty="0" err="1">
                <a:solidFill>
                  <a:schemeClr val="bg1"/>
                </a:solidFill>
                <a:latin typeface="prehistoric" pitchFamily="2" charset="0"/>
              </a:rPr>
              <a:t>Quetzalcoatlus</a:t>
            </a:r>
            <a:endParaRPr lang="en-US" sz="3600" spc="600" dirty="0">
              <a:solidFill>
                <a:schemeClr val="bg1"/>
              </a:solidFill>
              <a:latin typeface="prehistoric" pitchFamily="2" charset="0"/>
            </a:endParaRPr>
          </a:p>
          <a:p>
            <a:pPr algn="ctr"/>
            <a:r>
              <a:rPr lang="en-US" sz="3600" spc="600" dirty="0">
                <a:solidFill>
                  <a:schemeClr val="bg1"/>
                </a:solidFill>
                <a:latin typeface="prehistoric" pitchFamily="2" charset="0"/>
              </a:rPr>
              <a:t>Fossil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0" y="6858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 dirty="0">
                <a:solidFill>
                  <a:srgbClr val="FFFF00"/>
                </a:solidFill>
                <a:latin typeface="prehistoric" pitchFamily="2" charset="0"/>
              </a:rPr>
              <a:t>Pagan Religions</a:t>
            </a: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89908" y="4209872"/>
            <a:ext cx="34018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pc="600" dirty="0" err="1">
                <a:solidFill>
                  <a:schemeClr val="bg1"/>
                </a:solidFill>
                <a:latin typeface="prehistoric" pitchFamily="2" charset="0"/>
              </a:rPr>
              <a:t>Quetzalcoatlus</a:t>
            </a:r>
            <a:endParaRPr lang="en-US" sz="3600" spc="600" dirty="0">
              <a:solidFill>
                <a:schemeClr val="bg1"/>
              </a:solidFill>
              <a:latin typeface="prehistoric" pitchFamily="2" charset="0"/>
            </a:endParaRPr>
          </a:p>
          <a:p>
            <a:pPr algn="ctr"/>
            <a:r>
              <a:rPr lang="en-US" sz="3600" spc="600" dirty="0">
                <a:solidFill>
                  <a:schemeClr val="bg1"/>
                </a:solidFill>
                <a:latin typeface="prehistoric" pitchFamily="2" charset="0"/>
              </a:rPr>
              <a:t>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0" y="6858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 dirty="0">
                <a:solidFill>
                  <a:srgbClr val="FFFF00"/>
                </a:solidFill>
                <a:latin typeface="prehistoric" pitchFamily="2" charset="0"/>
              </a:rPr>
              <a:t>Pagan Religions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0"/>
          <a:stretch/>
        </p:blipFill>
        <p:spPr>
          <a:xfrm rot="5400000">
            <a:off x="837931" y="677219"/>
            <a:ext cx="6850224" cy="551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51552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tzalcoatlusR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28600"/>
            <a:ext cx="9144000" cy="50988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7544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pc="600" dirty="0" err="1">
                <a:solidFill>
                  <a:schemeClr val="bg1"/>
                </a:solidFill>
                <a:latin typeface="prehistoric" pitchFamily="2" charset="0"/>
              </a:rPr>
              <a:t>Quetzalcoatlus</a:t>
            </a:r>
            <a:r>
              <a:rPr lang="en-US" sz="3600" spc="600" dirty="0">
                <a:solidFill>
                  <a:schemeClr val="bg1"/>
                </a:solidFill>
                <a:latin typeface="prehistoric" pitchFamily="2" charset="0"/>
              </a:rPr>
              <a:t> Fossil</a:t>
            </a:r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2" descr="tracks-cambodia-contex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53486"/>
            <a:ext cx="7772400" cy="570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574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spc="300" dirty="0">
                <a:solidFill>
                  <a:srgbClr val="FFFF00"/>
                </a:solidFill>
                <a:latin typeface="prehistoric" pitchFamily="2" charset="0"/>
                <a:ea typeface="+mj-ea"/>
                <a:cs typeface="+mj-cs"/>
              </a:rPr>
              <a:t>Ancient Temples &amp; Pottery</a:t>
            </a:r>
          </a:p>
        </p:txBody>
      </p: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pc="300" dirty="0">
                <a:solidFill>
                  <a:srgbClr val="FFFF00"/>
                </a:solidFill>
                <a:latin typeface="prehistoric" pitchFamily="2" charset="0"/>
              </a:rPr>
              <a:t>Ancient Temples &amp; Pottery</a:t>
            </a:r>
          </a:p>
        </p:txBody>
      </p:sp>
      <p:pic>
        <p:nvPicPr>
          <p:cNvPr id="15363" name="Picture 2" descr="tracks-cambodia-stegasar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241430"/>
            <a:ext cx="3124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The</a:t>
            </a:r>
            <a:r>
              <a:rPr lang="en-US" sz="32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King</a:t>
            </a:r>
            <a:endParaRPr lang="en-US" sz="3200" cap="small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historic" pitchFamily="2" charset="0"/>
            </a:endParaRPr>
          </a:p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Of The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Dinosaurs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2438400"/>
            <a:ext cx="8915400" cy="2057400"/>
          </a:xfrm>
          <a:noFill/>
          <a:effectLst>
            <a:softEdge rad="12700"/>
          </a:effectLst>
        </p:spPr>
        <p:txBody>
          <a:bodyPr>
            <a:noAutofit/>
          </a:bodyPr>
          <a:lstStyle/>
          <a:p>
            <a:r>
              <a:rPr lang="en-US" sz="66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God </a:t>
            </a:r>
            <a:br>
              <a:rPr lang="en-US" sz="66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</a:br>
            <a:r>
              <a:rPr lang="en-US" sz="66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Created Dinosaurs</a:t>
            </a: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1" name="Picture 2" descr="peru-tomb-potter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826" y="3581400"/>
            <a:ext cx="464277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52600" y="3048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6000" spc="300" dirty="0">
                <a:solidFill>
                  <a:srgbClr val="FFFF00"/>
                </a:solidFill>
                <a:latin typeface="prehistoric" pitchFamily="2" charset="0"/>
                <a:ea typeface="+mj-ea"/>
                <a:cs typeface="+mj-cs"/>
              </a:rPr>
              <a:t>Ancient Temples &amp; Pottery</a:t>
            </a:r>
          </a:p>
        </p:txBody>
      </p:sp>
      <p:pic>
        <p:nvPicPr>
          <p:cNvPr id="5" name="Picture 4" descr="the-dragons-of-peru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769"/>
          <a:stretch/>
        </p:blipFill>
        <p:spPr>
          <a:xfrm>
            <a:off x="1995196" y="1600201"/>
            <a:ext cx="4419600" cy="27860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2" descr="peru-tomb-rock-art-man-riding-triceratop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32879"/>
            <a:ext cx="7391400" cy="542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574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spc="300" dirty="0">
                <a:solidFill>
                  <a:srgbClr val="FFFF00"/>
                </a:solidFill>
                <a:latin typeface="prehistoric" pitchFamily="2" charset="0"/>
                <a:ea typeface="+mj-ea"/>
                <a:cs typeface="+mj-cs"/>
              </a:rPr>
              <a:t>Ancient Grave Markers</a:t>
            </a: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2" descr="peru-tomb-rock-art-man-fighting-allosaur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74432"/>
            <a:ext cx="7162800" cy="55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spc="300" dirty="0">
                <a:solidFill>
                  <a:srgbClr val="FFFF00"/>
                </a:solidFill>
                <a:latin typeface="prehistoric" pitchFamily="2" charset="0"/>
                <a:ea typeface="+mj-ea"/>
                <a:cs typeface="+mj-cs"/>
              </a:rPr>
              <a:t>Ancient Grave Markers</a:t>
            </a:r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spc="300" dirty="0">
                <a:solidFill>
                  <a:srgbClr val="FFFF00"/>
                </a:solidFill>
                <a:latin typeface="prehistoric" pitchFamily="2" charset="0"/>
              </a:rPr>
              <a:t>Universal Dragon Legends</a:t>
            </a:r>
          </a:p>
        </p:txBody>
      </p:sp>
      <p:pic>
        <p:nvPicPr>
          <p:cNvPr id="3" name="Picture 2" descr="morpurgo-_beowul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10497">
            <a:off x="2175844" y="1371600"/>
            <a:ext cx="3256718" cy="4975860"/>
          </a:xfrm>
          <a:prstGeom prst="rect">
            <a:avLst/>
          </a:prstGeom>
        </p:spPr>
      </p:pic>
      <p:pic>
        <p:nvPicPr>
          <p:cNvPr id="5" name="Picture 4" descr="stgeo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8200" y="16764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spc="300" dirty="0">
                <a:solidFill>
                  <a:srgbClr val="FFFF00"/>
                </a:solidFill>
                <a:latin typeface="prehistoric" pitchFamily="2" charset="0"/>
              </a:rPr>
              <a:t>Universal Dragon Legends</a:t>
            </a:r>
          </a:p>
        </p:txBody>
      </p:sp>
      <p:pic>
        <p:nvPicPr>
          <p:cNvPr id="4" name="Picture 3" descr="Baryonyx_head_&amp;_forelimb_NH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066800"/>
            <a:ext cx="9144000" cy="490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01236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bg1"/>
                </a:solidFill>
                <a:latin typeface="prehistoric" pitchFamily="2" charset="0"/>
              </a:rPr>
              <a:t>Baryonyx</a:t>
            </a:r>
            <a:r>
              <a:rPr lang="en-US" sz="4400" spc="600" dirty="0">
                <a:solidFill>
                  <a:schemeClr val="bg1"/>
                </a:solidFill>
                <a:latin typeface="prehistoric" pitchFamily="2" charset="0"/>
              </a:rPr>
              <a:t> Fossil</a:t>
            </a: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52600" y="304801"/>
            <a:ext cx="3810000" cy="3154363"/>
          </a:xfrm>
        </p:spPr>
        <p:txBody>
          <a:bodyPr/>
          <a:lstStyle/>
          <a:p>
            <a:r>
              <a:rPr lang="en-US" spc="600" dirty="0">
                <a:solidFill>
                  <a:srgbClr val="FFFF00"/>
                </a:solidFill>
                <a:latin typeface="prehistoric" pitchFamily="2" charset="0"/>
              </a:rPr>
              <a:t>2003 – </a:t>
            </a:r>
            <a:r>
              <a:rPr lang="en-US" spc="600" dirty="0" err="1">
                <a:solidFill>
                  <a:srgbClr val="FFFF00"/>
                </a:solidFill>
                <a:latin typeface="prehistoric" pitchFamily="2" charset="0"/>
              </a:rPr>
              <a:t>Dracorex</a:t>
            </a:r>
            <a:r>
              <a:rPr lang="en-US" spc="600" dirty="0">
                <a:solidFill>
                  <a:srgbClr val="FFFF00"/>
                </a:solidFill>
                <a:latin typeface="prehistoric" pitchFamily="2" charset="0"/>
              </a:rPr>
              <a:t> </a:t>
            </a:r>
            <a:r>
              <a:rPr lang="en-US" spc="600" dirty="0" err="1">
                <a:solidFill>
                  <a:srgbClr val="FFFF00"/>
                </a:solidFill>
                <a:latin typeface="prehistoric" pitchFamily="2" charset="0"/>
              </a:rPr>
              <a:t>Hogwartsia</a:t>
            </a:r>
            <a:endParaRPr lang="en-US" spc="600" dirty="0">
              <a:solidFill>
                <a:srgbClr val="FFFF00"/>
              </a:solidFill>
              <a:latin typeface="prehistoric" pitchFamily="2" charset="0"/>
            </a:endParaRPr>
          </a:p>
        </p:txBody>
      </p:sp>
      <p:pic>
        <p:nvPicPr>
          <p:cNvPr id="6147" name="Picture 2" descr="Dracorex_sku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Dracorex Hogwartsia</a:t>
            </a:r>
          </a:p>
        </p:txBody>
      </p:sp>
      <p:pic>
        <p:nvPicPr>
          <p:cNvPr id="7171" name="Picture 2" descr="Dracorex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06526"/>
            <a:ext cx="86868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52600" y="457201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bg1"/>
                </a:solidFill>
                <a:latin typeface="prehistoric" pitchFamily="2" charset="0"/>
              </a:rPr>
              <a:t>Dracorex</a:t>
            </a:r>
            <a:r>
              <a:rPr lang="en-US" sz="4400" spc="600" dirty="0">
                <a:solidFill>
                  <a:schemeClr val="bg1"/>
                </a:solidFill>
                <a:latin typeface="prehistoric" pitchFamily="2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prehistoric" pitchFamily="2" charset="0"/>
              </a:rPr>
              <a:t>Hogwartsia</a:t>
            </a:r>
            <a:r>
              <a:rPr lang="en-US" sz="4400" spc="600" dirty="0">
                <a:solidFill>
                  <a:schemeClr val="bg1"/>
                </a:solidFill>
                <a:latin typeface="prehistoric" pitchFamily="2" charset="0"/>
              </a:rPr>
              <a:t> Fossil</a:t>
            </a:r>
          </a:p>
        </p:txBody>
      </p:sp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352800" y="1752600"/>
            <a:ext cx="2362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0" y="9906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prehistoric" pitchFamily="2" charset="0"/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2819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yala" pitchFamily="2" charset="0"/>
              </a:rPr>
              <a:t>Every culture has legends of land, sea, or air dragons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467874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yala" pitchFamily="2" charset="0"/>
              </a:rPr>
              <a:t>Fossils of land, sea, and air dinosaurs have been found all over the globe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241430"/>
            <a:ext cx="3124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The</a:t>
            </a:r>
            <a:r>
              <a:rPr lang="en-US" sz="32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King</a:t>
            </a:r>
            <a:endParaRPr lang="en-US" sz="3200" cap="small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historic" pitchFamily="2" charset="0"/>
            </a:endParaRPr>
          </a:p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Of The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Dinosaurs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438400"/>
            <a:ext cx="8305800" cy="2286000"/>
          </a:xfrm>
          <a:noFill/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en-US" sz="54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What Happened to the Dinosaurs?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5400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God Created Dinosaurs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2438399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Nyala" pitchFamily="2" charset="0"/>
              </a:rPr>
              <a:t>“Dinosaur” coined 1840</a:t>
            </a:r>
          </a:p>
          <a:p>
            <a:r>
              <a:rPr lang="en-US" sz="4000" dirty="0">
                <a:solidFill>
                  <a:srgbClr val="FFFF00"/>
                </a:solidFill>
                <a:latin typeface="Nyala" pitchFamily="2" charset="0"/>
              </a:rPr>
              <a:t>Day 5, God created water &amp; air animals (Gen. 1:20-23)</a:t>
            </a:r>
          </a:p>
          <a:p>
            <a:endParaRPr lang="en-US" sz="4000" dirty="0">
              <a:solidFill>
                <a:srgbClr val="FFFF00"/>
              </a:solidFill>
              <a:latin typeface="Nyala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r="47392" b="30469"/>
          <a:stretch>
            <a:fillRect/>
          </a:stretch>
        </p:blipFill>
        <p:spPr>
          <a:xfrm>
            <a:off x="1447800" y="0"/>
            <a:ext cx="92202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514600"/>
            <a:ext cx="8229600" cy="1981200"/>
          </a:xfrm>
          <a:noFill/>
          <a:effectLst>
            <a:softEdge rad="12700"/>
          </a:effectLst>
        </p:spPr>
        <p:txBody>
          <a:bodyPr>
            <a:normAutofit/>
          </a:bodyPr>
          <a:lstStyle/>
          <a:p>
            <a:r>
              <a:rPr lang="en-US" sz="54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What Happened to the Dinosaurs?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4495800"/>
            <a:ext cx="7239000" cy="175260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2800" spc="600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prehistoric" pitchFamily="2" charset="0"/>
              </a:rPr>
              <a:t>EXTINCTION</a:t>
            </a:r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l="5989" t="49588" r="5618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241430"/>
            <a:ext cx="3124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The</a:t>
            </a:r>
            <a:r>
              <a:rPr lang="en-US" sz="32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King</a:t>
            </a:r>
            <a:endParaRPr lang="en-US" sz="3200" cap="small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historic" pitchFamily="2" charset="0"/>
            </a:endParaRPr>
          </a:p>
          <a:p>
            <a:pPr algn="ctr"/>
            <a:r>
              <a:rPr lang="en-US" sz="16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Of The </a:t>
            </a:r>
            <a:r>
              <a:rPr lang="en-US" sz="4400" cap="small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Dinosaurs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981200" y="2362200"/>
            <a:ext cx="8686800" cy="2286000"/>
          </a:xfrm>
          <a:prstGeom prst="rect">
            <a:avLst/>
          </a:prstGeom>
          <a:noFill/>
          <a:effectLst>
            <a:softEdge rad="12700"/>
          </a:effectLst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cap="small" spc="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  <a:ea typeface="+mj-ea"/>
                <a:cs typeface="+mj-cs"/>
              </a:rPr>
              <a:t>What Do Dinosaurs Do For Christians?</a:t>
            </a:r>
          </a:p>
        </p:txBody>
      </p:sp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l="5989" t="49588" r="5618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981200" y="381000"/>
            <a:ext cx="8229600" cy="1447800"/>
          </a:xfrm>
          <a:prstGeom prst="rect">
            <a:avLst/>
          </a:prstGeom>
          <a:solidFill>
            <a:srgbClr val="000000">
              <a:alpha val="60000"/>
            </a:srgbClr>
          </a:solidFill>
          <a:effectLst>
            <a:softEdge rad="12700"/>
          </a:effectLst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  <a:ea typeface="+mj-ea"/>
                <a:cs typeface="+mj-cs"/>
              </a:rPr>
              <a:t>What Do Dinosaurs Do For Christians?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057400" y="2286000"/>
            <a:ext cx="8229600" cy="426720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Dinosaurs: God is the powerful Creator (Job 41:10-11)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Fossils: God is the Judge; Sin will be judged (2 Pet. 3:1-10)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400" dirty="0">
                <a:solidFill>
                  <a:srgbClr val="FFFF00"/>
                </a:solidFill>
                <a:latin typeface="Nyala" pitchFamily="2" charset="0"/>
              </a:rPr>
              <a:t>The Bible account of origins is true! Fossils of dinosaurs are exactly the kind of corroborating Evidence we would expect to find for the Genesis flood!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4400" dirty="0">
              <a:solidFill>
                <a:srgbClr val="FFFF00"/>
              </a:solidFill>
              <a:latin typeface="Nyala" pitchFamily="2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4000" dirty="0">
              <a:solidFill>
                <a:srgbClr val="FFFF00"/>
              </a:solidFill>
              <a:latin typeface="Nyala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0045194_5533b6a850820.jpg"/>
          <p:cNvPicPr>
            <a:picLocks noChangeAspect="1"/>
          </p:cNvPicPr>
          <p:nvPr/>
        </p:nvPicPr>
        <p:blipFill>
          <a:blip r:embed="rId2" cstate="print"/>
          <a:srcRect l="11881" r="1308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1524000"/>
            <a:ext cx="563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The</a:t>
            </a:r>
            <a:r>
              <a:rPr lang="en-US" sz="66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 </a:t>
            </a:r>
            <a:r>
              <a:rPr lang="en-US" sz="88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King</a:t>
            </a:r>
            <a:endParaRPr lang="en-US" sz="6600" cap="small" spc="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historic" pitchFamily="2" charset="0"/>
            </a:endParaRPr>
          </a:p>
          <a:p>
            <a:pPr algn="ctr"/>
            <a:r>
              <a:rPr lang="en-US" sz="40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Of The </a:t>
            </a:r>
            <a:r>
              <a:rPr lang="en-US" sz="8800" cap="small" spc="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historic" pitchFamily="2" charset="0"/>
              </a:rPr>
              <a:t>Dinosaurs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rvobwidjeeon5hqxwo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604761"/>
            <a:ext cx="9144000" cy="36484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pc="600" dirty="0">
                <a:solidFill>
                  <a:schemeClr val="bg1"/>
                </a:solidFill>
                <a:latin typeface="prehistoric" pitchFamily="2" charset="0"/>
              </a:rPr>
              <a:t>Pterosaur Fossil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esiosaur_skeleton,_New_Walk_Mus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389224"/>
            <a:ext cx="9144000" cy="470677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spc="600" dirty="0">
                <a:solidFill>
                  <a:schemeClr val="bg1"/>
                </a:solidFill>
                <a:latin typeface="prehistoric" pitchFamily="2" charset="0"/>
                <a:ea typeface="+mj-ea"/>
                <a:cs typeface="+mj-cs"/>
              </a:rPr>
              <a:t>Plesiosaurus Fossil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03248-wallpaper_lg.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5181601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600" dirty="0" err="1">
                <a:solidFill>
                  <a:schemeClr val="bg1"/>
                </a:solidFill>
                <a:latin typeface="prehistoric" pitchFamily="2" charset="0"/>
              </a:rPr>
              <a:t>Liopleurodon</a:t>
            </a:r>
            <a:endParaRPr lang="en-US" sz="4800" spc="600" dirty="0">
              <a:solidFill>
                <a:schemeClr val="bg1"/>
              </a:solidFill>
              <a:latin typeface="prehistoric" pitchFamily="2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nkleosteus_(1567704280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2572" y="228600"/>
            <a:ext cx="7744428" cy="4894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638801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600" dirty="0" err="1">
                <a:solidFill>
                  <a:schemeClr val="bg1"/>
                </a:solidFill>
                <a:latin typeface="prehistoric" pitchFamily="2" charset="0"/>
              </a:rPr>
              <a:t>Dunkleosteus</a:t>
            </a:r>
            <a:r>
              <a:rPr lang="en-US" sz="4800" spc="600" dirty="0">
                <a:solidFill>
                  <a:schemeClr val="bg1"/>
                </a:solidFill>
                <a:latin typeface="prehistoric" pitchFamily="2" charset="0"/>
              </a:rPr>
              <a:t> Fossil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4530</TotalTime>
  <Words>827</Words>
  <Application>Microsoft Office PowerPoint</Application>
  <PresentationFormat>Widescreen</PresentationFormat>
  <Paragraphs>96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Nyala</vt:lpstr>
      <vt:lpstr>prehistoric</vt:lpstr>
      <vt:lpstr>Office Theme</vt:lpstr>
      <vt:lpstr>PowerPoint Presentation</vt:lpstr>
      <vt:lpstr>PowerPoint Presentation</vt:lpstr>
      <vt:lpstr>PowerPoint Presentation</vt:lpstr>
      <vt:lpstr>God  Created Dinosaurs</vt:lpstr>
      <vt:lpstr>God Created Dinosaurs</vt:lpstr>
      <vt:lpstr>Pterosaur Fossil</vt:lpstr>
      <vt:lpstr>PowerPoint Presentation</vt:lpstr>
      <vt:lpstr>PowerPoint Presentation</vt:lpstr>
      <vt:lpstr>PowerPoint Presentation</vt:lpstr>
      <vt:lpstr>God Created Dinosaurs</vt:lpstr>
      <vt:lpstr>PowerPoint Presentation</vt:lpstr>
      <vt:lpstr>God Created Dinosaurs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Created Dinosaurs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God’s Testimony - Tannin</vt:lpstr>
      <vt:lpstr>God’s Testimony - Tannin</vt:lpstr>
      <vt:lpstr>God’s Testimony - Tannin</vt:lpstr>
      <vt:lpstr>God’s Testimony - Tannin</vt:lpstr>
      <vt:lpstr>God’s Testimony</vt:lpstr>
      <vt:lpstr>God’s Testimony - Leviathan</vt:lpstr>
      <vt:lpstr>God’s Testimony - Behemoth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Ancient Temples &amp; Pottery</vt:lpstr>
      <vt:lpstr>PowerPoint Presentation</vt:lpstr>
      <vt:lpstr>PowerPoint Presentation</vt:lpstr>
      <vt:lpstr>PowerPoint Presentation</vt:lpstr>
      <vt:lpstr>Universal Dragon Legends</vt:lpstr>
      <vt:lpstr>Universal Dragon Legends</vt:lpstr>
      <vt:lpstr>2003 – Dracorex Hogwartsia</vt:lpstr>
      <vt:lpstr>Dracorex Hogwartsia</vt:lpstr>
      <vt:lpstr>PowerPoint Presentation</vt:lpstr>
      <vt:lpstr>PowerPoint Presentation</vt:lpstr>
      <vt:lpstr>What Happened to the Dinosaurs?</vt:lpstr>
      <vt:lpstr>What Happened to the Dinosaurs?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 A Roberts</dc:creator>
  <cp:lastModifiedBy>Andrew</cp:lastModifiedBy>
  <cp:revision>101</cp:revision>
  <dcterms:created xsi:type="dcterms:W3CDTF">2015-07-01T15:57:38Z</dcterms:created>
  <dcterms:modified xsi:type="dcterms:W3CDTF">2017-08-15T13:56:16Z</dcterms:modified>
</cp:coreProperties>
</file>