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7" r:id="rId6"/>
    <p:sldId id="269" r:id="rId7"/>
    <p:sldId id="271" r:id="rId8"/>
    <p:sldId id="272" r:id="rId9"/>
    <p:sldId id="280" r:id="rId10"/>
    <p:sldId id="273" r:id="rId11"/>
    <p:sldId id="275" r:id="rId12"/>
    <p:sldId id="268" r:id="rId13"/>
    <p:sldId id="274" r:id="rId14"/>
    <p:sldId id="276" r:id="rId15"/>
    <p:sldId id="277" r:id="rId16"/>
    <p:sldId id="278" r:id="rId17"/>
    <p:sldId id="279"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188" autoAdjust="0"/>
  </p:normalViewPr>
  <p:slideViewPr>
    <p:cSldViewPr snapToGrid="0">
      <p:cViewPr varScale="1">
        <p:scale>
          <a:sx n="62" d="100"/>
          <a:sy n="62"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F86BBEC-B647-47C7-8E07-031887D4AACA}" type="datetimeFigureOut">
              <a:rPr lang="en-US" smtClean="0"/>
              <a:t>6/9/2018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01277A3-C3C4-415B-9F26-6AE0ECB7B72B}" type="slidenum">
              <a:rPr lang="en-US" smtClean="0"/>
              <a:t>‹#›</a:t>
            </a:fld>
            <a:endParaRPr lang="en-US"/>
          </a:p>
        </p:txBody>
      </p:sp>
    </p:spTree>
    <p:extLst>
      <p:ext uri="{BB962C8B-B14F-4D97-AF65-F5344CB8AC3E}">
        <p14:creationId xmlns:p14="http://schemas.microsoft.com/office/powerpoint/2010/main" val="206711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general, what kinds of information does it give us? </a:t>
            </a:r>
          </a:p>
          <a:p>
            <a:r>
              <a:rPr lang="en-US" dirty="0"/>
              <a:t>Is Esau’s genealogy positive and successful? </a:t>
            </a:r>
          </a:p>
          <a:p>
            <a:endParaRPr lang="en-US" dirty="0"/>
          </a:p>
          <a:p>
            <a:r>
              <a:rPr lang="en-US" dirty="0"/>
              <a:t>Some of these things happen while Israel is where? </a:t>
            </a:r>
          </a:p>
          <a:p>
            <a:r>
              <a:rPr lang="en-US" dirty="0"/>
              <a:t>	-Being mistreated by Laban</a:t>
            </a:r>
          </a:p>
          <a:p>
            <a:r>
              <a:rPr lang="en-US" dirty="0"/>
              <a:t>	-Enslaved in Egypt</a:t>
            </a:r>
          </a:p>
          <a:p>
            <a:r>
              <a:rPr lang="en-US" dirty="0"/>
              <a:t>	-Wandering in the wilderness</a:t>
            </a:r>
          </a:p>
          <a:p>
            <a:endParaRPr lang="en-US" dirty="0"/>
          </a:p>
          <a:p>
            <a:endParaRPr lang="en-US" dirty="0"/>
          </a:p>
        </p:txBody>
      </p:sp>
      <p:sp>
        <p:nvSpPr>
          <p:cNvPr id="4" name="Slide Number Placeholder 3"/>
          <p:cNvSpPr>
            <a:spLocks noGrp="1"/>
          </p:cNvSpPr>
          <p:nvPr>
            <p:ph type="sldNum" sz="quarter" idx="10"/>
          </p:nvPr>
        </p:nvSpPr>
        <p:spPr/>
        <p:txBody>
          <a:bodyPr/>
          <a:lstStyle/>
          <a:p>
            <a:fld id="{101277A3-C3C4-415B-9F26-6AE0ECB7B72B}" type="slidenum">
              <a:rPr lang="en-US" smtClean="0"/>
              <a:t>10</a:t>
            </a:fld>
            <a:endParaRPr lang="en-US"/>
          </a:p>
        </p:txBody>
      </p:sp>
    </p:spTree>
    <p:extLst>
      <p:ext uri="{BB962C8B-B14F-4D97-AF65-F5344CB8AC3E}">
        <p14:creationId xmlns:p14="http://schemas.microsoft.com/office/powerpoint/2010/main" val="25252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1277A3-C3C4-415B-9F26-6AE0ECB7B72B}" type="slidenum">
              <a:rPr lang="en-US" smtClean="0"/>
              <a:t>15</a:t>
            </a:fld>
            <a:endParaRPr lang="en-US"/>
          </a:p>
        </p:txBody>
      </p:sp>
    </p:spTree>
    <p:extLst>
      <p:ext uri="{BB962C8B-B14F-4D97-AF65-F5344CB8AC3E}">
        <p14:creationId xmlns:p14="http://schemas.microsoft.com/office/powerpoint/2010/main" val="773223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1277A3-C3C4-415B-9F26-6AE0ECB7B72B}" type="slidenum">
              <a:rPr lang="en-US" smtClean="0"/>
              <a:t>16</a:t>
            </a:fld>
            <a:endParaRPr lang="en-US"/>
          </a:p>
        </p:txBody>
      </p:sp>
    </p:spTree>
    <p:extLst>
      <p:ext uri="{BB962C8B-B14F-4D97-AF65-F5344CB8AC3E}">
        <p14:creationId xmlns:p14="http://schemas.microsoft.com/office/powerpoint/2010/main" val="399472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1277A3-C3C4-415B-9F26-6AE0ECB7B72B}" type="slidenum">
              <a:rPr lang="en-US" smtClean="0"/>
              <a:t>17</a:t>
            </a:fld>
            <a:endParaRPr lang="en-US"/>
          </a:p>
        </p:txBody>
      </p:sp>
    </p:spTree>
    <p:extLst>
      <p:ext uri="{BB962C8B-B14F-4D97-AF65-F5344CB8AC3E}">
        <p14:creationId xmlns:p14="http://schemas.microsoft.com/office/powerpoint/2010/main" val="46458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3D5D-AF7F-4C41-AAC0-0D709E2084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D3D02D-7834-4B25-96BD-3028002388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87FEE5-F26F-48B7-A7F9-5D58E6C1BE78}"/>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5" name="Footer Placeholder 4">
            <a:extLst>
              <a:ext uri="{FF2B5EF4-FFF2-40B4-BE49-F238E27FC236}">
                <a16:creationId xmlns:a16="http://schemas.microsoft.com/office/drawing/2014/main" id="{85F91705-F178-4234-8813-CD06D8477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18BA47-CBC3-4CF4-90B7-5D5FFADC6458}"/>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421745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43BA-B0DB-4B3D-85C7-06ADFDB190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8A9275-8021-4F97-ABD6-CF0411D876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372CE-16AA-4655-8A19-3547FF956FB7}"/>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5" name="Footer Placeholder 4">
            <a:extLst>
              <a:ext uri="{FF2B5EF4-FFF2-40B4-BE49-F238E27FC236}">
                <a16:creationId xmlns:a16="http://schemas.microsoft.com/office/drawing/2014/main" id="{1E95DD8B-9E0F-4F01-A25D-D796A8C17B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EEC7F-03D7-4DA4-9008-E3941C0BC82A}"/>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268806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82526C-0DE5-44C5-9EDF-A055219C6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5514E4-4676-4AEF-8A53-96C34E43F6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35D475-5C79-4806-843B-CC30B3D29B11}"/>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5" name="Footer Placeholder 4">
            <a:extLst>
              <a:ext uri="{FF2B5EF4-FFF2-40B4-BE49-F238E27FC236}">
                <a16:creationId xmlns:a16="http://schemas.microsoft.com/office/drawing/2014/main" id="{4F8853DC-0A77-49A4-8956-2115701652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99095-8AF8-4023-A66A-CBF07CA31EC1}"/>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299264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E851C-6D91-4CB2-B55B-42F96A5CCD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752857-441F-45FD-8A83-423A98E494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C7B500-C195-439A-A77A-412C323ED5E8}"/>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5" name="Footer Placeholder 4">
            <a:extLst>
              <a:ext uri="{FF2B5EF4-FFF2-40B4-BE49-F238E27FC236}">
                <a16:creationId xmlns:a16="http://schemas.microsoft.com/office/drawing/2014/main" id="{BCCF1429-FD0B-404F-BF6B-8C3C6F28E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ABAD2-4442-4633-9487-C313764A7627}"/>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75438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88E9-CCD6-4022-895F-ECE78B25C4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AE7396-DD18-445E-97BD-F6C25D14A5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2320BC-AA88-4D7B-9B8C-457CD2A323C4}"/>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5" name="Footer Placeholder 4">
            <a:extLst>
              <a:ext uri="{FF2B5EF4-FFF2-40B4-BE49-F238E27FC236}">
                <a16:creationId xmlns:a16="http://schemas.microsoft.com/office/drawing/2014/main" id="{0819C0B1-1335-452E-96C2-9E48BD3B18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3B9ED-E4F5-4D49-9277-79F62BF30751}"/>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80167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5E817-4B4C-4856-A749-7A3F0A9AD7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44B657-59F6-405C-B078-4E7D71707F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6B3DEA-A665-491C-8869-17464C7369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C43732-4429-4B51-921E-0CB319F29777}"/>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6" name="Footer Placeholder 5">
            <a:extLst>
              <a:ext uri="{FF2B5EF4-FFF2-40B4-BE49-F238E27FC236}">
                <a16:creationId xmlns:a16="http://schemas.microsoft.com/office/drawing/2014/main" id="{0ABC203B-82D8-4642-B600-A7D7F8233C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7D15AF-BD01-48DB-A148-5B8A150E6F49}"/>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49677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6CA65-0067-403D-A405-B81322AB40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44DA1A-FC16-429F-8267-3717D6DB3A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353A47-1C53-4610-A5C8-EEC69D649E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2682FE-D528-4DDD-BBE0-050F66AE81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379502-F7AA-451F-9721-E5EFA635B8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9158AA-4C2B-4432-B92F-43009EC0F092}"/>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8" name="Footer Placeholder 7">
            <a:extLst>
              <a:ext uri="{FF2B5EF4-FFF2-40B4-BE49-F238E27FC236}">
                <a16:creationId xmlns:a16="http://schemas.microsoft.com/office/drawing/2014/main" id="{85F2C293-930C-4D69-9A68-97DC5732E7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02C4E0-85E7-4CA7-B744-A673B926C6A7}"/>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379691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9EB82-EC97-482F-9C3F-6AADC0A159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13161-985C-4604-9A4F-C77382826849}"/>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4" name="Footer Placeholder 3">
            <a:extLst>
              <a:ext uri="{FF2B5EF4-FFF2-40B4-BE49-F238E27FC236}">
                <a16:creationId xmlns:a16="http://schemas.microsoft.com/office/drawing/2014/main" id="{3F9B170F-F892-4BF5-9602-F1FF7EB298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2F1B5F-5E4E-49AC-932F-2453E5C0C477}"/>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45315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F1A65-5EB7-4408-85E7-1E014F107A25}"/>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3" name="Footer Placeholder 2">
            <a:extLst>
              <a:ext uri="{FF2B5EF4-FFF2-40B4-BE49-F238E27FC236}">
                <a16:creationId xmlns:a16="http://schemas.microsoft.com/office/drawing/2014/main" id="{040534F9-C237-4E6F-9A61-A96347732E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B37901-7D1B-4220-B16A-043D5AB3A6A6}"/>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865256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6B882-FBB2-48E7-932C-A217EB2D61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3E8EFB-05D2-464A-80FE-3A877FA457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CC339B-72F6-47A7-9DD8-B0176ED0B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6C7E23-DE6F-4414-BA04-27265B5A3B02}"/>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6" name="Footer Placeholder 5">
            <a:extLst>
              <a:ext uri="{FF2B5EF4-FFF2-40B4-BE49-F238E27FC236}">
                <a16:creationId xmlns:a16="http://schemas.microsoft.com/office/drawing/2014/main" id="{BF6C07E5-34AB-4729-94D7-00E7492019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7C5B65-8E31-403D-81F9-B2431EFAF48A}"/>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3477113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EE06-8DD0-4B41-BBC1-F22EA9B10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68172B-CBA0-4A67-9B9F-04827F8346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9F3352-7802-4D8F-926E-CCE4CF1A6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0A8329-CB33-4AF6-B5E1-BB31D3DF5062}"/>
              </a:ext>
            </a:extLst>
          </p:cNvPr>
          <p:cNvSpPr>
            <a:spLocks noGrp="1"/>
          </p:cNvSpPr>
          <p:nvPr>
            <p:ph type="dt" sz="half" idx="10"/>
          </p:nvPr>
        </p:nvSpPr>
        <p:spPr/>
        <p:txBody>
          <a:bodyPr/>
          <a:lstStyle/>
          <a:p>
            <a:fld id="{1DBF783E-2C7E-4BAB-8BA4-476B3D055491}" type="datetimeFigureOut">
              <a:rPr lang="en-US" smtClean="0"/>
              <a:t>6/9/2018</a:t>
            </a:fld>
            <a:endParaRPr lang="en-US"/>
          </a:p>
        </p:txBody>
      </p:sp>
      <p:sp>
        <p:nvSpPr>
          <p:cNvPr id="6" name="Footer Placeholder 5">
            <a:extLst>
              <a:ext uri="{FF2B5EF4-FFF2-40B4-BE49-F238E27FC236}">
                <a16:creationId xmlns:a16="http://schemas.microsoft.com/office/drawing/2014/main" id="{CD7E5B82-92A7-4D6A-BBD5-64D7588BC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26FAFA-14D4-4EF6-A93E-23575260E036}"/>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6171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C6DAEF-88CA-4BF5-B5F7-2967D2207F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A7A796-FAEA-4AD9-A58C-4DA0998D0D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0FD2D-6329-4AA9-AAF7-23B894294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F783E-2C7E-4BAB-8BA4-476B3D055491}" type="datetimeFigureOut">
              <a:rPr lang="en-US" smtClean="0"/>
              <a:t>6/9/2018</a:t>
            </a:fld>
            <a:endParaRPr lang="en-US"/>
          </a:p>
        </p:txBody>
      </p:sp>
      <p:sp>
        <p:nvSpPr>
          <p:cNvPr id="5" name="Footer Placeholder 4">
            <a:extLst>
              <a:ext uri="{FF2B5EF4-FFF2-40B4-BE49-F238E27FC236}">
                <a16:creationId xmlns:a16="http://schemas.microsoft.com/office/drawing/2014/main" id="{1FE3CB88-60B3-4CED-8125-A8D83AFB94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33E6B5-B612-4940-9BCF-FEDDB6BEC6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AB26B-6358-4CEB-84BF-C91F31EBCBB8}" type="slidenum">
              <a:rPr lang="en-US" smtClean="0"/>
              <a:t>‹#›</a:t>
            </a:fld>
            <a:endParaRPr lang="en-US"/>
          </a:p>
        </p:txBody>
      </p:sp>
    </p:spTree>
    <p:extLst>
      <p:ext uri="{BB962C8B-B14F-4D97-AF65-F5344CB8AC3E}">
        <p14:creationId xmlns:p14="http://schemas.microsoft.com/office/powerpoint/2010/main" val="43825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49ED5-90F4-4236-8F7E-C43049BB94ED}"/>
              </a:ext>
            </a:extLst>
          </p:cNvPr>
          <p:cNvSpPr>
            <a:spLocks noGrp="1"/>
          </p:cNvSpPr>
          <p:nvPr>
            <p:ph type="ctrTitle"/>
          </p:nvPr>
        </p:nvSpPr>
        <p:spPr>
          <a:xfrm>
            <a:off x="2405573" y="1438812"/>
            <a:ext cx="9144001" cy="2387600"/>
          </a:xfrm>
        </p:spPr>
        <p:txBody>
          <a:bodyPr>
            <a:normAutofit/>
          </a:bodyPr>
          <a:lstStyle/>
          <a:p>
            <a:pPr algn="l"/>
            <a:r>
              <a:rPr lang="en-US" sz="7200" dirty="0">
                <a:latin typeface="Bahnschrift SemiBold" panose="020B0502040204020203" pitchFamily="34" charset="0"/>
              </a:rPr>
              <a:t>“All Scripture </a:t>
            </a:r>
            <a:br>
              <a:rPr lang="en-US" sz="7200" dirty="0">
                <a:latin typeface="Bahnschrift SemiBold" panose="020B0502040204020203" pitchFamily="34" charset="0"/>
              </a:rPr>
            </a:br>
            <a:r>
              <a:rPr lang="en-US" sz="7200" dirty="0">
                <a:latin typeface="Bahnschrift SemiBold" panose="020B0502040204020203" pitchFamily="34" charset="0"/>
              </a:rPr>
              <a:t>  is…Profitable”</a:t>
            </a:r>
          </a:p>
        </p:txBody>
      </p:sp>
      <p:sp>
        <p:nvSpPr>
          <p:cNvPr id="3" name="Subtitle 2">
            <a:extLst>
              <a:ext uri="{FF2B5EF4-FFF2-40B4-BE49-F238E27FC236}">
                <a16:creationId xmlns:a16="http://schemas.microsoft.com/office/drawing/2014/main" id="{E2BFA5AE-A2AD-4464-B1AC-34C95424DA92}"/>
              </a:ext>
            </a:extLst>
          </p:cNvPr>
          <p:cNvSpPr>
            <a:spLocks noGrp="1"/>
          </p:cNvSpPr>
          <p:nvPr>
            <p:ph type="subTitle" idx="1"/>
          </p:nvPr>
        </p:nvSpPr>
        <p:spPr>
          <a:xfrm>
            <a:off x="2733821" y="4014532"/>
            <a:ext cx="5369169" cy="1655762"/>
          </a:xfrm>
        </p:spPr>
        <p:txBody>
          <a:bodyPr>
            <a:normAutofit/>
          </a:bodyPr>
          <a:lstStyle/>
          <a:p>
            <a:pPr algn="l"/>
            <a:r>
              <a:rPr lang="en-US" sz="3200" dirty="0">
                <a:solidFill>
                  <a:srgbClr val="C00000"/>
                </a:solidFill>
                <a:latin typeface="Bahnschrift SemiBold" panose="020B0502040204020203" pitchFamily="34" charset="0"/>
              </a:rPr>
              <a:t>2 Timothy 3:16</a:t>
            </a:r>
          </a:p>
        </p:txBody>
      </p:sp>
      <p:sp>
        <p:nvSpPr>
          <p:cNvPr id="4" name="Rectangle 3">
            <a:extLst>
              <a:ext uri="{FF2B5EF4-FFF2-40B4-BE49-F238E27FC236}">
                <a16:creationId xmlns:a16="http://schemas.microsoft.com/office/drawing/2014/main" id="{C285597F-67FB-48DB-A4CC-A9FF8164655D}"/>
              </a:ext>
            </a:extLst>
          </p:cNvPr>
          <p:cNvSpPr/>
          <p:nvPr/>
        </p:nvSpPr>
        <p:spPr>
          <a:xfrm>
            <a:off x="2096085" y="1122363"/>
            <a:ext cx="70339" cy="270404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4817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b="1" dirty="0">
                <a:solidFill>
                  <a:srgbClr val="C00000"/>
                </a:solidFill>
                <a:latin typeface="Palatino Linotype" panose="02040502050505030304" pitchFamily="18" charset="0"/>
              </a:rPr>
              <a:t>Genesis 36- </a:t>
            </a:r>
            <a:r>
              <a:rPr lang="en-US" sz="3200" dirty="0">
                <a:solidFill>
                  <a:srgbClr val="C00000"/>
                </a:solidFill>
                <a:latin typeface="Palatino Linotype" panose="02040502050505030304" pitchFamily="18" charset="0"/>
              </a:rPr>
              <a:t>the Genealogy of Esau </a:t>
            </a:r>
            <a:endParaRPr lang="en-US" sz="3200" dirty="0">
              <a:latin typeface="Palatino Linotype" panose="02040502050505030304" pitchFamily="18" charset="0"/>
            </a:endParaRPr>
          </a:p>
        </p:txBody>
      </p:sp>
      <p:sp>
        <p:nvSpPr>
          <p:cNvPr id="4" name="Content Placeholder 2">
            <a:extLst>
              <a:ext uri="{FF2B5EF4-FFF2-40B4-BE49-F238E27FC236}">
                <a16:creationId xmlns:a16="http://schemas.microsoft.com/office/drawing/2014/main" id="{C8821DD1-8A4F-48E0-9112-0F7AFEE410D2}"/>
              </a:ext>
            </a:extLst>
          </p:cNvPr>
          <p:cNvSpPr>
            <a:spLocks noGrp="1"/>
          </p:cNvSpPr>
          <p:nvPr>
            <p:ph idx="1"/>
          </p:nvPr>
        </p:nvSpPr>
        <p:spPr>
          <a:xfrm>
            <a:off x="649357" y="1392702"/>
            <a:ext cx="11092069" cy="4411750"/>
          </a:xfrm>
        </p:spPr>
        <p:txBody>
          <a:bodyPr>
            <a:normAutofit/>
          </a:bodyPr>
          <a:lstStyle/>
          <a:p>
            <a:r>
              <a:rPr lang="en-US" sz="3200" dirty="0"/>
              <a:t>Esau has children and grandchildren </a:t>
            </a:r>
          </a:p>
          <a:p>
            <a:endParaRPr lang="en-US" sz="3200" dirty="0"/>
          </a:p>
          <a:p>
            <a:r>
              <a:rPr lang="en-US" sz="3200" dirty="0"/>
              <a:t>Esau lived and prospered in Canaan</a:t>
            </a:r>
          </a:p>
          <a:p>
            <a:r>
              <a:rPr lang="en-US" sz="3200" dirty="0"/>
              <a:t>His people (Edomites) became powerful</a:t>
            </a:r>
          </a:p>
          <a:p>
            <a:pPr>
              <a:lnSpc>
                <a:spcPct val="100000"/>
              </a:lnSpc>
            </a:pPr>
            <a:r>
              <a:rPr lang="en-US" sz="3200" dirty="0"/>
              <a:t>Edomites overtook a land (</a:t>
            </a:r>
            <a:r>
              <a:rPr lang="en-US" sz="3200" dirty="0" err="1"/>
              <a:t>Seir</a:t>
            </a:r>
            <a:r>
              <a:rPr lang="en-US" sz="3200" dirty="0"/>
              <a:t>), defeated the </a:t>
            </a:r>
          </a:p>
          <a:p>
            <a:pPr marL="274320" indent="0">
              <a:buNone/>
            </a:pPr>
            <a:r>
              <a:rPr lang="en-US" sz="3200" dirty="0"/>
              <a:t>inhabitants, and appointed kings</a:t>
            </a:r>
          </a:p>
          <a:p>
            <a:endParaRPr lang="en-US" sz="3200" dirty="0"/>
          </a:p>
        </p:txBody>
      </p:sp>
      <p:sp>
        <p:nvSpPr>
          <p:cNvPr id="3" name="Right Brace 2">
            <a:extLst>
              <a:ext uri="{FF2B5EF4-FFF2-40B4-BE49-F238E27FC236}">
                <a16:creationId xmlns:a16="http://schemas.microsoft.com/office/drawing/2014/main" id="{2FC4553B-1770-42A2-A74C-F1F19E9B5D20}"/>
              </a:ext>
            </a:extLst>
          </p:cNvPr>
          <p:cNvSpPr/>
          <p:nvPr/>
        </p:nvSpPr>
        <p:spPr>
          <a:xfrm>
            <a:off x="8247888" y="2560320"/>
            <a:ext cx="731520" cy="2468880"/>
          </a:xfrm>
          <a:prstGeom prst="rightBrace">
            <a:avLst>
              <a:gd name="adj1" fmla="val 30833"/>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0950EE61-E47E-45F0-984E-0B45A1C1F2D4}"/>
              </a:ext>
            </a:extLst>
          </p:cNvPr>
          <p:cNvSpPr txBox="1"/>
          <p:nvPr/>
        </p:nvSpPr>
        <p:spPr>
          <a:xfrm>
            <a:off x="9130284" y="3424404"/>
            <a:ext cx="2661434" cy="646331"/>
          </a:xfrm>
          <a:prstGeom prst="rect">
            <a:avLst/>
          </a:prstGeom>
          <a:noFill/>
        </p:spPr>
        <p:txBody>
          <a:bodyPr wrap="square" rtlCol="0">
            <a:spAutoFit/>
          </a:bodyPr>
          <a:lstStyle/>
          <a:p>
            <a:r>
              <a:rPr lang="en-US" sz="3600" b="1" dirty="0"/>
              <a:t>Before Israel </a:t>
            </a:r>
          </a:p>
        </p:txBody>
      </p:sp>
    </p:spTree>
    <p:extLst>
      <p:ext uri="{BB962C8B-B14F-4D97-AF65-F5344CB8AC3E}">
        <p14:creationId xmlns:p14="http://schemas.microsoft.com/office/powerpoint/2010/main" val="79207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b="1" dirty="0">
                <a:solidFill>
                  <a:srgbClr val="C00000"/>
                </a:solidFill>
                <a:latin typeface="Palatino Linotype" panose="02040502050505030304" pitchFamily="18" charset="0"/>
              </a:rPr>
              <a:t>Genesis 36- </a:t>
            </a:r>
            <a:r>
              <a:rPr lang="en-US" sz="3200" dirty="0">
                <a:solidFill>
                  <a:srgbClr val="C00000"/>
                </a:solidFill>
                <a:latin typeface="Palatino Linotype" panose="02040502050505030304" pitchFamily="18" charset="0"/>
              </a:rPr>
              <a:t>the Genealogy of Esau </a:t>
            </a:r>
            <a:endParaRPr lang="en-US" sz="320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1172EE4E-0959-473E-9003-1B5E3076A4E4}"/>
              </a:ext>
            </a:extLst>
          </p:cNvPr>
          <p:cNvSpPr>
            <a:spLocks noGrp="1"/>
          </p:cNvSpPr>
          <p:nvPr>
            <p:ph idx="1"/>
          </p:nvPr>
        </p:nvSpPr>
        <p:spPr>
          <a:xfrm>
            <a:off x="154745" y="1392702"/>
            <a:ext cx="11844997" cy="5303520"/>
          </a:xfrm>
        </p:spPr>
        <p:txBody>
          <a:bodyPr>
            <a:normAutofit lnSpcReduction="10000"/>
          </a:bodyPr>
          <a:lstStyle/>
          <a:p>
            <a:pPr marL="0" indent="0">
              <a:buNone/>
            </a:pPr>
            <a:r>
              <a:rPr lang="en-US" sz="3200" dirty="0"/>
              <a:t>These are the generations of Esau (that is, Edom). Esau took his wives from the Canaanites …Adah bore to Esau, Eliphaz; </a:t>
            </a:r>
            <a:r>
              <a:rPr lang="en-US" sz="3200" dirty="0" err="1"/>
              <a:t>Basemath</a:t>
            </a:r>
            <a:r>
              <a:rPr lang="en-US" sz="3200" dirty="0"/>
              <a:t> bore Reuel;</a:t>
            </a:r>
            <a:r>
              <a:rPr lang="en-US" sz="3200" baseline="30000" dirty="0"/>
              <a:t> </a:t>
            </a:r>
            <a:r>
              <a:rPr lang="en-US" sz="3200" dirty="0"/>
              <a:t>and </a:t>
            </a:r>
            <a:r>
              <a:rPr lang="en-US" sz="3200" dirty="0" err="1"/>
              <a:t>Oholibamah</a:t>
            </a:r>
            <a:r>
              <a:rPr lang="en-US" sz="3200" dirty="0"/>
              <a:t> bore </a:t>
            </a:r>
            <a:r>
              <a:rPr lang="en-US" sz="3200" dirty="0" err="1"/>
              <a:t>Jeush</a:t>
            </a:r>
            <a:r>
              <a:rPr lang="en-US" sz="3200" dirty="0"/>
              <a:t>, </a:t>
            </a:r>
            <a:r>
              <a:rPr lang="en-US" sz="3200" dirty="0" err="1"/>
              <a:t>Jalam</a:t>
            </a:r>
            <a:r>
              <a:rPr lang="en-US" sz="3200" dirty="0"/>
              <a:t>, and </a:t>
            </a:r>
            <a:r>
              <a:rPr lang="en-US" sz="3200" dirty="0" err="1"/>
              <a:t>Korah</a:t>
            </a:r>
            <a:r>
              <a:rPr lang="en-US" sz="3200" dirty="0"/>
              <a:t>. These are the sons of Esau who were born to him in the land of Canaan.</a:t>
            </a:r>
          </a:p>
          <a:p>
            <a:pPr marL="0" indent="0">
              <a:buNone/>
            </a:pPr>
            <a:r>
              <a:rPr lang="en-US" sz="3200" dirty="0"/>
              <a:t>Then Esau took his wives, his sons, his daughters, and all the members of his household, his livestock, all his beasts, and all his property that he had acquired in the land of Canaan. He went into a land away from his brother Jacob.</a:t>
            </a:r>
            <a:r>
              <a:rPr lang="en-US" sz="3200" baseline="30000" dirty="0"/>
              <a:t> </a:t>
            </a:r>
            <a:r>
              <a:rPr lang="en-US" sz="3200" dirty="0"/>
              <a:t>For their possessions were too great for them to dwell together. The land of their sojournings could not support them because of their livestock.</a:t>
            </a:r>
            <a:r>
              <a:rPr lang="en-US" sz="3200" baseline="30000" dirty="0"/>
              <a:t> </a:t>
            </a:r>
            <a:r>
              <a:rPr lang="en-US" sz="3200" dirty="0"/>
              <a:t>So Esau settled in the hill country of </a:t>
            </a:r>
            <a:r>
              <a:rPr lang="en-US" sz="3200" dirty="0" err="1"/>
              <a:t>Seir</a:t>
            </a:r>
            <a:r>
              <a:rPr lang="en-US" sz="3200" dirty="0"/>
              <a:t>. (Esau is Edom.)…</a:t>
            </a:r>
          </a:p>
          <a:p>
            <a:pPr marL="0" indent="0">
              <a:buNone/>
            </a:pPr>
            <a:r>
              <a:rPr lang="en-US" sz="3200" dirty="0"/>
              <a:t>These are the chiefs of the sons of Esau…</a:t>
            </a:r>
          </a:p>
        </p:txBody>
      </p:sp>
    </p:spTree>
    <p:extLst>
      <p:ext uri="{BB962C8B-B14F-4D97-AF65-F5344CB8AC3E}">
        <p14:creationId xmlns:p14="http://schemas.microsoft.com/office/powerpoint/2010/main" val="119108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b="1" dirty="0">
                <a:solidFill>
                  <a:srgbClr val="C00000"/>
                </a:solidFill>
                <a:latin typeface="Palatino Linotype" panose="02040502050505030304" pitchFamily="18" charset="0"/>
              </a:rPr>
              <a:t>Genesis 36- </a:t>
            </a:r>
            <a:r>
              <a:rPr lang="en-US" sz="3200" dirty="0">
                <a:solidFill>
                  <a:srgbClr val="C00000"/>
                </a:solidFill>
                <a:latin typeface="Palatino Linotype" panose="02040502050505030304" pitchFamily="18" charset="0"/>
              </a:rPr>
              <a:t>the Genealogy of Esau </a:t>
            </a:r>
            <a:endParaRPr lang="en-US" sz="320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1172EE4E-0959-473E-9003-1B5E3076A4E4}"/>
              </a:ext>
            </a:extLst>
          </p:cNvPr>
          <p:cNvSpPr>
            <a:spLocks noGrp="1"/>
          </p:cNvSpPr>
          <p:nvPr>
            <p:ph idx="1"/>
          </p:nvPr>
        </p:nvSpPr>
        <p:spPr>
          <a:xfrm>
            <a:off x="182879" y="1392702"/>
            <a:ext cx="11760591" cy="5205046"/>
          </a:xfrm>
        </p:spPr>
        <p:txBody>
          <a:bodyPr>
            <a:normAutofit/>
          </a:bodyPr>
          <a:lstStyle/>
          <a:p>
            <a:pPr marL="0" indent="0">
              <a:buNone/>
            </a:pPr>
            <a:r>
              <a:rPr lang="en-US" sz="3200" dirty="0"/>
              <a:t>These are the sons of </a:t>
            </a:r>
            <a:r>
              <a:rPr lang="en-US" sz="3200" dirty="0" err="1"/>
              <a:t>Seir</a:t>
            </a:r>
            <a:r>
              <a:rPr lang="en-US" sz="3200" dirty="0"/>
              <a:t> the Horite, the inhabitants of the land: Lotan, </a:t>
            </a:r>
            <a:r>
              <a:rPr lang="en-US" sz="3200" dirty="0" err="1"/>
              <a:t>Shobal</a:t>
            </a:r>
            <a:r>
              <a:rPr lang="en-US" sz="3200" dirty="0"/>
              <a:t>, </a:t>
            </a:r>
            <a:r>
              <a:rPr lang="en-US" sz="3200" dirty="0" err="1"/>
              <a:t>Zibeon</a:t>
            </a:r>
            <a:r>
              <a:rPr lang="en-US" sz="3200" dirty="0"/>
              <a:t>, </a:t>
            </a:r>
            <a:r>
              <a:rPr lang="en-US" sz="3200" dirty="0" err="1"/>
              <a:t>Anah</a:t>
            </a:r>
            <a:r>
              <a:rPr lang="en-US" sz="3200" dirty="0"/>
              <a:t>, </a:t>
            </a:r>
            <a:r>
              <a:rPr lang="en-US" sz="3200" dirty="0" err="1"/>
              <a:t>Dishon</a:t>
            </a:r>
            <a:r>
              <a:rPr lang="en-US" sz="3200" dirty="0"/>
              <a:t>, </a:t>
            </a:r>
            <a:r>
              <a:rPr lang="en-US" sz="3200" dirty="0" err="1"/>
              <a:t>Ezer</a:t>
            </a:r>
            <a:r>
              <a:rPr lang="en-US" sz="3200" dirty="0"/>
              <a:t>, and </a:t>
            </a:r>
            <a:r>
              <a:rPr lang="en-US" sz="3200" dirty="0" err="1"/>
              <a:t>Dishan</a:t>
            </a:r>
            <a:r>
              <a:rPr lang="en-US" sz="3200" dirty="0"/>
              <a:t>; these are the chiefs of the Horites, the sons of </a:t>
            </a:r>
            <a:r>
              <a:rPr lang="en-US" sz="3200" dirty="0" err="1"/>
              <a:t>Seir</a:t>
            </a:r>
            <a:r>
              <a:rPr lang="en-US" sz="3200" dirty="0"/>
              <a:t> in the land of Edom…</a:t>
            </a:r>
          </a:p>
          <a:p>
            <a:pPr marL="0" indent="0">
              <a:buNone/>
            </a:pPr>
            <a:endParaRPr lang="en-US" sz="3200" dirty="0"/>
          </a:p>
          <a:p>
            <a:pPr marL="0" indent="0">
              <a:buNone/>
            </a:pPr>
            <a:r>
              <a:rPr lang="en-US" sz="3200" dirty="0"/>
              <a:t>These are the kings who reigned in the land of Edom, before any king reigned over the Israelites…</a:t>
            </a:r>
          </a:p>
          <a:p>
            <a:pPr marL="0" indent="0">
              <a:buNone/>
            </a:pPr>
            <a:r>
              <a:rPr lang="en-US" sz="3200" dirty="0"/>
              <a:t>These are the names of the chiefs of Esau…according to their dwelling places in the land of their possession...</a:t>
            </a:r>
          </a:p>
          <a:p>
            <a:pPr marL="0" indent="0">
              <a:buNone/>
            </a:pPr>
            <a:endParaRPr lang="en-US" sz="3200" dirty="0"/>
          </a:p>
        </p:txBody>
      </p:sp>
    </p:spTree>
    <p:extLst>
      <p:ext uri="{BB962C8B-B14F-4D97-AF65-F5344CB8AC3E}">
        <p14:creationId xmlns:p14="http://schemas.microsoft.com/office/powerpoint/2010/main" val="175735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5D2090E-FADF-428E-A6FE-931C9BA39B55}"/>
              </a:ext>
            </a:extLst>
          </p:cNvPr>
          <p:cNvSpPr txBox="1"/>
          <p:nvPr/>
        </p:nvSpPr>
        <p:spPr>
          <a:xfrm>
            <a:off x="3415553" y="489411"/>
            <a:ext cx="5360894" cy="830997"/>
          </a:xfrm>
          <a:prstGeom prst="rect">
            <a:avLst/>
          </a:prstGeom>
          <a:noFill/>
        </p:spPr>
        <p:txBody>
          <a:bodyPr wrap="square" rtlCol="0">
            <a:spAutoFit/>
          </a:bodyPr>
          <a:lstStyle/>
          <a:p>
            <a:r>
              <a:rPr lang="en-US" sz="4800" dirty="0">
                <a:solidFill>
                  <a:srgbClr val="C00000"/>
                </a:solidFill>
              </a:rPr>
              <a:t>Can God be trusted? </a:t>
            </a:r>
          </a:p>
        </p:txBody>
      </p:sp>
    </p:spTree>
    <p:extLst>
      <p:ext uri="{BB962C8B-B14F-4D97-AF65-F5344CB8AC3E}">
        <p14:creationId xmlns:p14="http://schemas.microsoft.com/office/powerpoint/2010/main" val="276683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dirty="0">
                <a:solidFill>
                  <a:srgbClr val="C00000"/>
                </a:solidFill>
                <a:latin typeface="Palatino Linotype" panose="02040502050505030304" pitchFamily="18" charset="0"/>
              </a:rPr>
              <a:t>Edom &amp; Israel  </a:t>
            </a:r>
            <a:endParaRPr lang="en-US" sz="320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1172EE4E-0959-473E-9003-1B5E3076A4E4}"/>
              </a:ext>
            </a:extLst>
          </p:cNvPr>
          <p:cNvSpPr>
            <a:spLocks noGrp="1"/>
          </p:cNvSpPr>
          <p:nvPr>
            <p:ph idx="1"/>
          </p:nvPr>
        </p:nvSpPr>
        <p:spPr>
          <a:xfrm>
            <a:off x="569844" y="1392702"/>
            <a:ext cx="10972800" cy="5205046"/>
          </a:xfrm>
        </p:spPr>
        <p:txBody>
          <a:bodyPr>
            <a:normAutofit/>
          </a:bodyPr>
          <a:lstStyle/>
          <a:p>
            <a:r>
              <a:rPr lang="en-US" dirty="0"/>
              <a:t>Edom prospered first</a:t>
            </a:r>
          </a:p>
          <a:p>
            <a:pPr marL="0" indent="0">
              <a:buNone/>
            </a:pPr>
            <a:r>
              <a:rPr lang="en-US" dirty="0"/>
              <a:t>	</a:t>
            </a:r>
            <a:r>
              <a:rPr lang="en-US" dirty="0">
                <a:solidFill>
                  <a:srgbClr val="C00000"/>
                </a:solidFill>
              </a:rPr>
              <a:t>Israel</a:t>
            </a:r>
          </a:p>
          <a:p>
            <a:pPr marL="0" indent="0">
              <a:buNone/>
            </a:pPr>
            <a:endParaRPr lang="en-US" dirty="0"/>
          </a:p>
          <a:p>
            <a:r>
              <a:rPr lang="en-US" dirty="0"/>
              <a:t>What advantages did the Israelites have over the Edomites?</a:t>
            </a:r>
          </a:p>
          <a:p>
            <a:pPr marL="0" indent="0">
              <a:buNone/>
            </a:pPr>
            <a:r>
              <a:rPr lang="en-US" dirty="0"/>
              <a:t>	</a:t>
            </a:r>
            <a:r>
              <a:rPr lang="en-US" dirty="0">
                <a:solidFill>
                  <a:srgbClr val="C00000"/>
                </a:solidFill>
              </a:rPr>
              <a:t>Covenant with God</a:t>
            </a:r>
          </a:p>
          <a:p>
            <a:pPr marL="0" indent="0">
              <a:buNone/>
            </a:pPr>
            <a:r>
              <a:rPr lang="en-US" dirty="0">
                <a:solidFill>
                  <a:srgbClr val="C00000"/>
                </a:solidFill>
              </a:rPr>
              <a:t>	God dwelling among them</a:t>
            </a:r>
          </a:p>
          <a:p>
            <a:pPr marL="0" indent="0">
              <a:buNone/>
            </a:pPr>
            <a:endParaRPr lang="en-US" dirty="0"/>
          </a:p>
          <a:p>
            <a:r>
              <a:rPr lang="en-US" dirty="0"/>
              <a:t>What eventually happened?</a:t>
            </a:r>
          </a:p>
          <a:p>
            <a:pPr marL="0" indent="0">
              <a:buNone/>
            </a:pPr>
            <a:r>
              <a:rPr lang="en-US" dirty="0"/>
              <a:t>	</a:t>
            </a:r>
            <a:r>
              <a:rPr lang="en-US" dirty="0">
                <a:solidFill>
                  <a:srgbClr val="C00000"/>
                </a:solidFill>
              </a:rPr>
              <a:t>Israel was exalted above all others  </a:t>
            </a:r>
          </a:p>
        </p:txBody>
      </p:sp>
      <p:sp>
        <p:nvSpPr>
          <p:cNvPr id="4" name="TextBox 3">
            <a:extLst>
              <a:ext uri="{FF2B5EF4-FFF2-40B4-BE49-F238E27FC236}">
                <a16:creationId xmlns:a16="http://schemas.microsoft.com/office/drawing/2014/main" id="{043495C2-E7B5-4E8D-83FC-4E8DF1CBBDD2}"/>
              </a:ext>
            </a:extLst>
          </p:cNvPr>
          <p:cNvSpPr txBox="1"/>
          <p:nvPr/>
        </p:nvSpPr>
        <p:spPr>
          <a:xfrm>
            <a:off x="3909060" y="1392702"/>
            <a:ext cx="6928431" cy="480131"/>
          </a:xfrm>
          <a:prstGeom prst="rect">
            <a:avLst/>
          </a:prstGeom>
          <a:noFill/>
        </p:spPr>
        <p:txBody>
          <a:bodyPr wrap="square" rtlCol="0">
            <a:spAutoFit/>
          </a:bodyPr>
          <a:lstStyle/>
          <a:p>
            <a:pPr lvl="0">
              <a:lnSpc>
                <a:spcPct val="90000"/>
              </a:lnSpc>
              <a:spcBef>
                <a:spcPts val="1000"/>
              </a:spcBef>
            </a:pPr>
            <a:r>
              <a:rPr lang="en-US" sz="2800" dirty="0">
                <a:solidFill>
                  <a:prstClr val="black"/>
                </a:solidFill>
              </a:rPr>
              <a:t>…but who were the chosen people of God?</a:t>
            </a:r>
          </a:p>
        </p:txBody>
      </p:sp>
    </p:spTree>
    <p:extLst>
      <p:ext uri="{BB962C8B-B14F-4D97-AF65-F5344CB8AC3E}">
        <p14:creationId xmlns:p14="http://schemas.microsoft.com/office/powerpoint/2010/main" val="12969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dirty="0">
                <a:solidFill>
                  <a:srgbClr val="C00000"/>
                </a:solidFill>
                <a:latin typeface="Palatino Linotype" panose="02040502050505030304" pitchFamily="18" charset="0"/>
              </a:rPr>
              <a:t> Those of the world &amp; Those in Christ  </a:t>
            </a:r>
            <a:endParaRPr lang="en-US" sz="320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1172EE4E-0959-473E-9003-1B5E3076A4E4}"/>
              </a:ext>
            </a:extLst>
          </p:cNvPr>
          <p:cNvSpPr>
            <a:spLocks noGrp="1"/>
          </p:cNvSpPr>
          <p:nvPr>
            <p:ph idx="1"/>
          </p:nvPr>
        </p:nvSpPr>
        <p:spPr>
          <a:xfrm>
            <a:off x="569844" y="1392702"/>
            <a:ext cx="10972800" cy="5205046"/>
          </a:xfrm>
        </p:spPr>
        <p:txBody>
          <a:bodyPr>
            <a:normAutofit/>
          </a:bodyPr>
          <a:lstStyle/>
          <a:p>
            <a:r>
              <a:rPr lang="en-US" dirty="0"/>
              <a:t>Most of the rich, famous, and powerful are…</a:t>
            </a:r>
          </a:p>
          <a:p>
            <a:pPr marL="0" indent="0">
              <a:spcAft>
                <a:spcPts val="1200"/>
              </a:spcAft>
              <a:buNone/>
            </a:pPr>
            <a:r>
              <a:rPr lang="en-US" dirty="0">
                <a:solidFill>
                  <a:srgbClr val="C00000"/>
                </a:solidFill>
              </a:rPr>
              <a:t>	Those of the world</a:t>
            </a:r>
          </a:p>
          <a:p>
            <a:r>
              <a:rPr lang="en-US" dirty="0"/>
              <a:t>But who are the chosen people of God?</a:t>
            </a:r>
          </a:p>
          <a:p>
            <a:pPr marL="0" indent="0">
              <a:spcAft>
                <a:spcPts val="1200"/>
              </a:spcAft>
              <a:buNone/>
            </a:pPr>
            <a:r>
              <a:rPr lang="en-US" dirty="0"/>
              <a:t>	</a:t>
            </a:r>
            <a:r>
              <a:rPr lang="en-US" dirty="0">
                <a:solidFill>
                  <a:srgbClr val="C00000"/>
                </a:solidFill>
              </a:rPr>
              <a:t>Those in Christ</a:t>
            </a:r>
          </a:p>
          <a:p>
            <a:r>
              <a:rPr lang="en-US" dirty="0"/>
              <a:t>What advantage do those in Christ have over all others?</a:t>
            </a:r>
          </a:p>
          <a:p>
            <a:pPr marL="0" indent="0">
              <a:buNone/>
            </a:pPr>
            <a:r>
              <a:rPr lang="en-US" dirty="0"/>
              <a:t>	</a:t>
            </a:r>
            <a:r>
              <a:rPr lang="en-US" dirty="0">
                <a:solidFill>
                  <a:srgbClr val="C00000"/>
                </a:solidFill>
              </a:rPr>
              <a:t>Covenant with God</a:t>
            </a:r>
          </a:p>
          <a:p>
            <a:pPr marL="0" indent="0">
              <a:spcAft>
                <a:spcPts val="1200"/>
              </a:spcAft>
              <a:buNone/>
            </a:pPr>
            <a:r>
              <a:rPr lang="en-US" dirty="0">
                <a:solidFill>
                  <a:srgbClr val="C00000"/>
                </a:solidFill>
              </a:rPr>
              <a:t>	God dwelling among us</a:t>
            </a:r>
            <a:endParaRPr lang="en-US" dirty="0"/>
          </a:p>
          <a:p>
            <a:r>
              <a:rPr lang="en-US" dirty="0"/>
              <a:t>What will eventually happen?</a:t>
            </a:r>
          </a:p>
          <a:p>
            <a:pPr marL="0" indent="0">
              <a:buNone/>
            </a:pPr>
            <a:r>
              <a:rPr lang="en-US" dirty="0"/>
              <a:t>	</a:t>
            </a:r>
            <a:r>
              <a:rPr lang="en-US" dirty="0">
                <a:solidFill>
                  <a:srgbClr val="C00000"/>
                </a:solidFill>
              </a:rPr>
              <a:t>Those in Christ will be exalted above all others  </a:t>
            </a:r>
          </a:p>
        </p:txBody>
      </p:sp>
    </p:spTree>
    <p:extLst>
      <p:ext uri="{BB962C8B-B14F-4D97-AF65-F5344CB8AC3E}">
        <p14:creationId xmlns:p14="http://schemas.microsoft.com/office/powerpoint/2010/main" val="348094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dirty="0">
                <a:solidFill>
                  <a:srgbClr val="C00000"/>
                </a:solidFill>
                <a:latin typeface="Palatino Linotype" panose="02040502050505030304" pitchFamily="18" charset="0"/>
              </a:rPr>
              <a:t> Those of the world &amp; Those in Christ  </a:t>
            </a:r>
            <a:endParaRPr lang="en-US" sz="320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1172EE4E-0959-473E-9003-1B5E3076A4E4}"/>
              </a:ext>
            </a:extLst>
          </p:cNvPr>
          <p:cNvSpPr>
            <a:spLocks noGrp="1"/>
          </p:cNvSpPr>
          <p:nvPr>
            <p:ph idx="1"/>
          </p:nvPr>
        </p:nvSpPr>
        <p:spPr>
          <a:xfrm>
            <a:off x="569844" y="1392702"/>
            <a:ext cx="10972800" cy="5205046"/>
          </a:xfrm>
        </p:spPr>
        <p:txBody>
          <a:bodyPr>
            <a:normAutofit/>
          </a:bodyPr>
          <a:lstStyle/>
          <a:p>
            <a:r>
              <a:rPr lang="en-US" dirty="0"/>
              <a:t>We will see others gain power</a:t>
            </a:r>
          </a:p>
          <a:p>
            <a:r>
              <a:rPr lang="en-US" dirty="0"/>
              <a:t>We will see others succeed and prosper</a:t>
            </a:r>
          </a:p>
          <a:p>
            <a:r>
              <a:rPr lang="en-US" dirty="0"/>
              <a:t>We will see others live while Christians suffer and/or die</a:t>
            </a:r>
          </a:p>
          <a:p>
            <a:r>
              <a:rPr lang="en-US" dirty="0"/>
              <a:t>We will see others oppress Christians </a:t>
            </a:r>
          </a:p>
          <a:p>
            <a:endParaRPr lang="en-US" dirty="0">
              <a:solidFill>
                <a:srgbClr val="C00000"/>
              </a:solidFill>
            </a:endParaRPr>
          </a:p>
          <a:p>
            <a:endParaRPr lang="en-US" dirty="0">
              <a:solidFill>
                <a:srgbClr val="C00000"/>
              </a:solidFill>
            </a:endParaRPr>
          </a:p>
        </p:txBody>
      </p:sp>
    </p:spTree>
    <p:extLst>
      <p:ext uri="{BB962C8B-B14F-4D97-AF65-F5344CB8AC3E}">
        <p14:creationId xmlns:p14="http://schemas.microsoft.com/office/powerpoint/2010/main" val="295958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b="1" dirty="0">
                <a:solidFill>
                  <a:srgbClr val="C00000"/>
                </a:solidFill>
                <a:latin typeface="Palatino Linotype" panose="02040502050505030304" pitchFamily="18" charset="0"/>
              </a:rPr>
              <a:t>Exodus 26 &amp; 27- </a:t>
            </a:r>
            <a:r>
              <a:rPr lang="en-US" sz="3200" dirty="0">
                <a:solidFill>
                  <a:srgbClr val="C00000"/>
                </a:solidFill>
                <a:latin typeface="Palatino Linotype" panose="02040502050505030304" pitchFamily="18" charset="0"/>
              </a:rPr>
              <a:t>the Tabernacle   </a:t>
            </a:r>
            <a:endParaRPr lang="en-US" sz="3200" dirty="0">
              <a:latin typeface="Palatino Linotype" panose="02040502050505030304" pitchFamily="18" charset="0"/>
            </a:endParaRPr>
          </a:p>
        </p:txBody>
      </p:sp>
      <p:sp>
        <p:nvSpPr>
          <p:cNvPr id="5" name="Content Placeholder 4">
            <a:extLst>
              <a:ext uri="{FF2B5EF4-FFF2-40B4-BE49-F238E27FC236}">
                <a16:creationId xmlns:a16="http://schemas.microsoft.com/office/drawing/2014/main" id="{74772926-F949-4761-AE14-AD067A2D0FA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9354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dirty="0">
                <a:solidFill>
                  <a:srgbClr val="C00000"/>
                </a:solidFill>
                <a:latin typeface="Palatino Linotype" panose="02040502050505030304" pitchFamily="18" charset="0"/>
              </a:rPr>
              <a:t>2 Timothy 3:16-17 </a:t>
            </a:r>
          </a:p>
        </p:txBody>
      </p:sp>
      <p:sp>
        <p:nvSpPr>
          <p:cNvPr id="3" name="Content Placeholder 2">
            <a:extLst>
              <a:ext uri="{FF2B5EF4-FFF2-40B4-BE49-F238E27FC236}">
                <a16:creationId xmlns:a16="http://schemas.microsoft.com/office/drawing/2014/main" id="{1172EE4E-0959-473E-9003-1B5E3076A4E4}"/>
              </a:ext>
            </a:extLst>
          </p:cNvPr>
          <p:cNvSpPr>
            <a:spLocks noGrp="1"/>
          </p:cNvSpPr>
          <p:nvPr>
            <p:ph idx="1"/>
          </p:nvPr>
        </p:nvSpPr>
        <p:spPr>
          <a:xfrm>
            <a:off x="838200" y="1392702"/>
            <a:ext cx="10515600" cy="4784261"/>
          </a:xfrm>
        </p:spPr>
        <p:txBody>
          <a:bodyPr>
            <a:normAutofit/>
          </a:bodyPr>
          <a:lstStyle/>
          <a:p>
            <a:pPr marL="0" indent="0">
              <a:buNone/>
            </a:pPr>
            <a:r>
              <a:rPr lang="en-US" sz="3200" i="1" dirty="0"/>
              <a:t>All Scripture is breathed out by God and profitable for teaching, for reproof, for correction, and for training in righteousness, that the man of God may be complete, equipped for every good work.</a:t>
            </a:r>
          </a:p>
        </p:txBody>
      </p:sp>
    </p:spTree>
    <p:extLst>
      <p:ext uri="{BB962C8B-B14F-4D97-AF65-F5344CB8AC3E}">
        <p14:creationId xmlns:p14="http://schemas.microsoft.com/office/powerpoint/2010/main" val="3831043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dirty="0">
                <a:solidFill>
                  <a:srgbClr val="C00000"/>
                </a:solidFill>
                <a:latin typeface="Palatino Linotype" panose="02040502050505030304" pitchFamily="18" charset="0"/>
              </a:rPr>
              <a:t>Genesis 36- </a:t>
            </a:r>
            <a:r>
              <a:rPr lang="en-US" sz="3200" dirty="0">
                <a:latin typeface="Palatino Linotype" panose="02040502050505030304" pitchFamily="18" charset="0"/>
              </a:rPr>
              <a:t>The Genealogy of Esau </a:t>
            </a:r>
          </a:p>
        </p:txBody>
      </p:sp>
      <p:sp>
        <p:nvSpPr>
          <p:cNvPr id="3" name="Content Placeholder 2">
            <a:extLst>
              <a:ext uri="{FF2B5EF4-FFF2-40B4-BE49-F238E27FC236}">
                <a16:creationId xmlns:a16="http://schemas.microsoft.com/office/drawing/2014/main" id="{1172EE4E-0959-473E-9003-1B5E3076A4E4}"/>
              </a:ext>
            </a:extLst>
          </p:cNvPr>
          <p:cNvSpPr>
            <a:spLocks noGrp="1"/>
          </p:cNvSpPr>
          <p:nvPr>
            <p:ph idx="1"/>
          </p:nvPr>
        </p:nvSpPr>
        <p:spPr>
          <a:xfrm>
            <a:off x="838200" y="1392702"/>
            <a:ext cx="10515600" cy="4784261"/>
          </a:xfrm>
        </p:spPr>
        <p:txBody>
          <a:bodyPr>
            <a:normAutofit/>
          </a:bodyPr>
          <a:lstStyle/>
          <a:p>
            <a:pPr marL="0" indent="0">
              <a:buNone/>
            </a:pPr>
            <a:endParaRPr lang="en-US" sz="3200" i="1" dirty="0"/>
          </a:p>
        </p:txBody>
      </p:sp>
    </p:spTree>
    <p:extLst>
      <p:ext uri="{BB962C8B-B14F-4D97-AF65-F5344CB8AC3E}">
        <p14:creationId xmlns:p14="http://schemas.microsoft.com/office/powerpoint/2010/main" val="82453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dirty="0">
                <a:solidFill>
                  <a:srgbClr val="C00000"/>
                </a:solidFill>
                <a:latin typeface="Palatino Linotype" panose="02040502050505030304" pitchFamily="18" charset="0"/>
              </a:rPr>
              <a:t>Genealogies</a:t>
            </a:r>
            <a:endParaRPr lang="en-US" sz="3200" dirty="0">
              <a:latin typeface="Palatino Linotype" panose="02040502050505030304" pitchFamily="18" charset="0"/>
            </a:endParaRPr>
          </a:p>
        </p:txBody>
      </p:sp>
      <p:sp>
        <p:nvSpPr>
          <p:cNvPr id="3" name="Content Placeholder 2">
            <a:extLst>
              <a:ext uri="{FF2B5EF4-FFF2-40B4-BE49-F238E27FC236}">
                <a16:creationId xmlns:a16="http://schemas.microsoft.com/office/drawing/2014/main" id="{1172EE4E-0959-473E-9003-1B5E3076A4E4}"/>
              </a:ext>
            </a:extLst>
          </p:cNvPr>
          <p:cNvSpPr>
            <a:spLocks noGrp="1"/>
          </p:cNvSpPr>
          <p:nvPr>
            <p:ph idx="1"/>
          </p:nvPr>
        </p:nvSpPr>
        <p:spPr>
          <a:xfrm>
            <a:off x="838200" y="1392702"/>
            <a:ext cx="10515600" cy="4784261"/>
          </a:xfrm>
        </p:spPr>
        <p:txBody>
          <a:bodyPr>
            <a:normAutofit/>
          </a:bodyPr>
          <a:lstStyle/>
          <a:p>
            <a:r>
              <a:rPr lang="en-US" sz="3200" dirty="0"/>
              <a:t>The Bible is historically authentic </a:t>
            </a:r>
          </a:p>
          <a:p>
            <a:r>
              <a:rPr lang="en-US" sz="3200" dirty="0"/>
              <a:t>All men come from Adam &amp; Eve (from God)</a:t>
            </a:r>
          </a:p>
          <a:p>
            <a:r>
              <a:rPr lang="en-US" sz="3200" dirty="0"/>
              <a:t>God’s knowledge and concern for all people</a:t>
            </a:r>
          </a:p>
          <a:p>
            <a:r>
              <a:rPr lang="en-US" sz="3200" dirty="0"/>
              <a:t>God’s use of imperfect people to accomplish His goals </a:t>
            </a:r>
          </a:p>
          <a:p>
            <a:r>
              <a:rPr lang="en-US" sz="3200" dirty="0"/>
              <a:t>God keeping His word</a:t>
            </a:r>
          </a:p>
          <a:p>
            <a:endParaRPr lang="en-US" sz="3200" dirty="0"/>
          </a:p>
          <a:p>
            <a:endParaRPr lang="en-US" sz="3200" dirty="0"/>
          </a:p>
        </p:txBody>
      </p:sp>
    </p:spTree>
    <p:extLst>
      <p:ext uri="{BB962C8B-B14F-4D97-AF65-F5344CB8AC3E}">
        <p14:creationId xmlns:p14="http://schemas.microsoft.com/office/powerpoint/2010/main" val="262784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A189-13EF-4868-9626-3A15D80110C6}"/>
              </a:ext>
            </a:extLst>
          </p:cNvPr>
          <p:cNvSpPr>
            <a:spLocks noGrp="1"/>
          </p:cNvSpPr>
          <p:nvPr>
            <p:ph type="title"/>
          </p:nvPr>
        </p:nvSpPr>
        <p:spPr/>
        <p:txBody>
          <a:bodyPr>
            <a:normAutofit/>
          </a:bodyPr>
          <a:lstStyle/>
          <a:p>
            <a:r>
              <a:rPr lang="en-US" sz="3200" b="1" dirty="0">
                <a:solidFill>
                  <a:srgbClr val="C00000"/>
                </a:solidFill>
                <a:latin typeface="Palatino Linotype" panose="02040502050505030304" pitchFamily="18" charset="0"/>
              </a:rPr>
              <a:t>Genesis 36- </a:t>
            </a:r>
            <a:r>
              <a:rPr lang="en-US" sz="3200" dirty="0">
                <a:solidFill>
                  <a:srgbClr val="C00000"/>
                </a:solidFill>
                <a:latin typeface="Palatino Linotype" panose="02040502050505030304" pitchFamily="18" charset="0"/>
              </a:rPr>
              <a:t>the Genealogy of Esau </a:t>
            </a:r>
            <a:endParaRPr lang="en-US" sz="3200" dirty="0">
              <a:latin typeface="Palatino Linotype" panose="02040502050505030304" pitchFamily="18" charset="0"/>
            </a:endParaRPr>
          </a:p>
        </p:txBody>
      </p:sp>
      <p:sp>
        <p:nvSpPr>
          <p:cNvPr id="5" name="Content Placeholder 4">
            <a:extLst>
              <a:ext uri="{FF2B5EF4-FFF2-40B4-BE49-F238E27FC236}">
                <a16:creationId xmlns:a16="http://schemas.microsoft.com/office/drawing/2014/main" id="{74772926-F949-4761-AE14-AD067A2D0FA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291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D2F0BA9-E668-46A9-B4FF-197498C143CA}"/>
              </a:ext>
            </a:extLst>
          </p:cNvPr>
          <p:cNvSpPr txBox="1"/>
          <p:nvPr/>
        </p:nvSpPr>
        <p:spPr>
          <a:xfrm>
            <a:off x="4346916" y="351692"/>
            <a:ext cx="2841674" cy="584775"/>
          </a:xfrm>
          <a:prstGeom prst="rect">
            <a:avLst/>
          </a:prstGeom>
          <a:solidFill>
            <a:srgbClr val="00B0F0"/>
          </a:solidFill>
          <a:ln>
            <a:solidFill>
              <a:schemeClr val="tx1"/>
            </a:solidFill>
          </a:ln>
        </p:spPr>
        <p:txBody>
          <a:bodyPr wrap="square" rtlCol="0">
            <a:spAutoFit/>
          </a:bodyPr>
          <a:lstStyle/>
          <a:p>
            <a:pPr algn="ctr"/>
            <a:r>
              <a:rPr lang="en-US" sz="3200" b="1" dirty="0"/>
              <a:t>Abraham</a:t>
            </a:r>
          </a:p>
        </p:txBody>
      </p:sp>
      <p:sp>
        <p:nvSpPr>
          <p:cNvPr id="9" name="TextBox 8">
            <a:extLst>
              <a:ext uri="{FF2B5EF4-FFF2-40B4-BE49-F238E27FC236}">
                <a16:creationId xmlns:a16="http://schemas.microsoft.com/office/drawing/2014/main" id="{B156B0B1-ECFC-48A6-9584-A90E2941BA9F}"/>
              </a:ext>
            </a:extLst>
          </p:cNvPr>
          <p:cNvSpPr txBox="1"/>
          <p:nvPr/>
        </p:nvSpPr>
        <p:spPr>
          <a:xfrm>
            <a:off x="4346916" y="2166482"/>
            <a:ext cx="2841674" cy="584775"/>
          </a:xfrm>
          <a:prstGeom prst="rect">
            <a:avLst/>
          </a:prstGeom>
          <a:solidFill>
            <a:srgbClr val="00B0F0"/>
          </a:solidFill>
          <a:ln>
            <a:solidFill>
              <a:schemeClr val="tx1"/>
            </a:solidFill>
          </a:ln>
        </p:spPr>
        <p:txBody>
          <a:bodyPr wrap="square" rtlCol="0">
            <a:spAutoFit/>
          </a:bodyPr>
          <a:lstStyle/>
          <a:p>
            <a:pPr algn="ctr"/>
            <a:r>
              <a:rPr lang="en-US" sz="3200" b="1" dirty="0"/>
              <a:t>Isaac</a:t>
            </a:r>
          </a:p>
        </p:txBody>
      </p:sp>
      <p:sp>
        <p:nvSpPr>
          <p:cNvPr id="10" name="TextBox 9">
            <a:extLst>
              <a:ext uri="{FF2B5EF4-FFF2-40B4-BE49-F238E27FC236}">
                <a16:creationId xmlns:a16="http://schemas.microsoft.com/office/drawing/2014/main" id="{10A938B5-700D-4224-80A0-A563B44F17A0}"/>
              </a:ext>
            </a:extLst>
          </p:cNvPr>
          <p:cNvSpPr txBox="1"/>
          <p:nvPr/>
        </p:nvSpPr>
        <p:spPr>
          <a:xfrm>
            <a:off x="4346916" y="3947984"/>
            <a:ext cx="2841674" cy="584775"/>
          </a:xfrm>
          <a:prstGeom prst="rect">
            <a:avLst/>
          </a:prstGeom>
          <a:solidFill>
            <a:srgbClr val="00B0F0"/>
          </a:solidFill>
          <a:ln>
            <a:solidFill>
              <a:schemeClr val="tx1"/>
            </a:solidFill>
          </a:ln>
        </p:spPr>
        <p:txBody>
          <a:bodyPr wrap="square" rtlCol="0">
            <a:spAutoFit/>
          </a:bodyPr>
          <a:lstStyle/>
          <a:p>
            <a:pPr algn="ctr"/>
            <a:r>
              <a:rPr lang="en-US" sz="3200" b="1" dirty="0"/>
              <a:t>Jacob/Israel</a:t>
            </a:r>
          </a:p>
        </p:txBody>
      </p:sp>
      <p:sp>
        <p:nvSpPr>
          <p:cNvPr id="11" name="Arrow: Down 10">
            <a:extLst>
              <a:ext uri="{FF2B5EF4-FFF2-40B4-BE49-F238E27FC236}">
                <a16:creationId xmlns:a16="http://schemas.microsoft.com/office/drawing/2014/main" id="{EE3AB31C-5767-4064-8ECE-3D95A7404282}"/>
              </a:ext>
            </a:extLst>
          </p:cNvPr>
          <p:cNvSpPr/>
          <p:nvPr/>
        </p:nvSpPr>
        <p:spPr>
          <a:xfrm>
            <a:off x="5618460" y="1026936"/>
            <a:ext cx="298586" cy="978408"/>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DE347935-B162-476E-A9A5-1724E7C898F5}"/>
              </a:ext>
            </a:extLst>
          </p:cNvPr>
          <p:cNvSpPr/>
          <p:nvPr/>
        </p:nvSpPr>
        <p:spPr>
          <a:xfrm>
            <a:off x="5618460" y="2840426"/>
            <a:ext cx="298586" cy="978408"/>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3B13E254-BC43-4D3F-820D-8614E2B60705}"/>
              </a:ext>
            </a:extLst>
          </p:cNvPr>
          <p:cNvSpPr/>
          <p:nvPr/>
        </p:nvSpPr>
        <p:spPr>
          <a:xfrm rot="4306149">
            <a:off x="3961715" y="2095471"/>
            <a:ext cx="267436" cy="2431903"/>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4A7445E2-4F66-4080-9169-F17EB9BF9B71}"/>
              </a:ext>
            </a:extLst>
          </p:cNvPr>
          <p:cNvSpPr txBox="1"/>
          <p:nvPr/>
        </p:nvSpPr>
        <p:spPr>
          <a:xfrm>
            <a:off x="626756" y="3956388"/>
            <a:ext cx="2841674" cy="584775"/>
          </a:xfrm>
          <a:prstGeom prst="rect">
            <a:avLst/>
          </a:prstGeom>
          <a:solidFill>
            <a:srgbClr val="FFC000"/>
          </a:solidFill>
          <a:ln>
            <a:solidFill>
              <a:schemeClr val="tx1"/>
            </a:solidFill>
          </a:ln>
        </p:spPr>
        <p:txBody>
          <a:bodyPr wrap="square" rtlCol="0">
            <a:spAutoFit/>
          </a:bodyPr>
          <a:lstStyle/>
          <a:p>
            <a:pPr algn="ctr"/>
            <a:r>
              <a:rPr lang="en-US" sz="3200" b="1" dirty="0"/>
              <a:t>Esau</a:t>
            </a:r>
          </a:p>
        </p:txBody>
      </p:sp>
      <p:sp>
        <p:nvSpPr>
          <p:cNvPr id="15" name="Arrow: Down 14">
            <a:extLst>
              <a:ext uri="{FF2B5EF4-FFF2-40B4-BE49-F238E27FC236}">
                <a16:creationId xmlns:a16="http://schemas.microsoft.com/office/drawing/2014/main" id="{0540FB75-F866-4447-A0CE-CF8AB8FB455A}"/>
              </a:ext>
            </a:extLst>
          </p:cNvPr>
          <p:cNvSpPr/>
          <p:nvPr/>
        </p:nvSpPr>
        <p:spPr>
          <a:xfrm>
            <a:off x="5618460" y="4661909"/>
            <a:ext cx="298586" cy="978408"/>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B67A27B-3367-4C39-BA8C-5C6E5E26F1CB}"/>
              </a:ext>
            </a:extLst>
          </p:cNvPr>
          <p:cNvSpPr txBox="1"/>
          <p:nvPr/>
        </p:nvSpPr>
        <p:spPr>
          <a:xfrm>
            <a:off x="4346916" y="5771178"/>
            <a:ext cx="2841674" cy="584775"/>
          </a:xfrm>
          <a:prstGeom prst="rect">
            <a:avLst/>
          </a:prstGeom>
          <a:solidFill>
            <a:srgbClr val="00B0F0"/>
          </a:solidFill>
          <a:ln>
            <a:solidFill>
              <a:schemeClr val="tx1"/>
            </a:solidFill>
          </a:ln>
        </p:spPr>
        <p:txBody>
          <a:bodyPr wrap="square" rtlCol="0">
            <a:spAutoFit/>
          </a:bodyPr>
          <a:lstStyle/>
          <a:p>
            <a:pPr algn="ctr"/>
            <a:r>
              <a:rPr lang="en-US" sz="3200" b="1" dirty="0"/>
              <a:t>Holy Nation</a:t>
            </a:r>
          </a:p>
        </p:txBody>
      </p:sp>
      <p:sp>
        <p:nvSpPr>
          <p:cNvPr id="17" name="Arrow: Down 16">
            <a:extLst>
              <a:ext uri="{FF2B5EF4-FFF2-40B4-BE49-F238E27FC236}">
                <a16:creationId xmlns:a16="http://schemas.microsoft.com/office/drawing/2014/main" id="{FE137289-BAFA-4E8F-BC18-CB134D12D302}"/>
              </a:ext>
            </a:extLst>
          </p:cNvPr>
          <p:cNvSpPr/>
          <p:nvPr/>
        </p:nvSpPr>
        <p:spPr>
          <a:xfrm>
            <a:off x="2021019" y="4678716"/>
            <a:ext cx="298586" cy="978408"/>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8908DCD-6AC1-41F1-84A5-A0F37EB5F065}"/>
              </a:ext>
            </a:extLst>
          </p:cNvPr>
          <p:cNvSpPr txBox="1"/>
          <p:nvPr/>
        </p:nvSpPr>
        <p:spPr>
          <a:xfrm>
            <a:off x="626755" y="5771177"/>
            <a:ext cx="2841674" cy="584775"/>
          </a:xfrm>
          <a:prstGeom prst="rect">
            <a:avLst/>
          </a:prstGeom>
          <a:solidFill>
            <a:srgbClr val="FFC000"/>
          </a:solidFill>
          <a:ln>
            <a:solidFill>
              <a:schemeClr val="tx1"/>
            </a:solidFill>
          </a:ln>
        </p:spPr>
        <p:txBody>
          <a:bodyPr wrap="square" rtlCol="0">
            <a:spAutoFit/>
          </a:bodyPr>
          <a:lstStyle/>
          <a:p>
            <a:pPr algn="ctr"/>
            <a:r>
              <a:rPr lang="en-US" sz="3200" b="1" dirty="0"/>
              <a:t>Edomite Nation</a:t>
            </a:r>
          </a:p>
        </p:txBody>
      </p:sp>
    </p:spTree>
    <p:extLst>
      <p:ext uri="{BB962C8B-B14F-4D97-AF65-F5344CB8AC3E}">
        <p14:creationId xmlns:p14="http://schemas.microsoft.com/office/powerpoint/2010/main" val="10158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Rectangle with Corners Rounded 5">
            <a:extLst>
              <a:ext uri="{FF2B5EF4-FFF2-40B4-BE49-F238E27FC236}">
                <a16:creationId xmlns:a16="http://schemas.microsoft.com/office/drawing/2014/main" id="{F039714E-81A4-4116-A540-5C1EC303C47A}"/>
              </a:ext>
            </a:extLst>
          </p:cNvPr>
          <p:cNvSpPr/>
          <p:nvPr/>
        </p:nvSpPr>
        <p:spPr>
          <a:xfrm>
            <a:off x="1882587" y="2761129"/>
            <a:ext cx="9215719" cy="2456330"/>
          </a:xfrm>
          <a:prstGeom prst="wedgeRoundRectCallout">
            <a:avLst>
              <a:gd name="adj1" fmla="val -47298"/>
              <a:gd name="adj2" fmla="val -14970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D71F8C6-F32B-4B30-BB2E-EC879EB6A6DF}"/>
              </a:ext>
            </a:extLst>
          </p:cNvPr>
          <p:cNvSpPr txBox="1"/>
          <p:nvPr/>
        </p:nvSpPr>
        <p:spPr>
          <a:xfrm>
            <a:off x="2259105" y="2969387"/>
            <a:ext cx="9036424" cy="2062103"/>
          </a:xfrm>
          <a:prstGeom prst="rect">
            <a:avLst/>
          </a:prstGeom>
          <a:noFill/>
        </p:spPr>
        <p:txBody>
          <a:bodyPr wrap="square" rtlCol="0">
            <a:spAutoFit/>
          </a:bodyPr>
          <a:lstStyle/>
          <a:p>
            <a:r>
              <a:rPr lang="en-US" sz="3200" i="1" dirty="0"/>
              <a:t>Two nations are in your womb,</a:t>
            </a:r>
            <a:br>
              <a:rPr lang="en-US" sz="3200" i="1" dirty="0"/>
            </a:br>
            <a:r>
              <a:rPr lang="en-US" sz="3200" i="1" dirty="0"/>
              <a:t>    and two peoples from within you shall be divided;</a:t>
            </a:r>
            <a:br>
              <a:rPr lang="en-US" sz="3200" i="1" dirty="0"/>
            </a:br>
            <a:r>
              <a:rPr lang="en-US" sz="3200" i="1" dirty="0"/>
              <a:t>the one shall be stronger than the other,</a:t>
            </a:r>
            <a:br>
              <a:rPr lang="en-US" sz="3200" i="1" dirty="0"/>
            </a:br>
            <a:r>
              <a:rPr lang="en-US" sz="3200" i="1" dirty="0"/>
              <a:t>    the older shall serve the younger.</a:t>
            </a:r>
          </a:p>
        </p:txBody>
      </p:sp>
      <p:sp>
        <p:nvSpPr>
          <p:cNvPr id="7" name="TextBox 6">
            <a:extLst>
              <a:ext uri="{FF2B5EF4-FFF2-40B4-BE49-F238E27FC236}">
                <a16:creationId xmlns:a16="http://schemas.microsoft.com/office/drawing/2014/main" id="{F24B6EDE-831E-448C-A6EF-E5947C89645B}"/>
              </a:ext>
            </a:extLst>
          </p:cNvPr>
          <p:cNvSpPr txBox="1"/>
          <p:nvPr/>
        </p:nvSpPr>
        <p:spPr>
          <a:xfrm>
            <a:off x="2545976" y="5301588"/>
            <a:ext cx="3550024" cy="584775"/>
          </a:xfrm>
          <a:prstGeom prst="rect">
            <a:avLst/>
          </a:prstGeom>
          <a:noFill/>
        </p:spPr>
        <p:txBody>
          <a:bodyPr wrap="square" rtlCol="0">
            <a:spAutoFit/>
          </a:bodyPr>
          <a:lstStyle/>
          <a:p>
            <a:r>
              <a:rPr lang="en-US" sz="3200" dirty="0">
                <a:solidFill>
                  <a:srgbClr val="FF0000"/>
                </a:solidFill>
              </a:rPr>
              <a:t>Genesis 25:23</a:t>
            </a:r>
          </a:p>
        </p:txBody>
      </p:sp>
    </p:spTree>
    <p:extLst>
      <p:ext uri="{BB962C8B-B14F-4D97-AF65-F5344CB8AC3E}">
        <p14:creationId xmlns:p14="http://schemas.microsoft.com/office/powerpoint/2010/main" val="378110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Rectangle with Corners Rounded 5">
            <a:extLst>
              <a:ext uri="{FF2B5EF4-FFF2-40B4-BE49-F238E27FC236}">
                <a16:creationId xmlns:a16="http://schemas.microsoft.com/office/drawing/2014/main" id="{528B5083-6A7C-451A-9EE0-D217C9E956DD}"/>
              </a:ext>
            </a:extLst>
          </p:cNvPr>
          <p:cNvSpPr/>
          <p:nvPr/>
        </p:nvSpPr>
        <p:spPr>
          <a:xfrm>
            <a:off x="645459" y="1990165"/>
            <a:ext cx="11349318" cy="2311671"/>
          </a:xfrm>
          <a:prstGeom prst="wedgeRoundRectCallout">
            <a:avLst>
              <a:gd name="adj1" fmla="val -34906"/>
              <a:gd name="adj2" fmla="val -12319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04DD57B-EC5C-484F-A874-273BEEAB7A16}"/>
              </a:ext>
            </a:extLst>
          </p:cNvPr>
          <p:cNvSpPr/>
          <p:nvPr/>
        </p:nvSpPr>
        <p:spPr>
          <a:xfrm>
            <a:off x="1013012" y="2177894"/>
            <a:ext cx="10614212" cy="1815882"/>
          </a:xfrm>
          <a:prstGeom prst="rect">
            <a:avLst/>
          </a:prstGeom>
        </p:spPr>
        <p:txBody>
          <a:bodyPr wrap="square">
            <a:spAutoFit/>
          </a:bodyPr>
          <a:lstStyle/>
          <a:p>
            <a:r>
              <a:rPr lang="en-US" sz="2800" dirty="0"/>
              <a:t>Your offspring shall be like the dust of the earth, and you shall spread abroad to the west and to the east and to the north and to the south, and in you and your offspring shall all the families of the earth be blessed.</a:t>
            </a:r>
          </a:p>
        </p:txBody>
      </p:sp>
      <p:sp>
        <p:nvSpPr>
          <p:cNvPr id="7" name="TextBox 6">
            <a:extLst>
              <a:ext uri="{FF2B5EF4-FFF2-40B4-BE49-F238E27FC236}">
                <a16:creationId xmlns:a16="http://schemas.microsoft.com/office/drawing/2014/main" id="{E5D2090E-FADF-428E-A6FE-931C9BA39B55}"/>
              </a:ext>
            </a:extLst>
          </p:cNvPr>
          <p:cNvSpPr txBox="1"/>
          <p:nvPr/>
        </p:nvSpPr>
        <p:spPr>
          <a:xfrm>
            <a:off x="1323924" y="4489565"/>
            <a:ext cx="3550024" cy="584775"/>
          </a:xfrm>
          <a:prstGeom prst="rect">
            <a:avLst/>
          </a:prstGeom>
          <a:noFill/>
        </p:spPr>
        <p:txBody>
          <a:bodyPr wrap="square" rtlCol="0">
            <a:spAutoFit/>
          </a:bodyPr>
          <a:lstStyle/>
          <a:p>
            <a:r>
              <a:rPr lang="en-US" sz="3200" dirty="0">
                <a:solidFill>
                  <a:srgbClr val="FF0000"/>
                </a:solidFill>
              </a:rPr>
              <a:t>Genesis 28:14</a:t>
            </a:r>
          </a:p>
        </p:txBody>
      </p:sp>
    </p:spTree>
    <p:extLst>
      <p:ext uri="{BB962C8B-B14F-4D97-AF65-F5344CB8AC3E}">
        <p14:creationId xmlns:p14="http://schemas.microsoft.com/office/powerpoint/2010/main" val="110272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Rectangle with Corners Rounded 5">
            <a:extLst>
              <a:ext uri="{FF2B5EF4-FFF2-40B4-BE49-F238E27FC236}">
                <a16:creationId xmlns:a16="http://schemas.microsoft.com/office/drawing/2014/main" id="{528B5083-6A7C-451A-9EE0-D217C9E956DD}"/>
              </a:ext>
            </a:extLst>
          </p:cNvPr>
          <p:cNvSpPr/>
          <p:nvPr/>
        </p:nvSpPr>
        <p:spPr>
          <a:xfrm>
            <a:off x="645459" y="1990165"/>
            <a:ext cx="11349318" cy="2519490"/>
          </a:xfrm>
          <a:prstGeom prst="wedgeRoundRectCallout">
            <a:avLst>
              <a:gd name="adj1" fmla="val -38385"/>
              <a:gd name="adj2" fmla="val -11946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04DD57B-EC5C-484F-A874-273BEEAB7A16}"/>
              </a:ext>
            </a:extLst>
          </p:cNvPr>
          <p:cNvSpPr/>
          <p:nvPr/>
        </p:nvSpPr>
        <p:spPr>
          <a:xfrm>
            <a:off x="1013012" y="2177894"/>
            <a:ext cx="10614212" cy="1815882"/>
          </a:xfrm>
          <a:prstGeom prst="rect">
            <a:avLst/>
          </a:prstGeom>
        </p:spPr>
        <p:txBody>
          <a:bodyPr wrap="square">
            <a:spAutoFit/>
          </a:bodyPr>
          <a:lstStyle/>
          <a:p>
            <a:r>
              <a:rPr lang="en-US" sz="2800" dirty="0"/>
              <a:t>I am God Almighty: be fruitful and multiply. A nation and a company of nations shall come from you, and kings shall come from your own body. The land that I gave to Abraham and Isaac I will give to you, and I will give the land to your offspring after you.”</a:t>
            </a:r>
          </a:p>
        </p:txBody>
      </p:sp>
      <p:sp>
        <p:nvSpPr>
          <p:cNvPr id="7" name="TextBox 6">
            <a:extLst>
              <a:ext uri="{FF2B5EF4-FFF2-40B4-BE49-F238E27FC236}">
                <a16:creationId xmlns:a16="http://schemas.microsoft.com/office/drawing/2014/main" id="{E5D2090E-FADF-428E-A6FE-931C9BA39B55}"/>
              </a:ext>
            </a:extLst>
          </p:cNvPr>
          <p:cNvSpPr txBox="1"/>
          <p:nvPr/>
        </p:nvSpPr>
        <p:spPr>
          <a:xfrm>
            <a:off x="1261579" y="4697384"/>
            <a:ext cx="3550024" cy="584775"/>
          </a:xfrm>
          <a:prstGeom prst="rect">
            <a:avLst/>
          </a:prstGeom>
          <a:noFill/>
        </p:spPr>
        <p:txBody>
          <a:bodyPr wrap="square" rtlCol="0">
            <a:spAutoFit/>
          </a:bodyPr>
          <a:lstStyle/>
          <a:p>
            <a:r>
              <a:rPr lang="en-US" sz="3200" dirty="0">
                <a:solidFill>
                  <a:srgbClr val="FF0000"/>
                </a:solidFill>
              </a:rPr>
              <a:t>Genesis 35:11-12</a:t>
            </a:r>
          </a:p>
        </p:txBody>
      </p:sp>
    </p:spTree>
    <p:extLst>
      <p:ext uri="{BB962C8B-B14F-4D97-AF65-F5344CB8AC3E}">
        <p14:creationId xmlns:p14="http://schemas.microsoft.com/office/powerpoint/2010/main" val="295870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6915</TotalTime>
  <Words>519</Words>
  <Application>Microsoft Office PowerPoint</Application>
  <PresentationFormat>Widescreen</PresentationFormat>
  <Paragraphs>80</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Bahnschrift SemiBold</vt:lpstr>
      <vt:lpstr>Calibri</vt:lpstr>
      <vt:lpstr>Calibri Light</vt:lpstr>
      <vt:lpstr>Palatino Linotype</vt:lpstr>
      <vt:lpstr>Office Theme</vt:lpstr>
      <vt:lpstr>“All Scripture    is…Profitable”</vt:lpstr>
      <vt:lpstr>2 Timothy 3:16-17 </vt:lpstr>
      <vt:lpstr>Genesis 36- The Genealogy of Esau </vt:lpstr>
      <vt:lpstr>Genealogies</vt:lpstr>
      <vt:lpstr>Genesis 36- the Genealogy of Esau </vt:lpstr>
      <vt:lpstr>PowerPoint Presentation</vt:lpstr>
      <vt:lpstr>PowerPoint Presentation</vt:lpstr>
      <vt:lpstr>PowerPoint Presentation</vt:lpstr>
      <vt:lpstr>PowerPoint Presentation</vt:lpstr>
      <vt:lpstr>Genesis 36- the Genealogy of Esau </vt:lpstr>
      <vt:lpstr>Genesis 36- the Genealogy of Esau </vt:lpstr>
      <vt:lpstr>Genesis 36- the Genealogy of Esau </vt:lpstr>
      <vt:lpstr>PowerPoint Presentation</vt:lpstr>
      <vt:lpstr>Edom &amp; Israel  </vt:lpstr>
      <vt:lpstr> Those of the world &amp; Those in Christ  </vt:lpstr>
      <vt:lpstr> Those of the world &amp; Those in Christ  </vt:lpstr>
      <vt:lpstr>Exodus 26 &amp; 27- the Tabernacle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Scripture    is…Profitable”</dc:title>
  <dc:creator>Taylor Pickup</dc:creator>
  <cp:lastModifiedBy>Taylor Pickup</cp:lastModifiedBy>
  <cp:revision>41</cp:revision>
  <cp:lastPrinted>2018-06-08T20:58:25Z</cp:lastPrinted>
  <dcterms:created xsi:type="dcterms:W3CDTF">2018-06-05T01:50:49Z</dcterms:created>
  <dcterms:modified xsi:type="dcterms:W3CDTF">2018-06-10T12:11:24Z</dcterms:modified>
</cp:coreProperties>
</file>