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0" r:id="rId2"/>
    <p:sldId id="258" r:id="rId3"/>
    <p:sldId id="259" r:id="rId4"/>
    <p:sldId id="260" r:id="rId5"/>
    <p:sldId id="261" r:id="rId6"/>
    <p:sldId id="262" r:id="rId7"/>
    <p:sldId id="256" r:id="rId8"/>
    <p:sldId id="257" r:id="rId9"/>
    <p:sldId id="263" r:id="rId10"/>
    <p:sldId id="265" r:id="rId11"/>
    <p:sldId id="264"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8C71"/>
    <a:srgbClr val="E8E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2A7C9B-46B4-6042-9792-E6659269F0D8}"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368037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A7C9B-46B4-6042-9792-E6659269F0D8}"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380833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A7C9B-46B4-6042-9792-E6659269F0D8}"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185894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A7C9B-46B4-6042-9792-E6659269F0D8}"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236779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2A7C9B-46B4-6042-9792-E6659269F0D8}"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398139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2A7C9B-46B4-6042-9792-E6659269F0D8}"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135179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2A7C9B-46B4-6042-9792-E6659269F0D8}" type="datetimeFigureOut">
              <a:rPr lang="en-US" smtClean="0"/>
              <a:t>12/9/18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164278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2A7C9B-46B4-6042-9792-E6659269F0D8}"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325492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A7C9B-46B4-6042-9792-E6659269F0D8}" type="datetimeFigureOut">
              <a:rPr lang="en-US" smtClean="0"/>
              <a:t>12/9/18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244870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2A7C9B-46B4-6042-9792-E6659269F0D8}"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278567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2A7C9B-46B4-6042-9792-E6659269F0D8}"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DC8C1-32EC-C245-A106-4C039A6B2393}" type="slidenum">
              <a:rPr lang="en-US" smtClean="0"/>
              <a:t>‹#›</a:t>
            </a:fld>
            <a:endParaRPr lang="en-US"/>
          </a:p>
        </p:txBody>
      </p:sp>
    </p:spTree>
    <p:extLst>
      <p:ext uri="{BB962C8B-B14F-4D97-AF65-F5344CB8AC3E}">
        <p14:creationId xmlns:p14="http://schemas.microsoft.com/office/powerpoint/2010/main" val="338012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A7C9B-46B4-6042-9792-E6659269F0D8}" type="datetimeFigureOut">
              <a:rPr lang="en-US" smtClean="0"/>
              <a:t>12/9/18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DC8C1-32EC-C245-A106-4C039A6B2393}" type="slidenum">
              <a:rPr lang="en-US" smtClean="0"/>
              <a:t>‹#›</a:t>
            </a:fld>
            <a:endParaRPr lang="en-US"/>
          </a:p>
        </p:txBody>
      </p:sp>
    </p:spTree>
    <p:extLst>
      <p:ext uri="{BB962C8B-B14F-4D97-AF65-F5344CB8AC3E}">
        <p14:creationId xmlns:p14="http://schemas.microsoft.com/office/powerpoint/2010/main" val="35113999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50080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9EB42-0266-5046-80FE-302AD817ED73}"/>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E7D1ADE5-E99D-E547-818F-9D4CBA98437B}"/>
              </a:ext>
            </a:extLst>
          </p:cNvPr>
          <p:cNvSpPr txBox="1"/>
          <p:nvPr/>
        </p:nvSpPr>
        <p:spPr>
          <a:xfrm>
            <a:off x="1787951" y="5604867"/>
            <a:ext cx="8615362" cy="707886"/>
          </a:xfrm>
          <a:prstGeom prst="rect">
            <a:avLst/>
          </a:prstGeom>
          <a:noFill/>
        </p:spPr>
        <p:txBody>
          <a:bodyPr wrap="square" rtlCol="0">
            <a:spAutoFit/>
          </a:bodyPr>
          <a:lstStyle/>
          <a:p>
            <a:pPr algn="ctr"/>
            <a:r>
              <a:rPr lang="en-US" sz="2000" dirty="0">
                <a:solidFill>
                  <a:srgbClr val="E8E9DD"/>
                </a:solidFill>
                <a:latin typeface="Century Gothic" panose="020B0502020202020204" pitchFamily="34" charset="0"/>
              </a:rPr>
              <a:t>Making Sense Of</a:t>
            </a:r>
          </a:p>
          <a:p>
            <a:pPr algn="ctr"/>
            <a:r>
              <a:rPr lang="en-US" sz="2000" b="1" dirty="0">
                <a:solidFill>
                  <a:srgbClr val="E8E9DD"/>
                </a:solidFill>
                <a:latin typeface="Century Gothic" panose="020B0502020202020204" pitchFamily="34" charset="0"/>
              </a:rPr>
              <a:t>God’s Judgments</a:t>
            </a:r>
          </a:p>
        </p:txBody>
      </p:sp>
      <p:sp>
        <p:nvSpPr>
          <p:cNvPr id="5" name="TextBox 4">
            <a:extLst>
              <a:ext uri="{FF2B5EF4-FFF2-40B4-BE49-F238E27FC236}">
                <a16:creationId xmlns:a16="http://schemas.microsoft.com/office/drawing/2014/main" id="{DC49B970-EB9D-F849-9EC8-C4F9054E8765}"/>
              </a:ext>
            </a:extLst>
          </p:cNvPr>
          <p:cNvSpPr txBox="1"/>
          <p:nvPr/>
        </p:nvSpPr>
        <p:spPr>
          <a:xfrm>
            <a:off x="0" y="208972"/>
            <a:ext cx="12192000" cy="4524315"/>
          </a:xfrm>
          <a:prstGeom prst="rect">
            <a:avLst/>
          </a:prstGeom>
          <a:noFill/>
        </p:spPr>
        <p:txBody>
          <a:bodyPr wrap="square" rtlCol="0">
            <a:spAutoFit/>
          </a:bodyPr>
          <a:lstStyle/>
          <a:p>
            <a:pPr algn="ctr"/>
            <a:r>
              <a:rPr lang="en-US" sz="3600" dirty="0">
                <a:solidFill>
                  <a:schemeClr val="bg1"/>
                </a:solidFill>
                <a:latin typeface="Century Gothic" panose="020B0502020202020204" pitchFamily="34" charset="0"/>
              </a:rPr>
              <a:t>“Righteousness and justice are the foundation of Your throne; Lovingkindness and truth go before You.” (Psalm 89:14)</a:t>
            </a:r>
          </a:p>
          <a:p>
            <a:pPr algn="ctr"/>
            <a:r>
              <a:rPr lang="en-US" sz="3600" dirty="0">
                <a:solidFill>
                  <a:schemeClr val="bg1"/>
                </a:solidFill>
                <a:latin typeface="Century Gothic" panose="020B0502020202020204" pitchFamily="34" charset="0"/>
              </a:rPr>
              <a:t> </a:t>
            </a:r>
          </a:p>
          <a:p>
            <a:pPr algn="ctr"/>
            <a:r>
              <a:rPr lang="en-US" sz="3600" dirty="0">
                <a:solidFill>
                  <a:schemeClr val="bg1"/>
                </a:solidFill>
                <a:latin typeface="Century Gothic" panose="020B0502020202020204" pitchFamily="34" charset="0"/>
              </a:rPr>
              <a:t>“Clouds and thick darkness surround Him; Righteousness and justice are the foundation of His throne. Fire goes before Him And burns up His adversaries round about.” (Psalm 97:2–3) </a:t>
            </a:r>
          </a:p>
        </p:txBody>
      </p:sp>
    </p:spTree>
    <p:extLst>
      <p:ext uri="{BB962C8B-B14F-4D97-AF65-F5344CB8AC3E}">
        <p14:creationId xmlns:p14="http://schemas.microsoft.com/office/powerpoint/2010/main" val="315464288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9EB42-0266-5046-80FE-302AD817ED73}"/>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E7D1ADE5-E99D-E547-818F-9D4CBA98437B}"/>
              </a:ext>
            </a:extLst>
          </p:cNvPr>
          <p:cNvSpPr txBox="1"/>
          <p:nvPr/>
        </p:nvSpPr>
        <p:spPr>
          <a:xfrm>
            <a:off x="1787951" y="5604867"/>
            <a:ext cx="8615362" cy="707886"/>
          </a:xfrm>
          <a:prstGeom prst="rect">
            <a:avLst/>
          </a:prstGeom>
          <a:noFill/>
        </p:spPr>
        <p:txBody>
          <a:bodyPr wrap="square" rtlCol="0">
            <a:spAutoFit/>
          </a:bodyPr>
          <a:lstStyle/>
          <a:p>
            <a:pPr algn="ctr"/>
            <a:r>
              <a:rPr lang="en-US" sz="2000" dirty="0">
                <a:solidFill>
                  <a:srgbClr val="E8E9DD"/>
                </a:solidFill>
                <a:latin typeface="Century Gothic" panose="020B0502020202020204" pitchFamily="34" charset="0"/>
              </a:rPr>
              <a:t>Making Sense Of</a:t>
            </a:r>
          </a:p>
          <a:p>
            <a:pPr algn="ctr"/>
            <a:r>
              <a:rPr lang="en-US" sz="2000" b="1" dirty="0">
                <a:solidFill>
                  <a:srgbClr val="E8E9DD"/>
                </a:solidFill>
                <a:latin typeface="Century Gothic" panose="020B0502020202020204" pitchFamily="34" charset="0"/>
              </a:rPr>
              <a:t>God’s Judgments</a:t>
            </a:r>
          </a:p>
        </p:txBody>
      </p:sp>
      <p:sp>
        <p:nvSpPr>
          <p:cNvPr id="5" name="TextBox 4">
            <a:extLst>
              <a:ext uri="{FF2B5EF4-FFF2-40B4-BE49-F238E27FC236}">
                <a16:creationId xmlns:a16="http://schemas.microsoft.com/office/drawing/2014/main" id="{DC49B970-EB9D-F849-9EC8-C4F9054E8765}"/>
              </a:ext>
            </a:extLst>
          </p:cNvPr>
          <p:cNvSpPr txBox="1"/>
          <p:nvPr/>
        </p:nvSpPr>
        <p:spPr>
          <a:xfrm>
            <a:off x="0" y="771315"/>
            <a:ext cx="12192000" cy="4216539"/>
          </a:xfrm>
          <a:prstGeom prst="rect">
            <a:avLst/>
          </a:prstGeom>
          <a:noFill/>
        </p:spPr>
        <p:txBody>
          <a:bodyPr wrap="square" rtlCol="0">
            <a:spAutoFit/>
          </a:bodyPr>
          <a:lstStyle/>
          <a:p>
            <a:r>
              <a:rPr lang="en-US" sz="4800" dirty="0">
                <a:solidFill>
                  <a:schemeClr val="bg1"/>
                </a:solidFill>
                <a:latin typeface="Century Gothic" panose="020B0502020202020204" pitchFamily="34" charset="0"/>
              </a:rPr>
              <a:t>Character of the Judge:</a:t>
            </a:r>
          </a:p>
          <a:p>
            <a:pPr marL="914400" indent="-914400">
              <a:spcBef>
                <a:spcPts val="1200"/>
              </a:spcBef>
              <a:spcAft>
                <a:spcPts val="1200"/>
              </a:spcAft>
              <a:buFont typeface="+mj-lt"/>
              <a:buAutoNum type="arabicPeriod"/>
            </a:pPr>
            <a:r>
              <a:rPr lang="en-US" sz="3600" dirty="0">
                <a:solidFill>
                  <a:schemeClr val="bg1"/>
                </a:solidFill>
                <a:latin typeface="Century Gothic" panose="020B0502020202020204" pitchFamily="34" charset="0"/>
              </a:rPr>
              <a:t>Foundation of his throne is “righteousness and justice” (Psalm 89.14)</a:t>
            </a:r>
          </a:p>
          <a:p>
            <a:pPr marL="914400" indent="-914400">
              <a:spcAft>
                <a:spcPts val="1200"/>
              </a:spcAft>
              <a:buFont typeface="+mj-lt"/>
              <a:buAutoNum type="arabicPeriod"/>
            </a:pPr>
            <a:r>
              <a:rPr lang="en-US" sz="3600" dirty="0">
                <a:solidFill>
                  <a:schemeClr val="bg1"/>
                </a:solidFill>
                <a:latin typeface="Century Gothic" panose="020B0502020202020204" pitchFamily="34" charset="0"/>
              </a:rPr>
              <a:t>He loves righteousness (Psalm 11.7)</a:t>
            </a:r>
          </a:p>
          <a:p>
            <a:pPr marL="914400" indent="-914400">
              <a:spcAft>
                <a:spcPts val="1200"/>
              </a:spcAft>
              <a:buFont typeface="+mj-lt"/>
              <a:buAutoNum type="arabicPeriod"/>
            </a:pPr>
            <a:r>
              <a:rPr lang="en-US" sz="3600" dirty="0">
                <a:solidFill>
                  <a:schemeClr val="bg1"/>
                </a:solidFill>
                <a:latin typeface="Century Gothic" panose="020B0502020202020204" pitchFamily="34" charset="0"/>
              </a:rPr>
              <a:t>He commits no injustice(Zephaniah3.5)</a:t>
            </a:r>
          </a:p>
          <a:p>
            <a:pPr marL="914400" indent="-914400">
              <a:spcAft>
                <a:spcPts val="1200"/>
              </a:spcAft>
              <a:buFont typeface="+mj-lt"/>
              <a:buAutoNum type="arabicPeriod"/>
            </a:pPr>
            <a:r>
              <a:rPr lang="en-US" sz="3600" dirty="0">
                <a:solidFill>
                  <a:schemeClr val="bg1"/>
                </a:solidFill>
                <a:latin typeface="Century Gothic" panose="020B0502020202020204" pitchFamily="34" charset="0"/>
              </a:rPr>
              <a:t>He judges </a:t>
            </a:r>
            <a:r>
              <a:rPr lang="en-US" sz="3600">
                <a:solidFill>
                  <a:schemeClr val="bg1"/>
                </a:solidFill>
                <a:latin typeface="Century Gothic" panose="020B0502020202020204" pitchFamily="34" charset="0"/>
              </a:rPr>
              <a:t>in righteousness </a:t>
            </a:r>
            <a:r>
              <a:rPr lang="en-US" sz="3600" dirty="0">
                <a:solidFill>
                  <a:schemeClr val="bg1"/>
                </a:solidFill>
                <a:latin typeface="Century Gothic" panose="020B0502020202020204" pitchFamily="34" charset="0"/>
              </a:rPr>
              <a:t>(Psalm 9.7-8) </a:t>
            </a:r>
          </a:p>
        </p:txBody>
      </p:sp>
    </p:spTree>
    <p:extLst>
      <p:ext uri="{BB962C8B-B14F-4D97-AF65-F5344CB8AC3E}">
        <p14:creationId xmlns:p14="http://schemas.microsoft.com/office/powerpoint/2010/main" val="512652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9EB42-0266-5046-80FE-302AD817ED73}"/>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E7D1ADE5-E99D-E547-818F-9D4CBA98437B}"/>
              </a:ext>
            </a:extLst>
          </p:cNvPr>
          <p:cNvSpPr txBox="1"/>
          <p:nvPr/>
        </p:nvSpPr>
        <p:spPr>
          <a:xfrm>
            <a:off x="1787951" y="5604867"/>
            <a:ext cx="8615362" cy="707886"/>
          </a:xfrm>
          <a:prstGeom prst="rect">
            <a:avLst/>
          </a:prstGeom>
          <a:noFill/>
        </p:spPr>
        <p:txBody>
          <a:bodyPr wrap="square" rtlCol="0">
            <a:spAutoFit/>
          </a:bodyPr>
          <a:lstStyle/>
          <a:p>
            <a:pPr algn="ctr"/>
            <a:r>
              <a:rPr lang="en-US" sz="2000" dirty="0">
                <a:solidFill>
                  <a:srgbClr val="E8E9DD"/>
                </a:solidFill>
                <a:latin typeface="Century Gothic" panose="020B0502020202020204" pitchFamily="34" charset="0"/>
              </a:rPr>
              <a:t>Making Sense Of</a:t>
            </a:r>
          </a:p>
          <a:p>
            <a:pPr algn="ctr"/>
            <a:r>
              <a:rPr lang="en-US" sz="2000" b="1" dirty="0">
                <a:solidFill>
                  <a:srgbClr val="E8E9DD"/>
                </a:solidFill>
                <a:latin typeface="Century Gothic" panose="020B0502020202020204" pitchFamily="34" charset="0"/>
              </a:rPr>
              <a:t>God’s Judgments</a:t>
            </a:r>
          </a:p>
        </p:txBody>
      </p:sp>
      <p:sp>
        <p:nvSpPr>
          <p:cNvPr id="5" name="TextBox 4">
            <a:extLst>
              <a:ext uri="{FF2B5EF4-FFF2-40B4-BE49-F238E27FC236}">
                <a16:creationId xmlns:a16="http://schemas.microsoft.com/office/drawing/2014/main" id="{DC49B970-EB9D-F849-9EC8-C4F9054E8765}"/>
              </a:ext>
            </a:extLst>
          </p:cNvPr>
          <p:cNvSpPr txBox="1"/>
          <p:nvPr/>
        </p:nvSpPr>
        <p:spPr>
          <a:xfrm>
            <a:off x="0" y="1171425"/>
            <a:ext cx="12192000" cy="3262432"/>
          </a:xfrm>
          <a:prstGeom prst="rect">
            <a:avLst/>
          </a:prstGeom>
          <a:noFill/>
        </p:spPr>
        <p:txBody>
          <a:bodyPr wrap="square" rtlCol="0">
            <a:spAutoFit/>
          </a:bodyPr>
          <a:lstStyle/>
          <a:p>
            <a:r>
              <a:rPr lang="en-US" sz="4800" dirty="0">
                <a:solidFill>
                  <a:schemeClr val="bg1"/>
                </a:solidFill>
                <a:latin typeface="Century Gothic" panose="020B0502020202020204" pitchFamily="34" charset="0"/>
              </a:rPr>
              <a:t>He has the right to judge…</a:t>
            </a:r>
          </a:p>
          <a:p>
            <a:pPr marL="914400" indent="-914400">
              <a:spcBef>
                <a:spcPts val="1200"/>
              </a:spcBef>
              <a:spcAft>
                <a:spcPts val="1200"/>
              </a:spcAft>
              <a:buFont typeface="+mj-lt"/>
              <a:buAutoNum type="arabicPeriod"/>
            </a:pPr>
            <a:r>
              <a:rPr lang="en-US" sz="3600" dirty="0">
                <a:solidFill>
                  <a:schemeClr val="bg1"/>
                </a:solidFill>
                <a:latin typeface="Century Gothic" panose="020B0502020202020204" pitchFamily="34" charset="0"/>
              </a:rPr>
              <a:t>We are the work of His hands (Isaiah 64.8-9)</a:t>
            </a:r>
          </a:p>
          <a:p>
            <a:pPr marL="914400" indent="-914400">
              <a:spcBef>
                <a:spcPts val="1200"/>
              </a:spcBef>
              <a:spcAft>
                <a:spcPts val="1200"/>
              </a:spcAft>
              <a:buFont typeface="+mj-lt"/>
              <a:buAutoNum type="arabicPeriod"/>
            </a:pPr>
            <a:r>
              <a:rPr lang="en-US" sz="3600" dirty="0">
                <a:solidFill>
                  <a:schemeClr val="bg1"/>
                </a:solidFill>
                <a:latin typeface="Century Gothic" panose="020B0502020202020204" pitchFamily="34" charset="0"/>
              </a:rPr>
              <a:t>He reigns over all nations (Psalm 47.8-9)</a:t>
            </a:r>
          </a:p>
          <a:p>
            <a:pPr marL="914400" indent="-914400">
              <a:spcBef>
                <a:spcPts val="1200"/>
              </a:spcBef>
              <a:spcAft>
                <a:spcPts val="1200"/>
              </a:spcAft>
              <a:buFont typeface="+mj-lt"/>
              <a:buAutoNum type="arabicPeriod"/>
            </a:pPr>
            <a:r>
              <a:rPr lang="en-US" sz="3600" dirty="0">
                <a:solidFill>
                  <a:schemeClr val="bg1"/>
                </a:solidFill>
                <a:latin typeface="Century Gothic" panose="020B0502020202020204" pitchFamily="34" charset="0"/>
              </a:rPr>
              <a:t>We are His offspring (Acts17.26-31) </a:t>
            </a:r>
          </a:p>
        </p:txBody>
      </p:sp>
    </p:spTree>
    <p:extLst>
      <p:ext uri="{BB962C8B-B14F-4D97-AF65-F5344CB8AC3E}">
        <p14:creationId xmlns:p14="http://schemas.microsoft.com/office/powerpoint/2010/main" val="148983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9EB42-0266-5046-80FE-302AD817ED73}"/>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E7D1ADE5-E99D-E547-818F-9D4CBA98437B}"/>
              </a:ext>
            </a:extLst>
          </p:cNvPr>
          <p:cNvSpPr txBox="1"/>
          <p:nvPr/>
        </p:nvSpPr>
        <p:spPr>
          <a:xfrm>
            <a:off x="1787951" y="5604867"/>
            <a:ext cx="8615362" cy="707886"/>
          </a:xfrm>
          <a:prstGeom prst="rect">
            <a:avLst/>
          </a:prstGeom>
          <a:noFill/>
        </p:spPr>
        <p:txBody>
          <a:bodyPr wrap="square" rtlCol="0">
            <a:spAutoFit/>
          </a:bodyPr>
          <a:lstStyle/>
          <a:p>
            <a:pPr algn="ctr"/>
            <a:r>
              <a:rPr lang="en-US" sz="2000" dirty="0">
                <a:solidFill>
                  <a:srgbClr val="E8E9DD"/>
                </a:solidFill>
                <a:latin typeface="Century Gothic" panose="020B0502020202020204" pitchFamily="34" charset="0"/>
              </a:rPr>
              <a:t>Making Sense Of</a:t>
            </a:r>
          </a:p>
          <a:p>
            <a:pPr algn="ctr"/>
            <a:r>
              <a:rPr lang="en-US" sz="2000" b="1" dirty="0">
                <a:solidFill>
                  <a:srgbClr val="E8E9DD"/>
                </a:solidFill>
                <a:latin typeface="Century Gothic" panose="020B0502020202020204" pitchFamily="34" charset="0"/>
              </a:rPr>
              <a:t>God’s Judgments</a:t>
            </a:r>
          </a:p>
        </p:txBody>
      </p:sp>
      <p:sp>
        <p:nvSpPr>
          <p:cNvPr id="5" name="TextBox 4">
            <a:extLst>
              <a:ext uri="{FF2B5EF4-FFF2-40B4-BE49-F238E27FC236}">
                <a16:creationId xmlns:a16="http://schemas.microsoft.com/office/drawing/2014/main" id="{DC49B970-EB9D-F849-9EC8-C4F9054E8765}"/>
              </a:ext>
            </a:extLst>
          </p:cNvPr>
          <p:cNvSpPr txBox="1"/>
          <p:nvPr/>
        </p:nvSpPr>
        <p:spPr>
          <a:xfrm>
            <a:off x="0" y="0"/>
            <a:ext cx="12192000" cy="4924425"/>
          </a:xfrm>
          <a:prstGeom prst="rect">
            <a:avLst/>
          </a:prstGeom>
          <a:noFill/>
        </p:spPr>
        <p:txBody>
          <a:bodyPr wrap="square" rtlCol="0">
            <a:spAutoFit/>
          </a:bodyPr>
          <a:lstStyle/>
          <a:p>
            <a:r>
              <a:rPr lang="en-US" sz="4800" dirty="0">
                <a:solidFill>
                  <a:schemeClr val="bg1"/>
                </a:solidFill>
                <a:latin typeface="Century Gothic" panose="020B0502020202020204" pitchFamily="34" charset="0"/>
              </a:rPr>
              <a:t>His judgments are not arbitrary</a:t>
            </a:r>
          </a:p>
          <a:p>
            <a:pPr marL="914400" indent="-914400">
              <a:spcBef>
                <a:spcPts val="1200"/>
              </a:spcBef>
              <a:spcAft>
                <a:spcPts val="1200"/>
              </a:spcAft>
              <a:buFont typeface="+mj-lt"/>
              <a:buAutoNum type="arabicPeriod"/>
            </a:pPr>
            <a:r>
              <a:rPr lang="en-US" sz="3600" dirty="0">
                <a:solidFill>
                  <a:schemeClr val="bg1"/>
                </a:solidFill>
                <a:latin typeface="Century Gothic" panose="020B0502020202020204" pitchFamily="34" charset="0"/>
              </a:rPr>
              <a:t>His judgments are retribution for wrongdoing (Romans 12.19)</a:t>
            </a:r>
          </a:p>
          <a:p>
            <a:pPr marL="914400" indent="-914400">
              <a:spcBef>
                <a:spcPts val="1200"/>
              </a:spcBef>
              <a:spcAft>
                <a:spcPts val="1200"/>
              </a:spcAft>
              <a:buFont typeface="+mj-lt"/>
              <a:buAutoNum type="arabicPeriod"/>
            </a:pPr>
            <a:r>
              <a:rPr lang="en-US" sz="3600" dirty="0">
                <a:solidFill>
                  <a:schemeClr val="bg1"/>
                </a:solidFill>
                <a:latin typeface="Century Gothic" panose="020B0502020202020204" pitchFamily="34" charset="0"/>
              </a:rPr>
              <a:t>His judgments are sometimes a means of correcting the sinner (Proverbs 3.11-12) </a:t>
            </a:r>
          </a:p>
          <a:p>
            <a:pPr marL="914400" indent="-914400">
              <a:spcBef>
                <a:spcPts val="1200"/>
              </a:spcBef>
              <a:spcAft>
                <a:spcPts val="1200"/>
              </a:spcAft>
              <a:buFont typeface="+mj-lt"/>
              <a:buAutoNum type="arabicPeriod"/>
            </a:pPr>
            <a:r>
              <a:rPr lang="en-US" sz="3600" dirty="0">
                <a:solidFill>
                  <a:schemeClr val="bg1"/>
                </a:solidFill>
                <a:latin typeface="Century Gothic" panose="020B0502020202020204" pitchFamily="34" charset="0"/>
              </a:rPr>
              <a:t>His judgments are meant to serve as a warning to others(1Corinthians10.9-12) </a:t>
            </a:r>
          </a:p>
        </p:txBody>
      </p:sp>
    </p:spTree>
    <p:extLst>
      <p:ext uri="{BB962C8B-B14F-4D97-AF65-F5344CB8AC3E}">
        <p14:creationId xmlns:p14="http://schemas.microsoft.com/office/powerpoint/2010/main" val="378801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9EB42-0266-5046-80FE-302AD817ED73}"/>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E7D1ADE5-E99D-E547-818F-9D4CBA98437B}"/>
              </a:ext>
            </a:extLst>
          </p:cNvPr>
          <p:cNvSpPr txBox="1"/>
          <p:nvPr/>
        </p:nvSpPr>
        <p:spPr>
          <a:xfrm>
            <a:off x="1787951" y="5604867"/>
            <a:ext cx="8615362" cy="707886"/>
          </a:xfrm>
          <a:prstGeom prst="rect">
            <a:avLst/>
          </a:prstGeom>
          <a:noFill/>
        </p:spPr>
        <p:txBody>
          <a:bodyPr wrap="square" rtlCol="0">
            <a:spAutoFit/>
          </a:bodyPr>
          <a:lstStyle/>
          <a:p>
            <a:pPr algn="ctr"/>
            <a:r>
              <a:rPr lang="en-US" sz="2000" dirty="0">
                <a:solidFill>
                  <a:srgbClr val="E8E9DD"/>
                </a:solidFill>
                <a:latin typeface="Century Gothic" panose="020B0502020202020204" pitchFamily="34" charset="0"/>
              </a:rPr>
              <a:t>Making Sense Of</a:t>
            </a:r>
          </a:p>
          <a:p>
            <a:pPr algn="ctr"/>
            <a:r>
              <a:rPr lang="en-US" sz="2000" b="1" dirty="0">
                <a:solidFill>
                  <a:srgbClr val="E8E9DD"/>
                </a:solidFill>
                <a:latin typeface="Century Gothic" panose="020B0502020202020204" pitchFamily="34" charset="0"/>
              </a:rPr>
              <a:t>God’s Judgments</a:t>
            </a:r>
          </a:p>
        </p:txBody>
      </p:sp>
      <p:sp>
        <p:nvSpPr>
          <p:cNvPr id="5" name="TextBox 4">
            <a:extLst>
              <a:ext uri="{FF2B5EF4-FFF2-40B4-BE49-F238E27FC236}">
                <a16:creationId xmlns:a16="http://schemas.microsoft.com/office/drawing/2014/main" id="{DC49B970-EB9D-F849-9EC8-C4F9054E8765}"/>
              </a:ext>
            </a:extLst>
          </p:cNvPr>
          <p:cNvSpPr txBox="1"/>
          <p:nvPr/>
        </p:nvSpPr>
        <p:spPr>
          <a:xfrm>
            <a:off x="0" y="1986971"/>
            <a:ext cx="12192000" cy="2554545"/>
          </a:xfrm>
          <a:prstGeom prst="rect">
            <a:avLst/>
          </a:prstGeom>
          <a:noFill/>
        </p:spPr>
        <p:txBody>
          <a:bodyPr wrap="square" rtlCol="0">
            <a:spAutoFit/>
          </a:bodyPr>
          <a:lstStyle/>
          <a:p>
            <a:pPr algn="ctr"/>
            <a:r>
              <a:rPr lang="en-US" sz="4000" dirty="0">
                <a:solidFill>
                  <a:schemeClr val="bg1"/>
                </a:solidFill>
                <a:latin typeface="Century Gothic" panose="020B0502020202020204" pitchFamily="34" charset="0"/>
              </a:rPr>
              <a:t>“Why should a divine being, with creation </a:t>
            </a:r>
            <a:br>
              <a:rPr lang="en-US" sz="400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and eternity on his mind, care a fig </a:t>
            </a:r>
          </a:p>
          <a:p>
            <a:pPr algn="ctr"/>
            <a:r>
              <a:rPr lang="en-US" sz="4000" dirty="0">
                <a:solidFill>
                  <a:schemeClr val="bg1"/>
                </a:solidFill>
                <a:latin typeface="Century Gothic" panose="020B0502020202020204" pitchFamily="34" charset="0"/>
              </a:rPr>
              <a:t>for petty human malefactions?” </a:t>
            </a:r>
          </a:p>
          <a:p>
            <a:pPr algn="ctr"/>
            <a:r>
              <a:rPr lang="en-US" sz="4000" dirty="0">
                <a:solidFill>
                  <a:schemeClr val="bg1"/>
                </a:solidFill>
                <a:latin typeface="Century Gothic" panose="020B0502020202020204" pitchFamily="34" charset="0"/>
              </a:rPr>
              <a:t>(Richard Dawkins)</a:t>
            </a:r>
          </a:p>
        </p:txBody>
      </p:sp>
    </p:spTree>
    <p:extLst>
      <p:ext uri="{BB962C8B-B14F-4D97-AF65-F5344CB8AC3E}">
        <p14:creationId xmlns:p14="http://schemas.microsoft.com/office/powerpoint/2010/main" val="21146673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5522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B6545-D277-1C42-A08C-91F9DB197286}"/>
              </a:ext>
            </a:extLst>
          </p:cNvPr>
          <p:cNvPicPr>
            <a:picLocks noChangeAspect="1"/>
          </p:cNvPicPr>
          <p:nvPr/>
        </p:nvPicPr>
        <p:blipFill>
          <a:blip r:embed="rId2"/>
          <a:stretch>
            <a:fillRect/>
          </a:stretch>
        </p:blipFill>
        <p:spPr>
          <a:xfrm>
            <a:off x="0" y="414"/>
            <a:ext cx="12192736" cy="6857586"/>
          </a:xfrm>
          <a:prstGeom prst="rect">
            <a:avLst/>
          </a:prstGeom>
        </p:spPr>
      </p:pic>
      <p:sp>
        <p:nvSpPr>
          <p:cNvPr id="4" name="TextBox 3">
            <a:extLst>
              <a:ext uri="{FF2B5EF4-FFF2-40B4-BE49-F238E27FC236}">
                <a16:creationId xmlns:a16="http://schemas.microsoft.com/office/drawing/2014/main" id="{5B40C5D0-DFF4-6349-9D64-C1E1259B6A73}"/>
              </a:ext>
            </a:extLst>
          </p:cNvPr>
          <p:cNvSpPr txBox="1"/>
          <p:nvPr/>
        </p:nvSpPr>
        <p:spPr>
          <a:xfrm>
            <a:off x="440267" y="1997839"/>
            <a:ext cx="11311466" cy="2862322"/>
          </a:xfrm>
          <a:prstGeom prst="rect">
            <a:avLst/>
          </a:prstGeom>
          <a:noFill/>
        </p:spPr>
        <p:txBody>
          <a:bodyPr wrap="square" rtlCol="0">
            <a:spAutoFit/>
          </a:bodyPr>
          <a:lstStyle/>
          <a:p>
            <a:pPr algn="ctr"/>
            <a:r>
              <a:rPr lang="en-US" sz="3600" dirty="0">
                <a:latin typeface="Century Gothic" panose="020B0502020202020204" pitchFamily="34" charset="0"/>
              </a:rPr>
              <a:t>“The LORD is gracious and merciful, slow to anger and abounding in steadfast love. The LORD is good to all, and his mercy is over all that he has made.” (Psalm 145.8-9) </a:t>
            </a:r>
          </a:p>
          <a:p>
            <a:pPr algn="ctr"/>
            <a:endParaRPr lang="en-US" sz="3600" dirty="0">
              <a:latin typeface="Century Gothic" panose="020B0502020202020204" pitchFamily="34" charset="0"/>
            </a:endParaRPr>
          </a:p>
        </p:txBody>
      </p:sp>
    </p:spTree>
    <p:extLst>
      <p:ext uri="{BB962C8B-B14F-4D97-AF65-F5344CB8AC3E}">
        <p14:creationId xmlns:p14="http://schemas.microsoft.com/office/powerpoint/2010/main" val="117501479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B6545-D277-1C42-A08C-91F9DB197286}"/>
              </a:ext>
            </a:extLst>
          </p:cNvPr>
          <p:cNvPicPr>
            <a:picLocks noChangeAspect="1"/>
          </p:cNvPicPr>
          <p:nvPr/>
        </p:nvPicPr>
        <p:blipFill>
          <a:blip r:embed="rId2"/>
          <a:stretch>
            <a:fillRect/>
          </a:stretch>
        </p:blipFill>
        <p:spPr>
          <a:xfrm>
            <a:off x="0" y="414"/>
            <a:ext cx="12192736" cy="6857586"/>
          </a:xfrm>
          <a:prstGeom prst="rect">
            <a:avLst/>
          </a:prstGeom>
        </p:spPr>
      </p:pic>
      <p:sp>
        <p:nvSpPr>
          <p:cNvPr id="4" name="TextBox 3">
            <a:extLst>
              <a:ext uri="{FF2B5EF4-FFF2-40B4-BE49-F238E27FC236}">
                <a16:creationId xmlns:a16="http://schemas.microsoft.com/office/drawing/2014/main" id="{5B40C5D0-DFF4-6349-9D64-C1E1259B6A73}"/>
              </a:ext>
            </a:extLst>
          </p:cNvPr>
          <p:cNvSpPr txBox="1"/>
          <p:nvPr/>
        </p:nvSpPr>
        <p:spPr>
          <a:xfrm>
            <a:off x="440267" y="1997839"/>
            <a:ext cx="11311466" cy="2862322"/>
          </a:xfrm>
          <a:prstGeom prst="rect">
            <a:avLst/>
          </a:prstGeom>
          <a:noFill/>
        </p:spPr>
        <p:txBody>
          <a:bodyPr wrap="square" rtlCol="0">
            <a:spAutoFit/>
          </a:bodyPr>
          <a:lstStyle/>
          <a:p>
            <a:pPr algn="ctr"/>
            <a:r>
              <a:rPr lang="en-US" sz="3600" dirty="0">
                <a:latin typeface="Century Gothic" panose="020B0502020202020204" pitchFamily="34" charset="0"/>
              </a:rPr>
              <a:t>“The God of the Old Testament is utterly unlike the God believed in by most practicing Christians... His justice is, by modern standards, outrageous... He is biased, querulous, vindictive, and jealous of his prerogatives.” (Charles Templeton)</a:t>
            </a:r>
          </a:p>
        </p:txBody>
      </p:sp>
    </p:spTree>
    <p:extLst>
      <p:ext uri="{BB962C8B-B14F-4D97-AF65-F5344CB8AC3E}">
        <p14:creationId xmlns:p14="http://schemas.microsoft.com/office/powerpoint/2010/main" val="345008729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B6545-D277-1C42-A08C-91F9DB197286}"/>
              </a:ext>
            </a:extLst>
          </p:cNvPr>
          <p:cNvPicPr>
            <a:picLocks noChangeAspect="1"/>
          </p:cNvPicPr>
          <p:nvPr/>
        </p:nvPicPr>
        <p:blipFill>
          <a:blip r:embed="rId2"/>
          <a:stretch>
            <a:fillRect/>
          </a:stretch>
        </p:blipFill>
        <p:spPr>
          <a:xfrm>
            <a:off x="0" y="414"/>
            <a:ext cx="12192736" cy="6857586"/>
          </a:xfrm>
          <a:prstGeom prst="rect">
            <a:avLst/>
          </a:prstGeom>
        </p:spPr>
      </p:pic>
      <p:sp>
        <p:nvSpPr>
          <p:cNvPr id="4" name="TextBox 3">
            <a:extLst>
              <a:ext uri="{FF2B5EF4-FFF2-40B4-BE49-F238E27FC236}">
                <a16:creationId xmlns:a16="http://schemas.microsoft.com/office/drawing/2014/main" id="{5B40C5D0-DFF4-6349-9D64-C1E1259B6A73}"/>
              </a:ext>
            </a:extLst>
          </p:cNvPr>
          <p:cNvSpPr txBox="1"/>
          <p:nvPr/>
        </p:nvSpPr>
        <p:spPr>
          <a:xfrm>
            <a:off x="440267" y="1720840"/>
            <a:ext cx="11311466" cy="3416320"/>
          </a:xfrm>
          <a:prstGeom prst="rect">
            <a:avLst/>
          </a:prstGeom>
          <a:noFill/>
        </p:spPr>
        <p:txBody>
          <a:bodyPr wrap="square" rtlCol="0">
            <a:spAutoFit/>
          </a:bodyPr>
          <a:lstStyle/>
          <a:p>
            <a:pPr algn="ctr"/>
            <a:r>
              <a:rPr lang="en-US" sz="3600" dirty="0">
                <a:latin typeface="Century Gothic" panose="020B0502020202020204" pitchFamily="34" charset="0"/>
              </a:rPr>
              <a:t>“Whenever we read the obscene stories, the voluptuous debaucheries, the cruel and torturous executions, the unrelenting vindictiveness, with which more than half the Bible is filled, it would be more consistent that we called it the work of a demon, than the word of God.” (Thomas Paine)</a:t>
            </a:r>
          </a:p>
        </p:txBody>
      </p:sp>
    </p:spTree>
    <p:extLst>
      <p:ext uri="{BB962C8B-B14F-4D97-AF65-F5344CB8AC3E}">
        <p14:creationId xmlns:p14="http://schemas.microsoft.com/office/powerpoint/2010/main" val="45119369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B6545-D277-1C42-A08C-91F9DB197286}"/>
              </a:ext>
            </a:extLst>
          </p:cNvPr>
          <p:cNvPicPr>
            <a:picLocks noChangeAspect="1"/>
          </p:cNvPicPr>
          <p:nvPr/>
        </p:nvPicPr>
        <p:blipFill>
          <a:blip r:embed="rId2"/>
          <a:stretch>
            <a:fillRect/>
          </a:stretch>
        </p:blipFill>
        <p:spPr>
          <a:xfrm>
            <a:off x="0" y="414"/>
            <a:ext cx="12192736" cy="6857586"/>
          </a:xfrm>
          <a:prstGeom prst="rect">
            <a:avLst/>
          </a:prstGeom>
        </p:spPr>
      </p:pic>
      <p:sp>
        <p:nvSpPr>
          <p:cNvPr id="4" name="TextBox 3">
            <a:extLst>
              <a:ext uri="{FF2B5EF4-FFF2-40B4-BE49-F238E27FC236}">
                <a16:creationId xmlns:a16="http://schemas.microsoft.com/office/drawing/2014/main" id="{5B40C5D0-DFF4-6349-9D64-C1E1259B6A73}"/>
              </a:ext>
            </a:extLst>
          </p:cNvPr>
          <p:cNvSpPr txBox="1"/>
          <p:nvPr/>
        </p:nvSpPr>
        <p:spPr>
          <a:xfrm>
            <a:off x="440267" y="1720840"/>
            <a:ext cx="11311466" cy="3416320"/>
          </a:xfrm>
          <a:prstGeom prst="rect">
            <a:avLst/>
          </a:prstGeom>
          <a:noFill/>
        </p:spPr>
        <p:txBody>
          <a:bodyPr wrap="square" rtlCol="0">
            <a:spAutoFit/>
          </a:bodyPr>
          <a:lstStyle/>
          <a:p>
            <a:pPr algn="ctr"/>
            <a:r>
              <a:rPr lang="en-US" sz="3600" dirty="0">
                <a:latin typeface="Century Gothic" panose="020B0502020202020204" pitchFamily="34" charset="0"/>
              </a:rPr>
              <a:t>“Whenever we read the obscene stories, the voluptuous debaucheries, the cruel and torturous executions, the unrelenting vindictiveness, with which more than half the Bible is filled, it would be more consistent that we called it the work of a demon, than the word of God.” (Thomas Paine)</a:t>
            </a:r>
          </a:p>
        </p:txBody>
      </p:sp>
    </p:spTree>
    <p:extLst>
      <p:ext uri="{BB962C8B-B14F-4D97-AF65-F5344CB8AC3E}">
        <p14:creationId xmlns:p14="http://schemas.microsoft.com/office/powerpoint/2010/main" val="14392473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B6545-D277-1C42-A08C-91F9DB197286}"/>
              </a:ext>
            </a:extLst>
          </p:cNvPr>
          <p:cNvPicPr>
            <a:picLocks noChangeAspect="1"/>
          </p:cNvPicPr>
          <p:nvPr/>
        </p:nvPicPr>
        <p:blipFill>
          <a:blip r:embed="rId2"/>
          <a:stretch>
            <a:fillRect/>
          </a:stretch>
        </p:blipFill>
        <p:spPr>
          <a:xfrm>
            <a:off x="0" y="414"/>
            <a:ext cx="12192736" cy="6857586"/>
          </a:xfrm>
          <a:prstGeom prst="rect">
            <a:avLst/>
          </a:prstGeom>
        </p:spPr>
      </p:pic>
      <p:sp>
        <p:nvSpPr>
          <p:cNvPr id="4" name="TextBox 3">
            <a:extLst>
              <a:ext uri="{FF2B5EF4-FFF2-40B4-BE49-F238E27FC236}">
                <a16:creationId xmlns:a16="http://schemas.microsoft.com/office/drawing/2014/main" id="{5B40C5D0-DFF4-6349-9D64-C1E1259B6A73}"/>
              </a:ext>
            </a:extLst>
          </p:cNvPr>
          <p:cNvSpPr txBox="1"/>
          <p:nvPr/>
        </p:nvSpPr>
        <p:spPr>
          <a:xfrm>
            <a:off x="440266" y="1720840"/>
            <a:ext cx="11461221" cy="3231654"/>
          </a:xfrm>
          <a:prstGeom prst="rect">
            <a:avLst/>
          </a:prstGeom>
          <a:noFill/>
        </p:spPr>
        <p:txBody>
          <a:bodyPr wrap="square" rtlCol="0">
            <a:spAutoFit/>
          </a:bodyPr>
          <a:lstStyle/>
          <a:p>
            <a:pPr>
              <a:spcAft>
                <a:spcPts val="1200"/>
              </a:spcAft>
            </a:pPr>
            <a:r>
              <a:rPr lang="en-US" sz="4000" dirty="0">
                <a:latin typeface="Century Gothic" panose="020B0502020202020204" pitchFamily="34" charset="0"/>
              </a:rPr>
              <a:t>Why are these charges leveled against God?</a:t>
            </a:r>
          </a:p>
          <a:p>
            <a:pPr marL="742950" indent="-742950">
              <a:spcAft>
                <a:spcPts val="1200"/>
              </a:spcAft>
              <a:buFont typeface="+mj-lt"/>
              <a:buAutoNum type="arabicPeriod"/>
            </a:pPr>
            <a:r>
              <a:rPr lang="en-US" sz="3600" dirty="0">
                <a:latin typeface="Century Gothic" panose="020B0502020202020204" pitchFamily="34" charset="0"/>
              </a:rPr>
              <a:t>Because God’s people have done some terrible things</a:t>
            </a:r>
          </a:p>
          <a:p>
            <a:pPr marL="742950" indent="-742950">
              <a:spcAft>
                <a:spcPts val="1200"/>
              </a:spcAft>
              <a:buFont typeface="+mj-lt"/>
              <a:buAutoNum type="arabicPeriod"/>
            </a:pPr>
            <a:r>
              <a:rPr lang="en-US" sz="3600" dirty="0">
                <a:latin typeface="Century Gothic" panose="020B0502020202020204" pitchFamily="34" charset="0"/>
              </a:rPr>
              <a:t>Because God punishes mankind, sometimes severely</a:t>
            </a:r>
          </a:p>
        </p:txBody>
      </p:sp>
    </p:spTree>
    <p:extLst>
      <p:ext uri="{BB962C8B-B14F-4D97-AF65-F5344CB8AC3E}">
        <p14:creationId xmlns:p14="http://schemas.microsoft.com/office/powerpoint/2010/main" val="1332167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C1FBB5-1DD6-4541-B5D8-BF1686B25A1D}"/>
              </a:ext>
            </a:extLst>
          </p:cNvPr>
          <p:cNvPicPr>
            <a:picLocks noChangeAspect="1"/>
          </p:cNvPicPr>
          <p:nvPr/>
        </p:nvPicPr>
        <p:blipFill>
          <a:blip r:embed="rId2"/>
          <a:stretch>
            <a:fillRect/>
          </a:stretch>
        </p:blipFill>
        <p:spPr>
          <a:xfrm>
            <a:off x="0" y="414"/>
            <a:ext cx="12192736" cy="6857586"/>
          </a:xfrm>
          <a:prstGeom prst="rect">
            <a:avLst/>
          </a:prstGeom>
        </p:spPr>
      </p:pic>
      <p:sp>
        <p:nvSpPr>
          <p:cNvPr id="6" name="TextBox 5">
            <a:extLst>
              <a:ext uri="{FF2B5EF4-FFF2-40B4-BE49-F238E27FC236}">
                <a16:creationId xmlns:a16="http://schemas.microsoft.com/office/drawing/2014/main" id="{53E011FE-6F18-724B-8275-23326081BAA2}"/>
              </a:ext>
            </a:extLst>
          </p:cNvPr>
          <p:cNvSpPr txBox="1"/>
          <p:nvPr/>
        </p:nvSpPr>
        <p:spPr>
          <a:xfrm>
            <a:off x="1788319" y="2085974"/>
            <a:ext cx="8615362" cy="1538883"/>
          </a:xfrm>
          <a:prstGeom prst="rect">
            <a:avLst/>
          </a:prstGeom>
          <a:noFill/>
        </p:spPr>
        <p:txBody>
          <a:bodyPr wrap="square" rtlCol="0">
            <a:spAutoFit/>
          </a:bodyPr>
          <a:lstStyle/>
          <a:p>
            <a:pPr algn="ctr"/>
            <a:r>
              <a:rPr lang="en-US" sz="4000" dirty="0">
                <a:solidFill>
                  <a:srgbClr val="E8E9DD"/>
                </a:solidFill>
                <a:latin typeface="Century Gothic" panose="020B0502020202020204" pitchFamily="34" charset="0"/>
              </a:rPr>
              <a:t>Making Sense Of</a:t>
            </a:r>
          </a:p>
          <a:p>
            <a:pPr algn="ctr"/>
            <a:r>
              <a:rPr lang="en-US" sz="5400" b="1" dirty="0">
                <a:solidFill>
                  <a:srgbClr val="E8E9DD"/>
                </a:solidFill>
                <a:latin typeface="Century Gothic" panose="020B0502020202020204" pitchFamily="34" charset="0"/>
              </a:rPr>
              <a:t>God’s Judgments</a:t>
            </a:r>
          </a:p>
        </p:txBody>
      </p:sp>
    </p:spTree>
    <p:extLst>
      <p:ext uri="{BB962C8B-B14F-4D97-AF65-F5344CB8AC3E}">
        <p14:creationId xmlns:p14="http://schemas.microsoft.com/office/powerpoint/2010/main" val="284189974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9EB42-0266-5046-80FE-302AD817ED73}"/>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E7D1ADE5-E99D-E547-818F-9D4CBA98437B}"/>
              </a:ext>
            </a:extLst>
          </p:cNvPr>
          <p:cNvSpPr txBox="1"/>
          <p:nvPr/>
        </p:nvSpPr>
        <p:spPr>
          <a:xfrm>
            <a:off x="1787951" y="5604867"/>
            <a:ext cx="8615362" cy="707886"/>
          </a:xfrm>
          <a:prstGeom prst="rect">
            <a:avLst/>
          </a:prstGeom>
          <a:noFill/>
        </p:spPr>
        <p:txBody>
          <a:bodyPr wrap="square" rtlCol="0">
            <a:spAutoFit/>
          </a:bodyPr>
          <a:lstStyle/>
          <a:p>
            <a:pPr algn="ctr"/>
            <a:r>
              <a:rPr lang="en-US" sz="2000" dirty="0">
                <a:solidFill>
                  <a:srgbClr val="E8E9DD"/>
                </a:solidFill>
                <a:latin typeface="Century Gothic" panose="020B0502020202020204" pitchFamily="34" charset="0"/>
              </a:rPr>
              <a:t>Making Sense Of</a:t>
            </a:r>
          </a:p>
          <a:p>
            <a:pPr algn="ctr"/>
            <a:r>
              <a:rPr lang="en-US" sz="2000" b="1" dirty="0">
                <a:solidFill>
                  <a:srgbClr val="E8E9DD"/>
                </a:solidFill>
                <a:latin typeface="Century Gothic" panose="020B0502020202020204" pitchFamily="34" charset="0"/>
              </a:rPr>
              <a:t>God’s Judgments</a:t>
            </a:r>
          </a:p>
        </p:txBody>
      </p:sp>
      <p:sp>
        <p:nvSpPr>
          <p:cNvPr id="5" name="TextBox 4">
            <a:extLst>
              <a:ext uri="{FF2B5EF4-FFF2-40B4-BE49-F238E27FC236}">
                <a16:creationId xmlns:a16="http://schemas.microsoft.com/office/drawing/2014/main" id="{DC49B970-EB9D-F849-9EC8-C4F9054E8765}"/>
              </a:ext>
            </a:extLst>
          </p:cNvPr>
          <p:cNvSpPr txBox="1"/>
          <p:nvPr/>
        </p:nvSpPr>
        <p:spPr>
          <a:xfrm>
            <a:off x="0" y="2598003"/>
            <a:ext cx="12192000" cy="830997"/>
          </a:xfrm>
          <a:prstGeom prst="rect">
            <a:avLst/>
          </a:prstGeom>
          <a:noFill/>
        </p:spPr>
        <p:txBody>
          <a:bodyPr wrap="square" rtlCol="0">
            <a:spAutoFit/>
          </a:bodyPr>
          <a:lstStyle/>
          <a:p>
            <a:pPr algn="ctr"/>
            <a:r>
              <a:rPr lang="en-US" sz="4800" dirty="0">
                <a:solidFill>
                  <a:schemeClr val="bg1"/>
                </a:solidFill>
                <a:latin typeface="Century Gothic" panose="020B0502020202020204" pitchFamily="34" charset="0"/>
              </a:rPr>
              <a:t>A Word of Caution…</a:t>
            </a:r>
          </a:p>
        </p:txBody>
      </p:sp>
    </p:spTree>
    <p:extLst>
      <p:ext uri="{BB962C8B-B14F-4D97-AF65-F5344CB8AC3E}">
        <p14:creationId xmlns:p14="http://schemas.microsoft.com/office/powerpoint/2010/main" val="407596302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9EB42-0266-5046-80FE-302AD817ED73}"/>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E7D1ADE5-E99D-E547-818F-9D4CBA98437B}"/>
              </a:ext>
            </a:extLst>
          </p:cNvPr>
          <p:cNvSpPr txBox="1"/>
          <p:nvPr/>
        </p:nvSpPr>
        <p:spPr>
          <a:xfrm>
            <a:off x="1787951" y="5604867"/>
            <a:ext cx="8615362" cy="707886"/>
          </a:xfrm>
          <a:prstGeom prst="rect">
            <a:avLst/>
          </a:prstGeom>
          <a:noFill/>
        </p:spPr>
        <p:txBody>
          <a:bodyPr wrap="square" rtlCol="0">
            <a:spAutoFit/>
          </a:bodyPr>
          <a:lstStyle/>
          <a:p>
            <a:pPr algn="ctr"/>
            <a:r>
              <a:rPr lang="en-US" sz="2000" dirty="0">
                <a:solidFill>
                  <a:srgbClr val="E8E9DD"/>
                </a:solidFill>
                <a:latin typeface="Century Gothic" panose="020B0502020202020204" pitchFamily="34" charset="0"/>
              </a:rPr>
              <a:t>Making Sense Of</a:t>
            </a:r>
          </a:p>
          <a:p>
            <a:pPr algn="ctr"/>
            <a:r>
              <a:rPr lang="en-US" sz="2000" b="1" dirty="0">
                <a:solidFill>
                  <a:srgbClr val="E8E9DD"/>
                </a:solidFill>
                <a:latin typeface="Century Gothic" panose="020B0502020202020204" pitchFamily="34" charset="0"/>
              </a:rPr>
              <a:t>God’s Judgments</a:t>
            </a:r>
          </a:p>
        </p:txBody>
      </p:sp>
      <p:sp>
        <p:nvSpPr>
          <p:cNvPr id="5" name="TextBox 4">
            <a:extLst>
              <a:ext uri="{FF2B5EF4-FFF2-40B4-BE49-F238E27FC236}">
                <a16:creationId xmlns:a16="http://schemas.microsoft.com/office/drawing/2014/main" id="{DC49B970-EB9D-F849-9EC8-C4F9054E8765}"/>
              </a:ext>
            </a:extLst>
          </p:cNvPr>
          <p:cNvSpPr txBox="1"/>
          <p:nvPr/>
        </p:nvSpPr>
        <p:spPr>
          <a:xfrm>
            <a:off x="0" y="2274838"/>
            <a:ext cx="12192000" cy="1938992"/>
          </a:xfrm>
          <a:prstGeom prst="rect">
            <a:avLst/>
          </a:prstGeom>
          <a:noFill/>
        </p:spPr>
        <p:txBody>
          <a:bodyPr wrap="square" rtlCol="0">
            <a:spAutoFit/>
          </a:bodyPr>
          <a:lstStyle/>
          <a:p>
            <a:pPr algn="ctr"/>
            <a:r>
              <a:rPr lang="en-US" sz="4000" dirty="0">
                <a:solidFill>
                  <a:schemeClr val="bg1"/>
                </a:solidFill>
                <a:latin typeface="Century Gothic" panose="020B0502020202020204" pitchFamily="34" charset="0"/>
              </a:rPr>
              <a:t>“Behold, I am of small account; what shall I answer you? I lay my hand on my mouth.” </a:t>
            </a:r>
          </a:p>
          <a:p>
            <a:pPr algn="ctr"/>
            <a:r>
              <a:rPr lang="en-US" sz="4000" dirty="0">
                <a:solidFill>
                  <a:schemeClr val="bg1"/>
                </a:solidFill>
                <a:latin typeface="Century Gothic" panose="020B0502020202020204" pitchFamily="34" charset="0"/>
              </a:rPr>
              <a:t>(Job 40:4 ESV) </a:t>
            </a:r>
          </a:p>
        </p:txBody>
      </p:sp>
    </p:spTree>
    <p:extLst>
      <p:ext uri="{BB962C8B-B14F-4D97-AF65-F5344CB8AC3E}">
        <p14:creationId xmlns:p14="http://schemas.microsoft.com/office/powerpoint/2010/main" val="2210171059"/>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480</Words>
  <Application>Microsoft Macintosh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5</cp:revision>
  <dcterms:created xsi:type="dcterms:W3CDTF">2018-12-09T01:34:03Z</dcterms:created>
  <dcterms:modified xsi:type="dcterms:W3CDTF">2018-12-09T19:11:30Z</dcterms:modified>
</cp:coreProperties>
</file>