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2192000" cy="6858000"/>
  <p:notesSz cx="6858000" cy="9144000"/>
  <p:defaultTextStyle>
    <a:lvl1pPr defTabSz="457200">
      <a:defRPr>
        <a:latin typeface="+mj-lt"/>
        <a:ea typeface="+mj-ea"/>
        <a:cs typeface="+mj-cs"/>
        <a:sym typeface="Helvetica Neue"/>
      </a:defRPr>
    </a:lvl1pPr>
    <a:lvl2pPr defTabSz="457200">
      <a:defRPr>
        <a:latin typeface="+mj-lt"/>
        <a:ea typeface="+mj-ea"/>
        <a:cs typeface="+mj-cs"/>
        <a:sym typeface="Helvetica Neue"/>
      </a:defRPr>
    </a:lvl2pPr>
    <a:lvl3pPr defTabSz="457200">
      <a:defRPr>
        <a:latin typeface="+mj-lt"/>
        <a:ea typeface="+mj-ea"/>
        <a:cs typeface="+mj-cs"/>
        <a:sym typeface="Helvetica Neue"/>
      </a:defRPr>
    </a:lvl3pPr>
    <a:lvl4pPr defTabSz="457200">
      <a:defRPr>
        <a:latin typeface="+mj-lt"/>
        <a:ea typeface="+mj-ea"/>
        <a:cs typeface="+mj-cs"/>
        <a:sym typeface="Helvetica Neue"/>
      </a:defRPr>
    </a:lvl4pPr>
    <a:lvl5pPr defTabSz="457200">
      <a:defRPr>
        <a:latin typeface="+mj-lt"/>
        <a:ea typeface="+mj-ea"/>
        <a:cs typeface="+mj-cs"/>
        <a:sym typeface="Helvetica Neue"/>
      </a:defRPr>
    </a:lvl5pPr>
    <a:lvl6pPr defTabSz="457200">
      <a:defRPr>
        <a:latin typeface="+mj-lt"/>
        <a:ea typeface="+mj-ea"/>
        <a:cs typeface="+mj-cs"/>
        <a:sym typeface="Helvetica Neue"/>
      </a:defRPr>
    </a:lvl6pPr>
    <a:lvl7pPr defTabSz="457200">
      <a:defRPr>
        <a:latin typeface="+mj-lt"/>
        <a:ea typeface="+mj-ea"/>
        <a:cs typeface="+mj-cs"/>
        <a:sym typeface="Helvetica Neue"/>
      </a:defRPr>
    </a:lvl7pPr>
    <a:lvl8pPr defTabSz="457200">
      <a:defRPr>
        <a:latin typeface="+mj-lt"/>
        <a:ea typeface="+mj-ea"/>
        <a:cs typeface="+mj-cs"/>
        <a:sym typeface="Helvetica Neue"/>
      </a:defRPr>
    </a:lvl8pPr>
    <a:lvl9pPr defTabSz="457200">
      <a:defRPr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5D8CA"/>
          </a:solidFill>
        </a:fill>
      </a:tcStyle>
    </a:wholeTbl>
    <a:band2H>
      <a:tcTxStyle b="def" i="def"/>
      <a:tcStyle>
        <a:tcBdr/>
        <a:fill>
          <a:solidFill>
            <a:srgbClr val="FAEC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0CD"/>
          </a:solidFill>
        </a:fill>
      </a:tcStyle>
    </a:wholeTbl>
    <a:band2H>
      <a:tcTxStyle b="def" i="def"/>
      <a:tcStyle>
        <a:tcBdr/>
        <a:fill>
          <a:solidFill>
            <a:srgbClr val="EDE9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FD9"/>
          </a:solidFill>
        </a:fill>
      </a:tcStyle>
    </a:wholeTbl>
    <a:band2H>
      <a:tcTxStyle b="def" i="def"/>
      <a:tcStyle>
        <a:tcBdr/>
        <a:fill>
          <a:solidFill>
            <a:srgbClr val="EEF0ED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11" y="6334316"/>
            <a:ext cx="12188832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8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1100050" y="4455619"/>
            <a:ext cx="10058401" cy="2402385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445008" indent="-243840">
              <a:buClrTx/>
              <a:buFontTx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697553" indent="-313506">
              <a:buClrTx/>
              <a:buFontTx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880435" indent="-313507">
              <a:buClrTx/>
              <a:buFontTx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1063316" indent="-313507">
              <a:buClrTx/>
              <a:buFontTx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One</a:t>
            </a:r>
            <a:endParaRPr cap="all" spc="200" sz="2400">
              <a:solidFill>
                <a:srgbClr val="637052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Two</a:t>
            </a:r>
            <a:endParaRPr cap="all" spc="200" sz="2400">
              <a:solidFill>
                <a:srgbClr val="637052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Three</a:t>
            </a:r>
            <a:endParaRPr cap="all" spc="200" sz="2400">
              <a:solidFill>
                <a:srgbClr val="637052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Four</a:t>
            </a:r>
            <a:endParaRPr cap="all" spc="200" sz="2400">
              <a:solidFill>
                <a:srgbClr val="637052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4" name="Shape 14"/>
          <p:cNvSpPr/>
          <p:nvPr/>
        </p:nvSpPr>
        <p:spPr>
          <a:xfrm>
            <a:off x="1207655" y="4343400"/>
            <a:ext cx="9875526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1" y="6334316"/>
            <a:ext cx="12188832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0" name="Shape 60"/>
          <p:cNvSpPr/>
          <p:nvPr>
            <p:ph type="title"/>
          </p:nvPr>
        </p:nvSpPr>
        <p:spPr>
          <a:xfrm>
            <a:off x="8724900" y="0"/>
            <a:ext cx="2628900" cy="6172200"/>
          </a:xfrm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838200" y="414777"/>
            <a:ext cx="7734300" cy="644322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" name="Shape 21"/>
          <p:cNvSpPr/>
          <p:nvPr/>
        </p:nvSpPr>
        <p:spPr>
          <a:xfrm>
            <a:off x="11" y="6334316"/>
            <a:ext cx="12188832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2" name="Shape 22"/>
          <p:cNvSpPr/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8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1097280" y="4453128"/>
            <a:ext cx="10058401" cy="2404876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buClrTx/>
              <a:buSzTx/>
              <a:buFontTx/>
              <a:buNone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445008" indent="-243840">
              <a:buClrTx/>
              <a:buFontTx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697553" indent="-313506">
              <a:buClrTx/>
              <a:buFontTx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880435" indent="-313507">
              <a:buClrTx/>
              <a:buFontTx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1063316" indent="-313507">
              <a:buClrTx/>
              <a:buFontTx/>
              <a:defRPr cap="all" spc="200" sz="24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One</a:t>
            </a:r>
            <a:endParaRPr cap="all" spc="200" sz="2400">
              <a:solidFill>
                <a:srgbClr val="637052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Two</a:t>
            </a:r>
            <a:endParaRPr cap="all" spc="200" sz="2400">
              <a:solidFill>
                <a:srgbClr val="637052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Three</a:t>
            </a:r>
            <a:endParaRPr cap="all" spc="200" sz="2400">
              <a:solidFill>
                <a:srgbClr val="637052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Four</a:t>
            </a:r>
            <a:endParaRPr cap="all" spc="200" sz="2400">
              <a:solidFill>
                <a:srgbClr val="637052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200" sz="2400">
                <a:solidFill>
                  <a:srgbClr val="637052"/>
                </a:solidFill>
              </a:rPr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5" name="Shape 25"/>
          <p:cNvSpPr/>
          <p:nvPr/>
        </p:nvSpPr>
        <p:spPr>
          <a:xfrm>
            <a:off x="1207655" y="4343400"/>
            <a:ext cx="9875526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1097277" y="1845734"/>
            <a:ext cx="4937763" cy="501226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097280" y="1737360"/>
            <a:ext cx="4937760" cy="953668"/>
          </a:xfrm>
          <a:prstGeom prst="rect">
            <a:avLst/>
          </a:prstGeom>
        </p:spPr>
        <p:txBody>
          <a:bodyPr lIns="45718" tIns="45718" rIns="45718" bIns="45718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1pPr>
            <a:lvl2pPr>
              <a:buClrTx/>
              <a:buFontTx/>
              <a:defRPr cap="all">
                <a:solidFill>
                  <a:srgbClr val="637052"/>
                </a:solidFill>
              </a:defRPr>
            </a:lvl2pPr>
            <a:lvl3pPr>
              <a:buClrTx/>
              <a:buFontTx/>
              <a:defRPr cap="all">
                <a:solidFill>
                  <a:srgbClr val="637052"/>
                </a:solidFill>
              </a:defRPr>
            </a:lvl3pPr>
            <a:lvl4pPr>
              <a:buClrTx/>
              <a:buFontTx/>
              <a:defRPr cap="all">
                <a:solidFill>
                  <a:srgbClr val="637052"/>
                </a:solidFill>
              </a:defRPr>
            </a:lvl4pPr>
            <a:lvl5pPr>
              <a:buClrTx/>
              <a:buFontTx/>
              <a:defRPr cap="all">
                <a:solidFill>
                  <a:srgbClr val="637052"/>
                </a:solidFill>
              </a:defRPr>
            </a:lvl5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2000">
                <a:solidFill>
                  <a:srgbClr val="637052"/>
                </a:solidFill>
              </a:rPr>
              <a:t>Body Level One</a:t>
            </a:r>
            <a:endParaRPr cap="all" sz="2000">
              <a:solidFill>
                <a:srgbClr val="637052"/>
              </a:solidFill>
            </a:endParaRPr>
          </a:p>
          <a:p>
            <a:pPr lvl="1">
              <a:defRPr cap="none" sz="1800">
                <a:solidFill>
                  <a:srgbClr val="000000"/>
                </a:solidFill>
              </a:defRPr>
            </a:pPr>
            <a:r>
              <a:rPr cap="all" sz="2000">
                <a:solidFill>
                  <a:srgbClr val="637052"/>
                </a:solidFill>
              </a:rPr>
              <a:t>Body Level Two</a:t>
            </a:r>
            <a:endParaRPr cap="all" sz="2000">
              <a:solidFill>
                <a:srgbClr val="637052"/>
              </a:solidFill>
            </a:endParaRPr>
          </a:p>
          <a:p>
            <a:pPr lvl="2">
              <a:defRPr cap="none" sz="1800">
                <a:solidFill>
                  <a:srgbClr val="000000"/>
                </a:solidFill>
              </a:defRPr>
            </a:pPr>
            <a:r>
              <a:rPr cap="all" sz="2000">
                <a:solidFill>
                  <a:srgbClr val="637052"/>
                </a:solidFill>
              </a:rPr>
              <a:t>Body Level Three</a:t>
            </a:r>
            <a:endParaRPr cap="all" sz="2000">
              <a:solidFill>
                <a:srgbClr val="637052"/>
              </a:solidFill>
            </a:endParaRPr>
          </a:p>
          <a:p>
            <a:pPr lvl="3">
              <a:defRPr cap="none" sz="1800">
                <a:solidFill>
                  <a:srgbClr val="000000"/>
                </a:solidFill>
              </a:defRPr>
            </a:pPr>
            <a:r>
              <a:rPr cap="all" sz="2000">
                <a:solidFill>
                  <a:srgbClr val="637052"/>
                </a:solidFill>
              </a:rPr>
              <a:t>Body Level Four</a:t>
            </a:r>
            <a:endParaRPr cap="all" sz="2000">
              <a:solidFill>
                <a:srgbClr val="637052"/>
              </a:solidFill>
            </a:endParaRPr>
          </a:p>
          <a:p>
            <a:pPr lvl="4">
              <a:defRPr cap="none" sz="1800">
                <a:solidFill>
                  <a:srgbClr val="000000"/>
                </a:solidFill>
              </a:defRPr>
            </a:pPr>
            <a:r>
              <a:rPr cap="all" sz="2000">
                <a:solidFill>
                  <a:srgbClr val="637052"/>
                </a:solidFill>
              </a:rPr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1" y="6334316"/>
            <a:ext cx="12188832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4" y="0"/>
            <a:ext cx="4050795" cy="6858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4040070" y="0"/>
            <a:ext cx="64010" cy="685800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4" name="Shape 44"/>
          <p:cNvSpPr/>
          <p:nvPr>
            <p:ph type="title"/>
          </p:nvPr>
        </p:nvSpPr>
        <p:spPr>
          <a:xfrm>
            <a:off x="457200" y="0"/>
            <a:ext cx="3200400" cy="28803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4800600" y="731519"/>
            <a:ext cx="6492241" cy="612648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9" name="Shape 49"/>
          <p:cNvSpPr/>
          <p:nvPr/>
        </p:nvSpPr>
        <p:spPr>
          <a:xfrm>
            <a:off x="11" y="4915075"/>
            <a:ext cx="12188832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0" name="Shape 50"/>
          <p:cNvSpPr/>
          <p:nvPr>
            <p:ph type="title"/>
          </p:nvPr>
        </p:nvSpPr>
        <p:spPr>
          <a:xfrm>
            <a:off x="1097280" y="0"/>
            <a:ext cx="10113265" cy="58978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36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1097280" y="5907023"/>
            <a:ext cx="10113265" cy="9509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353568" indent="-152400">
              <a:spcBef>
                <a:spcPts val="600"/>
              </a:spcBef>
              <a:buClrTx/>
              <a:buFontTx/>
              <a:defRPr sz="1500">
                <a:solidFill>
                  <a:srgbClr val="FFFFFF"/>
                </a:solidFill>
              </a:defRPr>
            </a:lvl2pPr>
            <a:lvl3pPr marL="579989" indent="-195942">
              <a:spcBef>
                <a:spcPts val="600"/>
              </a:spcBef>
              <a:buClrTx/>
              <a:buFontTx/>
              <a:defRPr sz="1500">
                <a:solidFill>
                  <a:srgbClr val="FFFFFF"/>
                </a:solidFill>
              </a:defRPr>
            </a:lvl3pPr>
            <a:lvl4pPr marL="762870" indent="-195942">
              <a:spcBef>
                <a:spcPts val="600"/>
              </a:spcBef>
              <a:buClrTx/>
              <a:buFontTx/>
              <a:defRPr sz="1500">
                <a:solidFill>
                  <a:srgbClr val="FFFFFF"/>
                </a:solidFill>
              </a:defRPr>
            </a:lvl4pPr>
            <a:lvl5pPr marL="945750" indent="-195942">
              <a:spcBef>
                <a:spcPts val="600"/>
              </a:spcBef>
              <a:buClrTx/>
              <a:buFontTx/>
              <a:defRPr sz="15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One</a:t>
            </a:r>
            <a:endParaRPr sz="15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Two</a:t>
            </a:r>
            <a:endParaRPr sz="15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Three</a:t>
            </a:r>
            <a:endParaRPr sz="15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Four</a:t>
            </a:r>
            <a:endParaRPr sz="15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2" y="6400800"/>
            <a:ext cx="12192007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-3" y="6334316"/>
            <a:ext cx="12192007" cy="66003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1193532" y="1737846"/>
            <a:ext cx="9966961" cy="3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1097280" y="0"/>
            <a:ext cx="10058401" cy="173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0" sz="4800">
                <a:solidFill>
                  <a:srgbClr val="404040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097280" y="1845734"/>
            <a:ext cx="10058401" cy="5012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One</a:t>
            </a:r>
            <a:endParaRPr sz="20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Two</a:t>
            </a:r>
            <a:endParaRPr sz="20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Three</a:t>
            </a:r>
            <a:endParaRPr sz="20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Four</a:t>
            </a:r>
            <a:endParaRPr sz="20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9900456" y="6526776"/>
            <a:ext cx="1312030" cy="2311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1pPr>
      <a:lvl2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2pPr>
      <a:lvl3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3pPr>
      <a:lvl4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4pPr>
      <a:lvl5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5pPr>
      <a:lvl6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6pPr>
      <a:lvl7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7pPr>
      <a:lvl8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8pPr>
      <a:lvl9pPr>
        <a:lnSpc>
          <a:spcPct val="85000"/>
        </a:lnSpc>
        <a:defRPr spc="-50" sz="480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6" indent="-91436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 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1pPr>
      <a:lvl2pPr marL="404368" indent="-203200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2pPr>
      <a:lvl3pPr marL="645304" indent="-261256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3pPr>
      <a:lvl4pPr marL="82818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4pPr>
      <a:lvl5pPr marL="101106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5pPr>
      <a:lvl6pPr marL="1197969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6pPr>
      <a:lvl7pPr marL="1397969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7pPr>
      <a:lvl8pPr marL="1597970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8pPr>
      <a:lvl9pPr marL="1797971" indent="-326569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1097280" y="758949"/>
            <a:ext cx="10058401" cy="3566167"/>
          </a:xfrm>
          <a:prstGeom prst="rect">
            <a:avLst/>
          </a:prstGeom>
        </p:spPr>
        <p:txBody>
          <a:bodyPr/>
          <a:lstStyle>
            <a:lvl1pPr algn="ctr">
              <a:defRPr spc="-100" sz="4800"/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4800">
                <a:solidFill>
                  <a:srgbClr val="262626"/>
                </a:solidFill>
              </a:rPr>
              <a:t>Economics in the Book of Proverbs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1100050" y="4455619"/>
            <a:ext cx="10058401" cy="1143005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/>
          <a:p>
            <a:pPr lvl="0" algn="ctr">
              <a:defRPr spc="0" sz="1800">
                <a:solidFill>
                  <a:srgbClr val="000000"/>
                </a:solidFill>
              </a:defRPr>
            </a:pPr>
            <a:r>
              <a:rPr sz="4400"/>
              <a:t>Wealth is not the most important thing</a:t>
            </a:r>
            <a:br>
              <a:rPr sz="4400"/>
            </a:b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616060" indent="-616060" defTabSz="905255"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b="1" sz="3500"/>
              <a:t>Proverbs 11:4 </a:t>
            </a:r>
            <a:r>
              <a:rPr sz="3500"/>
              <a:t>Riches do not profit in the day of wrath, but righteousness delivers from death.</a:t>
            </a:r>
            <a:endParaRPr sz="3500"/>
          </a:p>
          <a:p>
            <a:pPr lvl="0" marL="616060" indent="-616060" defTabSz="905255">
              <a:spcBef>
                <a:spcPts val="1100"/>
              </a:spcBef>
              <a:defRPr sz="1800">
                <a:solidFill>
                  <a:srgbClr val="000000"/>
                </a:solidFill>
              </a:defRPr>
            </a:pPr>
            <a:r>
              <a:rPr b="1" sz="3500"/>
              <a:t>Proverbs 23:4</a:t>
            </a:r>
            <a:r>
              <a:rPr sz="3500"/>
              <a:t> Do not wear yourself out to get rich; be wise enough to desist. 5 When your eyes light upon it, it is gone; for suddenly it takes wings to itself, flying like an eagle toward heaven.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/>
          <a:p>
            <a:pPr lvl="0" algn="ctr">
              <a:defRPr spc="0" sz="1800">
                <a:solidFill>
                  <a:srgbClr val="000000"/>
                </a:solidFill>
              </a:defRPr>
            </a:pPr>
            <a:r>
              <a:rPr sz="4400"/>
              <a:t>Wealth is not the most important thing</a:t>
            </a:r>
            <a:br>
              <a:rPr sz="4400"/>
            </a:b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b="1" sz="3600"/>
              <a:t>Proverbs 30:7 </a:t>
            </a:r>
            <a:r>
              <a:rPr sz="3600"/>
              <a:t>Two things I ask of you; do not deny them to me before I die. 8 Remove far from me falsehood and lying; give me neither poverty nor riches; feed me with the food that I need,9 or I shall be full, and deny you, and say, “Who is the Lord?”or I shall be poor, and steal, and profane the name of my God.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 algn="ctr">
              <a:defRPr spc="-100" sz="48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Righteous and the Wicked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xfrm>
            <a:off x="1100050" y="4455619"/>
            <a:ext cx="10058401" cy="2402385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xfrm>
            <a:off x="9900456" y="6526776"/>
            <a:ext cx="1312030" cy="2311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411479">
              <a:defRPr sz="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9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xfrm>
            <a:off x="1097280" y="0"/>
            <a:ext cx="10058401" cy="1737362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Righteous and the Wicked</a:t>
            </a:r>
          </a:p>
        </p:txBody>
      </p:sp>
      <p:sp>
        <p:nvSpPr>
          <p:cNvPr id="104" name="Shape 104"/>
          <p:cNvSpPr/>
          <p:nvPr>
            <p:ph type="body" idx="1"/>
          </p:nvPr>
        </p:nvSpPr>
        <p:spPr>
          <a:xfrm>
            <a:off x="1097280" y="1845734"/>
            <a:ext cx="10058401" cy="5012268"/>
          </a:xfrm>
          <a:prstGeom prst="rect">
            <a:avLst/>
          </a:prstGeom>
        </p:spPr>
        <p:txBody>
          <a:bodyPr/>
          <a:lstStyle/>
          <a:p>
            <a:pPr lvl="0" marL="146298" indent="-146298">
              <a:defRPr sz="1800">
                <a:solidFill>
                  <a:srgbClr val="000000"/>
                </a:solidFill>
              </a:defRPr>
            </a:pPr>
            <a:r>
              <a:rPr b="1" sz="2400"/>
              <a:t>10:28 </a:t>
            </a:r>
            <a:r>
              <a:rPr sz="2100"/>
              <a:t>The hope of the righteous ends in gladness,</a:t>
            </a:r>
            <a:endParaRPr sz="2100"/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100">
                <a:latin typeface="+mj-lt"/>
                <a:ea typeface="+mj-ea"/>
                <a:cs typeface="+mj-cs"/>
                <a:sym typeface="Helvetica Neue"/>
              </a:rPr>
              <a:t>but the expectation of the wicked comes to nothing.</a:t>
            </a:r>
            <a:endParaRPr sz="21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100">
                <a:latin typeface="Arial"/>
                <a:ea typeface="Arial"/>
                <a:cs typeface="Arial"/>
                <a:sym typeface="Arial"/>
              </a:rPr>
              <a:t>29 </a:t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+mj-lt"/>
                <a:ea typeface="+mj-ea"/>
                <a:cs typeface="+mj-cs"/>
                <a:sym typeface="Helvetica Neue"/>
              </a:rPr>
              <a:t>The way of the Lord is a stronghold for the upright,</a:t>
            </a:r>
            <a:endParaRPr sz="21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100">
                <a:latin typeface="+mj-lt"/>
                <a:ea typeface="+mj-ea"/>
                <a:cs typeface="+mj-cs"/>
                <a:sym typeface="Helvetica Neue"/>
              </a:rPr>
              <a:t>but destruction for evildoers.</a:t>
            </a:r>
            <a:endParaRPr sz="21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100">
                <a:latin typeface="Arial"/>
                <a:ea typeface="Arial"/>
                <a:cs typeface="Arial"/>
                <a:sym typeface="Arial"/>
              </a:rPr>
              <a:t>30 </a:t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+mj-lt"/>
                <a:ea typeface="+mj-ea"/>
                <a:cs typeface="+mj-cs"/>
                <a:sym typeface="Helvetica Neue"/>
              </a:rPr>
              <a:t>The righteous will never be removed,</a:t>
            </a:r>
            <a:endParaRPr sz="21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100">
                <a:latin typeface="+mj-lt"/>
                <a:ea typeface="+mj-ea"/>
                <a:cs typeface="+mj-cs"/>
                <a:sym typeface="Helvetica Neue"/>
              </a:rPr>
              <a:t>but the wicked will not remain in the land.</a:t>
            </a:r>
            <a:endParaRPr sz="21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100">
                <a:latin typeface="Arial"/>
                <a:ea typeface="Arial"/>
                <a:cs typeface="Arial"/>
                <a:sym typeface="Arial"/>
              </a:rPr>
              <a:t>31 </a:t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+mj-lt"/>
                <a:ea typeface="+mj-ea"/>
                <a:cs typeface="+mj-cs"/>
                <a:sym typeface="Helvetica Neue"/>
              </a:rPr>
              <a:t>The mouth of the righteous brings forth wisdom,</a:t>
            </a:r>
            <a:endParaRPr sz="21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100">
                <a:latin typeface="+mj-lt"/>
                <a:ea typeface="+mj-ea"/>
                <a:cs typeface="+mj-cs"/>
                <a:sym typeface="Helvetica Neue"/>
              </a:rPr>
              <a:t>but the perverse tongue will be cut off.</a:t>
            </a:r>
            <a:endParaRPr sz="21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100">
                <a:latin typeface="Arial"/>
                <a:ea typeface="Arial"/>
                <a:cs typeface="Arial"/>
                <a:sym typeface="Arial"/>
              </a:rPr>
              <a:t>32 </a:t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+mj-lt"/>
                <a:ea typeface="+mj-ea"/>
                <a:cs typeface="+mj-cs"/>
                <a:sym typeface="Helvetica Neue"/>
              </a:rPr>
              <a:t>The lips of the righteous know what is acceptable,</a:t>
            </a:r>
            <a:endParaRPr sz="21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100">
                <a:latin typeface="+mj-lt"/>
                <a:ea typeface="+mj-ea"/>
                <a:cs typeface="+mj-cs"/>
                <a:sym typeface="Helvetica Neue"/>
              </a:rPr>
              <a:t>but the mouth of the wicked what is perverse.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xfrm>
            <a:off x="9900456" y="6526776"/>
            <a:ext cx="1312030" cy="2311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411479">
              <a:defRPr sz="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9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xfrm>
            <a:off x="1097280" y="0"/>
            <a:ext cx="10058401" cy="173736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Righteous and the Wicked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xfrm>
            <a:off x="625005" y="1845734"/>
            <a:ext cx="10530677" cy="5005275"/>
          </a:xfrm>
          <a:prstGeom prst="rect">
            <a:avLst/>
          </a:prstGeom>
        </p:spPr>
        <p:txBody>
          <a:bodyPr/>
          <a:lstStyle/>
          <a:p>
            <a:pPr lvl="0" marL="85585" indent="-85585" defTabSz="713230">
              <a:spcBef>
                <a:spcPts val="900"/>
              </a:spcBef>
              <a:defRPr sz="1800">
                <a:solidFill>
                  <a:srgbClr val="000000"/>
                </a:solidFill>
              </a:defRPr>
            </a:pPr>
            <a:r>
              <a:rPr b="1"/>
              <a:t>11:5 </a:t>
            </a:r>
            <a:r>
              <a:rPr sz="1600"/>
              <a:t>The righteousness of the blameless keeps their ways straight,</a:t>
            </a:r>
            <a:endParaRPr sz="1600"/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600">
                <a:latin typeface="+mj-lt"/>
                <a:ea typeface="+mj-ea"/>
                <a:cs typeface="+mj-cs"/>
                <a:sym typeface="Helvetica Neue"/>
              </a:rPr>
              <a:t>but the wicked fall by their own wickedness.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1600">
                <a:latin typeface="Arial"/>
                <a:ea typeface="Arial"/>
                <a:cs typeface="Arial"/>
                <a:sym typeface="Arial"/>
              </a:rPr>
              <a:t>6 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+mj-lt"/>
                <a:ea typeface="+mj-ea"/>
                <a:cs typeface="+mj-cs"/>
                <a:sym typeface="Helvetica Neue"/>
              </a:rPr>
              <a:t>The righteousness of the upright saves them,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600">
                <a:latin typeface="+mj-lt"/>
                <a:ea typeface="+mj-ea"/>
                <a:cs typeface="+mj-cs"/>
                <a:sym typeface="Helvetica Neue"/>
              </a:rPr>
              <a:t>but the treacherous are taken captive by their schemes.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1600">
                <a:latin typeface="Arial"/>
                <a:ea typeface="Arial"/>
                <a:cs typeface="Arial"/>
                <a:sym typeface="Arial"/>
              </a:rPr>
              <a:t>7 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+mj-lt"/>
                <a:ea typeface="+mj-ea"/>
                <a:cs typeface="+mj-cs"/>
                <a:sym typeface="Helvetica Neue"/>
              </a:rPr>
              <a:t>When the wicked die, their hope perishes,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600">
                <a:latin typeface="+mj-lt"/>
                <a:ea typeface="+mj-ea"/>
                <a:cs typeface="+mj-cs"/>
                <a:sym typeface="Helvetica Neue"/>
              </a:rPr>
              <a:t>and the expectation of the godless comes to nothing.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1600">
                <a:latin typeface="Arial"/>
                <a:ea typeface="Arial"/>
                <a:cs typeface="Arial"/>
                <a:sym typeface="Arial"/>
              </a:rPr>
              <a:t>8 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+mj-lt"/>
                <a:ea typeface="+mj-ea"/>
                <a:cs typeface="+mj-cs"/>
                <a:sym typeface="Helvetica Neue"/>
              </a:rPr>
              <a:t>The righteous are delivered from trouble,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600">
                <a:latin typeface="+mj-lt"/>
                <a:ea typeface="+mj-ea"/>
                <a:cs typeface="+mj-cs"/>
                <a:sym typeface="Helvetica Neue"/>
              </a:rPr>
              <a:t>and the wicked get into it instead.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1600">
                <a:latin typeface="Arial"/>
                <a:ea typeface="Arial"/>
                <a:cs typeface="Arial"/>
                <a:sym typeface="Arial"/>
              </a:rPr>
              <a:t>9 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+mj-lt"/>
                <a:ea typeface="+mj-ea"/>
                <a:cs typeface="+mj-cs"/>
                <a:sym typeface="Helvetica Neue"/>
              </a:rPr>
              <a:t>With their mouths the godless would destroy their neighbors,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600">
                <a:latin typeface="+mj-lt"/>
                <a:ea typeface="+mj-ea"/>
                <a:cs typeface="+mj-cs"/>
                <a:sym typeface="Helvetica Neue"/>
              </a:rPr>
              <a:t>but by knowledge the righteous are delivered.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1600">
                <a:latin typeface="Arial"/>
                <a:ea typeface="Arial"/>
                <a:cs typeface="Arial"/>
                <a:sym typeface="Arial"/>
              </a:rPr>
              <a:t>10 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+mj-lt"/>
                <a:ea typeface="+mj-ea"/>
                <a:cs typeface="+mj-cs"/>
                <a:sym typeface="Helvetica Neue"/>
              </a:rPr>
              <a:t>When it goes well with the righteous, the city rejoices;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600">
                <a:latin typeface="+mj-lt"/>
                <a:ea typeface="+mj-ea"/>
                <a:cs typeface="+mj-cs"/>
                <a:sym typeface="Helvetica Neue"/>
              </a:rPr>
              <a:t>and when the wicked perish, there is jubilation.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1600">
                <a:latin typeface="Arial"/>
                <a:ea typeface="Arial"/>
                <a:cs typeface="Arial"/>
                <a:sym typeface="Arial"/>
              </a:rPr>
              <a:t>11 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+mj-lt"/>
                <a:ea typeface="+mj-ea"/>
                <a:cs typeface="+mj-cs"/>
                <a:sym typeface="Helvetica Neue"/>
              </a:rPr>
              <a:t>By the blessing of the upright a city is exalted,</a:t>
            </a:r>
            <a:endParaRPr sz="1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356615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600">
                <a:latin typeface="+mj-lt"/>
                <a:ea typeface="+mj-ea"/>
                <a:cs typeface="+mj-cs"/>
                <a:sym typeface="Helvetica Neue"/>
              </a:rPr>
              <a:t>but it is overthrown by the mouth of the wicked.</a:t>
            </a:r>
          </a:p>
        </p:txBody>
      </p:sp>
      <p:sp>
        <p:nvSpPr>
          <p:cNvPr id="109" name="Shape 109"/>
          <p:cNvSpPr/>
          <p:nvPr>
            <p:ph type="sldNum" sz="quarter" idx="2"/>
          </p:nvPr>
        </p:nvSpPr>
        <p:spPr>
          <a:xfrm>
            <a:off x="9900456" y="6526775"/>
            <a:ext cx="1312030" cy="2311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xfrm>
            <a:off x="1097280" y="0"/>
            <a:ext cx="10058401" cy="173736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Righteous and the Wicked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xfrm>
            <a:off x="1097280" y="1845734"/>
            <a:ext cx="10058401" cy="5012268"/>
          </a:xfrm>
          <a:prstGeom prst="rect">
            <a:avLst/>
          </a:prstGeom>
        </p:spPr>
        <p:txBody>
          <a:bodyPr/>
          <a:lstStyle/>
          <a:p>
            <a:pPr lvl="0" marL="213605" indent="-213605">
              <a:defRPr sz="1800">
                <a:solidFill>
                  <a:srgbClr val="000000"/>
                </a:solidFill>
              </a:defRPr>
            </a:pPr>
            <a:r>
              <a:rPr b="1" sz="2900"/>
              <a:t>12:21</a:t>
            </a:r>
            <a:r>
              <a:rPr b="1" sz="2400"/>
              <a:t> </a:t>
            </a:r>
            <a:r>
              <a:rPr sz="2600"/>
              <a:t>No harm happens to the righteous,</a:t>
            </a:r>
            <a:endParaRPr sz="2600"/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600">
                <a:latin typeface="+mj-lt"/>
                <a:ea typeface="+mj-ea"/>
                <a:cs typeface="+mj-cs"/>
                <a:sym typeface="Helvetica Neue"/>
              </a:rPr>
              <a:t>but the wicked are filled with trouble.</a:t>
            </a:r>
            <a:endParaRPr sz="2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>
                <a:latin typeface="+mj-lt"/>
                <a:ea typeface="+mj-ea"/>
                <a:cs typeface="+mj-cs"/>
                <a:sym typeface="Helvetica Neue"/>
              </a:rPr>
              <a:t>13:21</a:t>
            </a:r>
            <a:r>
              <a:rPr sz="2600">
                <a:latin typeface="+mj-lt"/>
                <a:ea typeface="+mj-ea"/>
                <a:cs typeface="+mj-cs"/>
                <a:sym typeface="Helvetica Neue"/>
              </a:rPr>
              <a:t> Misfortune pursues the sinners,</a:t>
            </a:r>
            <a:endParaRPr sz="2600">
              <a:latin typeface="+mj-lt"/>
              <a:ea typeface="+mj-ea"/>
              <a:cs typeface="+mj-cs"/>
              <a:sym typeface="Helvetica Neue"/>
            </a:endParaRPr>
          </a:p>
          <a:p>
            <a:pPr lvl="3" marL="0" indent="68580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>
                <a:latin typeface="+mj-lt"/>
                <a:ea typeface="+mj-ea"/>
                <a:cs typeface="+mj-cs"/>
                <a:sym typeface="Helvetica Neue"/>
              </a:rPr>
              <a:t>but prosperity rewards the righteous.</a:t>
            </a:r>
            <a:endParaRPr sz="2600">
              <a:latin typeface="+mj-lt"/>
              <a:ea typeface="+mj-ea"/>
              <a:cs typeface="+mj-cs"/>
              <a:sym typeface="Helvetica Neue"/>
            </a:endParaRPr>
          </a:p>
          <a:p>
            <a:pPr lvl="1" marL="0" indent="22860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6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>
                <a:latin typeface="+mj-lt"/>
                <a:ea typeface="+mj-ea"/>
                <a:cs typeface="+mj-cs"/>
                <a:sym typeface="Helvetica Neue"/>
              </a:rPr>
              <a:t>14:9 </a:t>
            </a:r>
            <a:r>
              <a:rPr sz="2600">
                <a:latin typeface="+mj-lt"/>
                <a:ea typeface="+mj-ea"/>
                <a:cs typeface="+mj-cs"/>
                <a:sym typeface="Helvetica Neue"/>
              </a:rPr>
              <a:t> God scorns the wicked, </a:t>
            </a:r>
            <a:endParaRPr sz="2600">
              <a:latin typeface="+mj-lt"/>
              <a:ea typeface="+mj-ea"/>
              <a:cs typeface="+mj-cs"/>
              <a:sym typeface="Helvetica Neue"/>
            </a:endParaRPr>
          </a:p>
          <a:p>
            <a:pPr lvl="2" marL="0" indent="45720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>
                <a:latin typeface="+mj-lt"/>
                <a:ea typeface="+mj-ea"/>
                <a:cs typeface="+mj-cs"/>
                <a:sym typeface="Helvetica Neue"/>
              </a:rPr>
              <a:t>but the upright enjoy his favor.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xfrm>
            <a:off x="9900456" y="6526775"/>
            <a:ext cx="1312030" cy="2311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xfrm>
            <a:off x="1097280" y="0"/>
            <a:ext cx="10058401" cy="173736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The Righteous and the Wicked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xfrm>
            <a:off x="1097280" y="1845734"/>
            <a:ext cx="10058401" cy="5012268"/>
          </a:xfrm>
          <a:prstGeom prst="rect">
            <a:avLst/>
          </a:prstGeom>
        </p:spPr>
        <p:txBody>
          <a:bodyPr/>
          <a:lstStyle/>
          <a:p>
            <a:pPr lvl="0" marL="213605" indent="-213605">
              <a:defRPr sz="1800">
                <a:solidFill>
                  <a:srgbClr val="000000"/>
                </a:solidFill>
              </a:defRPr>
            </a:pPr>
            <a:r>
              <a:rPr b="1" sz="2900"/>
              <a:t>24:15 </a:t>
            </a:r>
            <a:r>
              <a:rPr sz="2400"/>
              <a:t>Do not lie in wait like an outlaw against the home of the righteous;</a:t>
            </a:r>
            <a:endParaRPr sz="2400"/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400">
                <a:latin typeface="+mj-lt"/>
                <a:ea typeface="+mj-ea"/>
                <a:cs typeface="+mj-cs"/>
                <a:sym typeface="Helvetica Neue"/>
              </a:rPr>
              <a:t>do no violence to the place where the righteous live;</a:t>
            </a:r>
            <a:endParaRPr sz="24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400">
                <a:latin typeface="Arial"/>
                <a:ea typeface="Arial"/>
                <a:cs typeface="Arial"/>
                <a:sym typeface="Arial"/>
              </a:rPr>
              <a:t>16 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latin typeface="+mj-lt"/>
                <a:ea typeface="+mj-ea"/>
                <a:cs typeface="+mj-cs"/>
                <a:sym typeface="Helvetica Neue"/>
              </a:rPr>
              <a:t>for though they fall seven times, they will rise again;</a:t>
            </a:r>
            <a:endParaRPr sz="2400">
              <a:latin typeface="+mj-lt"/>
              <a:ea typeface="+mj-ea"/>
              <a:cs typeface="+mj-cs"/>
              <a:sym typeface="Helvetica Neue"/>
            </a:endParaRPr>
          </a:p>
          <a:p>
            <a:pPr lvl="0"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2400">
                <a:latin typeface="+mj-lt"/>
                <a:ea typeface="+mj-ea"/>
                <a:cs typeface="+mj-cs"/>
                <a:sym typeface="Helvetica Neue"/>
              </a:rPr>
              <a:t>but the wicked are overthrown by calamity.</a:t>
            </a:r>
          </a:p>
        </p:txBody>
      </p:sp>
      <p:sp>
        <p:nvSpPr>
          <p:cNvPr id="117" name="Shape 117"/>
          <p:cNvSpPr/>
          <p:nvPr>
            <p:ph type="sldNum" sz="quarter" idx="2"/>
          </p:nvPr>
        </p:nvSpPr>
        <p:spPr>
          <a:xfrm>
            <a:off x="9900456" y="6526775"/>
            <a:ext cx="1312030" cy="2311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FFFFFF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1097280" y="-1"/>
            <a:ext cx="10058401" cy="1737363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pc="0" sz="1800"/>
            </a:pPr>
            <a:r>
              <a:rPr spc="-100" sz="4800"/>
              <a:t>Topics Concerning Economics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1097280" y="1845734"/>
            <a:ext cx="10058401" cy="4277977"/>
          </a:xfrm>
          <a:prstGeom prst="rect">
            <a:avLst/>
          </a:prstGeom>
        </p:spPr>
        <p:txBody>
          <a:bodyPr/>
          <a:lstStyle/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sz="3600"/>
              <a:t>The righteous are blessed with wealth</a:t>
            </a:r>
            <a:endParaRPr sz="3600"/>
          </a:p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sz="3600"/>
              <a:t>Foolish behavior is punished with poverty</a:t>
            </a:r>
            <a:endParaRPr sz="3600"/>
          </a:p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sz="3600"/>
              <a:t>Impious wealth will not last</a:t>
            </a:r>
            <a:endParaRPr sz="3600"/>
          </a:p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sz="3600"/>
              <a:t>Wealth is not the most important thing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1097280" y="-1"/>
            <a:ext cx="10058401" cy="1737363"/>
          </a:xfrm>
          <a:prstGeom prst="rect">
            <a:avLst/>
          </a:prstGeom>
        </p:spPr>
        <p:txBody>
          <a:bodyPr/>
          <a:lstStyle>
            <a:lvl1pPr algn="ctr">
              <a:defRPr spc="-100"/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100" sz="4800">
                <a:solidFill>
                  <a:srgbClr val="404040"/>
                </a:solidFill>
              </a:rPr>
              <a:t>“Money” in Ancient Israel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1097280" y="1845733"/>
            <a:ext cx="10058401" cy="5012270"/>
          </a:xfrm>
          <a:prstGeom prst="rect">
            <a:avLst/>
          </a:prstGeom>
        </p:spPr>
        <p:txBody>
          <a:bodyPr/>
          <a:lstStyle/>
          <a:p>
            <a:pPr lvl="0" marL="903084" indent="-903084">
              <a:defRPr sz="1800">
                <a:solidFill>
                  <a:srgbClr val="000000"/>
                </a:solidFill>
              </a:defRPr>
            </a:pPr>
            <a:r>
              <a:rPr sz="4000"/>
              <a:t>Coins were not in use until very late in the OT period</a:t>
            </a:r>
            <a:endParaRPr sz="4000"/>
          </a:p>
          <a:p>
            <a:pPr lvl="0" marL="903084" indent="-903084">
              <a:defRPr sz="1800">
                <a:solidFill>
                  <a:srgbClr val="000000"/>
                </a:solidFill>
              </a:defRPr>
            </a:pPr>
            <a:r>
              <a:rPr sz="4000"/>
              <a:t>Thus, wealth was constituted in the form of land ownership, ownership of flocks and herds, and other goods.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/>
          <a:p>
            <a:pPr lvl="0" algn="ctr">
              <a:defRPr spc="0" sz="1800">
                <a:solidFill>
                  <a:srgbClr val="000000"/>
                </a:solidFill>
              </a:defRPr>
            </a:pPr>
            <a:r>
              <a:rPr sz="4400"/>
              <a:t>The Righteous Are Blessed with Wealth</a:t>
            </a:r>
            <a:br>
              <a:rPr sz="4400"/>
            </a:b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355864" indent="-355864">
              <a:defRPr sz="1800">
                <a:solidFill>
                  <a:srgbClr val="000000"/>
                </a:solidFill>
              </a:defRPr>
            </a:pPr>
            <a:r>
              <a:rPr b="1" sz="3600"/>
              <a:t>Proverbs 3:9 </a:t>
            </a:r>
            <a:r>
              <a:rPr sz="3400"/>
              <a:t>Honor the Lord with your substance and with the first fruits of all your produce;10 then your barns will be filled with plenty, and your vats will be bursting with wine.</a:t>
            </a:r>
            <a:endParaRPr sz="3400"/>
          </a:p>
          <a:p>
            <a:pPr lvl="0" marL="88966" indent="-88966">
              <a:defRPr sz="1800">
                <a:solidFill>
                  <a:srgbClr val="000000"/>
                </a:solidFill>
              </a:defRPr>
            </a:pPr>
            <a:endParaRPr sz="3400"/>
          </a:p>
          <a:p>
            <a:pPr lvl="0" marL="299789" indent="-299789">
              <a:defRPr sz="1800">
                <a:solidFill>
                  <a:srgbClr val="000000"/>
                </a:solidFill>
              </a:defRPr>
            </a:pPr>
            <a:r>
              <a:rPr b="1" sz="3400"/>
              <a:t>Proverbs 10:22</a:t>
            </a:r>
            <a:r>
              <a:rPr sz="3400"/>
              <a:t> The blessing of the Lord makes rich, and he adds no sorrow with it.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/>
          <a:p>
            <a:pPr lvl="0" algn="ctr">
              <a:defRPr spc="0" sz="1800">
                <a:solidFill>
                  <a:srgbClr val="000000"/>
                </a:solidFill>
              </a:defRPr>
            </a:pPr>
            <a:r>
              <a:rPr sz="4400"/>
              <a:t>The Righteous Are Blessed with Wealth</a:t>
            </a:r>
            <a:br>
              <a:rPr sz="4400"/>
            </a:b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88966" indent="-88966">
              <a:defRPr sz="1800">
                <a:solidFill>
                  <a:srgbClr val="000000"/>
                </a:solidFill>
              </a:defRPr>
            </a:pPr>
            <a:endParaRPr sz="3400"/>
          </a:p>
          <a:p>
            <a:pPr lvl="0" marL="299789" indent="-299789">
              <a:defRPr sz="1800">
                <a:solidFill>
                  <a:srgbClr val="000000"/>
                </a:solidFill>
              </a:defRPr>
            </a:pPr>
            <a:r>
              <a:rPr b="1" sz="3400"/>
              <a:t>Proverbs 10:15</a:t>
            </a:r>
            <a:r>
              <a:rPr sz="3400"/>
              <a:t> </a:t>
            </a:r>
            <a:r>
              <a:rPr sz="3600"/>
              <a:t>The wealth of the rich is their fortress; the poverty of the poor is their ruin.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/>
          <a:p>
            <a:pPr lvl="0" algn="ctr" defTabSz="868680">
              <a:defRPr spc="0" sz="1800">
                <a:solidFill>
                  <a:srgbClr val="000000"/>
                </a:solidFill>
              </a:defRPr>
            </a:pPr>
            <a:r>
              <a:rPr sz="4100"/>
              <a:t>Foolish Behavior is Punished with Poverty</a:t>
            </a:r>
            <a:br>
              <a:rPr sz="4100"/>
            </a:b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b="1" sz="3600"/>
              <a:t>Proverbs 26:13</a:t>
            </a:r>
            <a:r>
              <a:rPr sz="3600"/>
              <a:t> </a:t>
            </a:r>
            <a:r>
              <a:rPr sz="3400"/>
              <a:t>The lazy person says, “There is a lion in the road! There is a lion in the streets! 14  As a door turns on its hinges, so does a lazy person in bed.15 The lazy person buries a hand in the dish, and is too tired to bring it back to the mouth.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868680">
              <a:defRPr spc="0" sz="1800">
                <a:solidFill>
                  <a:srgbClr val="000000"/>
                </a:solidFill>
              </a:defRPr>
            </a:pPr>
            <a:r>
              <a:rPr sz="4100"/>
              <a:t>Foolish Behavior is Punished with Poverty</a:t>
            </a:r>
            <a:br>
              <a:rPr sz="4100"/>
            </a:b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b="1" sz="3600"/>
              <a:t>Proverbs 10:3 </a:t>
            </a:r>
            <a:r>
              <a:rPr sz="3600"/>
              <a:t>The Lord does not let the righteous go hungry, but he thwarts the craving of the wicked.4 A slack hand causes poverty, but the hand of the diligent makes rich, 5 A child who gathers in summer is prudent, but a child who sleeps in harvest brings shame.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/>
          <a:p>
            <a:pPr lvl="0" algn="ctr" defTabSz="868680">
              <a:defRPr spc="0" sz="1800">
                <a:solidFill>
                  <a:srgbClr val="000000"/>
                </a:solidFill>
              </a:defRPr>
            </a:pPr>
            <a:r>
              <a:rPr sz="4100"/>
              <a:t>Foolish Behavior is Punished with Poverty</a:t>
            </a:r>
            <a:br>
              <a:rPr sz="4100"/>
            </a:b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b="1" sz="3600"/>
              <a:t>Proverbs 21:17 </a:t>
            </a:r>
            <a:r>
              <a:rPr sz="3600"/>
              <a:t>Whoever loves pleasure will suffer want; whoever loves wine and oil will not be rich.</a:t>
            </a:r>
            <a:endParaRPr sz="3600"/>
          </a:p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b="1" sz="3600"/>
              <a:t>Proverbs 22:16</a:t>
            </a:r>
            <a:r>
              <a:rPr sz="3600"/>
              <a:t> Oppressing the poor in order to enrich oneself, and giving to the rich, will lead only to loss.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/>
          <a:p>
            <a:pPr lvl="0" algn="ctr">
              <a:defRPr spc="0" sz="1800">
                <a:solidFill>
                  <a:srgbClr val="000000"/>
                </a:solidFill>
              </a:defRPr>
            </a:pPr>
            <a:r>
              <a:rPr sz="4400"/>
              <a:t>Impious Wealth will not Last</a:t>
            </a:r>
            <a:br>
              <a:rPr sz="4400"/>
            </a:b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b="1" sz="3600"/>
              <a:t>Proverbs 11:18 </a:t>
            </a:r>
            <a:r>
              <a:rPr sz="3600"/>
              <a:t>The wicked earn no real gain, but those who sow righteousness get a true reward.</a:t>
            </a:r>
            <a:endParaRPr sz="3600"/>
          </a:p>
          <a:p>
            <a:pPr lvl="0" marL="164588" indent="-164588">
              <a:defRPr sz="1800">
                <a:solidFill>
                  <a:srgbClr val="000000"/>
                </a:solidFill>
              </a:defRPr>
            </a:pPr>
            <a:endParaRPr sz="3600"/>
          </a:p>
          <a:p>
            <a:pPr lvl="0" marL="658352" indent="-658352">
              <a:defRPr sz="1800">
                <a:solidFill>
                  <a:srgbClr val="000000"/>
                </a:solidFill>
              </a:defRPr>
            </a:pPr>
            <a:r>
              <a:rPr b="1" sz="3600"/>
              <a:t>Proverbs 13:11 </a:t>
            </a:r>
            <a:r>
              <a:rPr sz="3600"/>
              <a:t>Wealth hastily gotten will dwindle, but those who gather little by little will increase it.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E48312"/>
          </a:solidFill>
          <a:prstDash val="solid"/>
          <a:bevel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