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lvl1pPr defTabSz="457200">
      <a:defRPr>
        <a:latin typeface="+mj-lt"/>
        <a:ea typeface="+mj-ea"/>
        <a:cs typeface="+mj-cs"/>
        <a:sym typeface="Helvetica"/>
      </a:defRPr>
    </a:lvl1pPr>
    <a:lvl2pPr defTabSz="457200">
      <a:defRPr>
        <a:latin typeface="+mj-lt"/>
        <a:ea typeface="+mj-ea"/>
        <a:cs typeface="+mj-cs"/>
        <a:sym typeface="Helvetica"/>
      </a:defRPr>
    </a:lvl2pPr>
    <a:lvl3pPr defTabSz="457200">
      <a:defRPr>
        <a:latin typeface="+mj-lt"/>
        <a:ea typeface="+mj-ea"/>
        <a:cs typeface="+mj-cs"/>
        <a:sym typeface="Helvetica"/>
      </a:defRPr>
    </a:lvl3pPr>
    <a:lvl4pPr defTabSz="457200">
      <a:defRPr>
        <a:latin typeface="+mj-lt"/>
        <a:ea typeface="+mj-ea"/>
        <a:cs typeface="+mj-cs"/>
        <a:sym typeface="Helvetica"/>
      </a:defRPr>
    </a:lvl4pPr>
    <a:lvl5pPr defTabSz="457200">
      <a:defRPr>
        <a:latin typeface="+mj-lt"/>
        <a:ea typeface="+mj-ea"/>
        <a:cs typeface="+mj-cs"/>
        <a:sym typeface="Helvetica"/>
      </a:defRPr>
    </a:lvl5pPr>
    <a:lvl6pPr defTabSz="457200">
      <a:defRPr>
        <a:latin typeface="+mj-lt"/>
        <a:ea typeface="+mj-ea"/>
        <a:cs typeface="+mj-cs"/>
        <a:sym typeface="Helvetica"/>
      </a:defRPr>
    </a:lvl6pPr>
    <a:lvl7pPr defTabSz="457200">
      <a:defRPr>
        <a:latin typeface="+mj-lt"/>
        <a:ea typeface="+mj-ea"/>
        <a:cs typeface="+mj-cs"/>
        <a:sym typeface="Helvetica"/>
      </a:defRPr>
    </a:lvl7pPr>
    <a:lvl8pPr defTabSz="457200">
      <a:defRPr>
        <a:latin typeface="+mj-lt"/>
        <a:ea typeface="+mj-ea"/>
        <a:cs typeface="+mj-cs"/>
        <a:sym typeface="Helvetica"/>
      </a:defRPr>
    </a:lvl8pPr>
    <a:lvl9pPr defTabSz="457200">
      <a:defRPr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5D8CA"/>
          </a:solidFill>
        </a:fill>
      </a:tcStyle>
    </a:wholeTbl>
    <a:band2H>
      <a:tcTxStyle b="def" i="def"/>
      <a:tcStyle>
        <a:tcBdr/>
        <a:fill>
          <a:solidFill>
            <a:srgbClr val="FAEC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48312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48312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48312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8D0CD"/>
          </a:solidFill>
        </a:fill>
      </a:tcStyle>
    </a:wholeTbl>
    <a:band2H>
      <a:tcTxStyle b="def" i="def"/>
      <a:tcStyle>
        <a:tcBdr/>
        <a:fill>
          <a:solidFill>
            <a:srgbClr val="EDE9E8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6564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6564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65640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DFD9"/>
          </a:solidFill>
        </a:fill>
      </a:tcStyle>
    </a:wholeTbl>
    <a:band2H>
      <a:tcTxStyle b="def" i="def"/>
      <a:tcStyle>
        <a:tcBdr/>
        <a:fill>
          <a:solidFill>
            <a:srgbClr val="EEF0ED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A088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A088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A088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48312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48312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4" name="Shape 6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" name="Shape 10"/>
          <p:cNvSpPr/>
          <p:nvPr/>
        </p:nvSpPr>
        <p:spPr>
          <a:xfrm>
            <a:off x="13" y="6334316"/>
            <a:ext cx="12188828" cy="64010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1" name="Shape 11"/>
          <p:cNvSpPr/>
          <p:nvPr>
            <p:ph type="title"/>
          </p:nvPr>
        </p:nvSpPr>
        <p:spPr>
          <a:xfrm>
            <a:off x="1097280" y="0"/>
            <a:ext cx="10058401" cy="4325112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8000">
                <a:solidFill>
                  <a:srgbClr val="262626"/>
                </a:solidFill>
              </a:rPr>
              <a:t>Click to edit Master title style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1100050" y="4455619"/>
            <a:ext cx="10058401" cy="2402382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>
              <a:buClrTx/>
              <a:buSzTx/>
              <a:buFontTx/>
              <a:buNone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200" sz="2400">
                <a:solidFill>
                  <a:srgbClr val="637052"/>
                </a:solidFill>
              </a:rPr>
              <a:t>Click to edit Master subtitle style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4" name="Shape 14"/>
          <p:cNvSpPr/>
          <p:nvPr/>
        </p:nvSpPr>
        <p:spPr>
          <a:xfrm>
            <a:off x="1207656" y="4343400"/>
            <a:ext cx="9875523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4800">
                <a:solidFill>
                  <a:srgbClr val="404040"/>
                </a:solidFill>
              </a:rPr>
              <a:t>Click to edit Master title style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Edit Master text styles</a:t>
            </a:r>
            <a:endParaRPr sz="2000">
              <a:solidFill>
                <a:srgbClr val="40404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Second level</a:t>
            </a:r>
            <a:endParaRPr sz="2000">
              <a:solidFill>
                <a:srgbClr val="40404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Third level</a:t>
            </a:r>
            <a:endParaRPr sz="2000">
              <a:solidFill>
                <a:srgbClr val="40404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Fourth level</a:t>
            </a:r>
            <a:endParaRPr sz="2000">
              <a:solidFill>
                <a:srgbClr val="40404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Fifth level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9" name="Shape 59"/>
          <p:cNvSpPr/>
          <p:nvPr/>
        </p:nvSpPr>
        <p:spPr>
          <a:xfrm>
            <a:off x="13" y="6334316"/>
            <a:ext cx="12188828" cy="64010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60" name="Shape 60"/>
          <p:cNvSpPr/>
          <p:nvPr>
            <p:ph type="title"/>
          </p:nvPr>
        </p:nvSpPr>
        <p:spPr>
          <a:xfrm>
            <a:off x="8724900" y="0"/>
            <a:ext cx="2628900" cy="6172200"/>
          </a:xfrm>
          <a:prstGeom prst="rect">
            <a:avLst/>
          </a:prstGeom>
        </p:spPr>
        <p:txBody>
          <a:bodyPr/>
          <a:lstStyle/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4800">
                <a:solidFill>
                  <a:srgbClr val="404040"/>
                </a:solidFill>
              </a:rPr>
              <a:t>Click to edit Master title style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xfrm>
            <a:off x="838200" y="414777"/>
            <a:ext cx="7734300" cy="644322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Edit Master text styles</a:t>
            </a:r>
            <a:endParaRPr sz="2000">
              <a:solidFill>
                <a:srgbClr val="40404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Second level</a:t>
            </a:r>
            <a:endParaRPr sz="2000">
              <a:solidFill>
                <a:srgbClr val="40404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Third level</a:t>
            </a:r>
            <a:endParaRPr sz="2000">
              <a:solidFill>
                <a:srgbClr val="40404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Fourth level</a:t>
            </a:r>
            <a:endParaRPr sz="2000">
              <a:solidFill>
                <a:srgbClr val="40404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Fifth level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4800">
                <a:solidFill>
                  <a:srgbClr val="404040"/>
                </a:solidFill>
              </a:rPr>
              <a:t>Click to edit Master title style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Edit Master text styles</a:t>
            </a:r>
            <a:endParaRPr sz="2000">
              <a:solidFill>
                <a:srgbClr val="40404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Second level</a:t>
            </a:r>
            <a:endParaRPr sz="2000">
              <a:solidFill>
                <a:srgbClr val="40404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Third level</a:t>
            </a:r>
            <a:endParaRPr sz="2000">
              <a:solidFill>
                <a:srgbClr val="40404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Fourth level</a:t>
            </a:r>
            <a:endParaRPr sz="2000">
              <a:solidFill>
                <a:srgbClr val="40404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Fifth level</a:t>
            </a:r>
          </a:p>
        </p:txBody>
      </p:sp>
      <p:sp>
        <p:nvSpPr>
          <p:cNvPr id="18" name="Shape 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1" name="Shape 21"/>
          <p:cNvSpPr/>
          <p:nvPr/>
        </p:nvSpPr>
        <p:spPr>
          <a:xfrm>
            <a:off x="13" y="6334316"/>
            <a:ext cx="12188828" cy="64010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2" name="Shape 22"/>
          <p:cNvSpPr/>
          <p:nvPr>
            <p:ph type="title"/>
          </p:nvPr>
        </p:nvSpPr>
        <p:spPr>
          <a:xfrm>
            <a:off x="1097280" y="0"/>
            <a:ext cx="10058401" cy="4325112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8000">
                <a:solidFill>
                  <a:srgbClr val="262626"/>
                </a:solidFill>
              </a:rPr>
              <a:t>Click to edit Master title style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1097280" y="4453128"/>
            <a:ext cx="10058401" cy="2404873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>
              <a:buClrTx/>
              <a:buSzTx/>
              <a:buFontTx/>
              <a:buNone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200" sz="2400">
                <a:solidFill>
                  <a:srgbClr val="637052"/>
                </a:solidFill>
              </a:rPr>
              <a:t>Edit Master text styles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25" name="Shape 25"/>
          <p:cNvSpPr/>
          <p:nvPr/>
        </p:nvSpPr>
        <p:spPr>
          <a:xfrm>
            <a:off x="1207656" y="4343400"/>
            <a:ext cx="9875523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4800">
                <a:solidFill>
                  <a:srgbClr val="404040"/>
                </a:solidFill>
              </a:rPr>
              <a:t>Click to edit Master title style</a:t>
            </a:r>
          </a:p>
        </p:txBody>
      </p:sp>
      <p:sp>
        <p:nvSpPr>
          <p:cNvPr id="28" name="Shape 28"/>
          <p:cNvSpPr/>
          <p:nvPr>
            <p:ph type="body" idx="1"/>
          </p:nvPr>
        </p:nvSpPr>
        <p:spPr>
          <a:xfrm>
            <a:off x="1097277" y="1845734"/>
            <a:ext cx="4937762" cy="501226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Edit Master text styles</a:t>
            </a:r>
            <a:endParaRPr sz="2000">
              <a:solidFill>
                <a:srgbClr val="40404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Second level</a:t>
            </a:r>
            <a:endParaRPr sz="2000">
              <a:solidFill>
                <a:srgbClr val="40404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Third level</a:t>
            </a:r>
            <a:endParaRPr sz="2000">
              <a:solidFill>
                <a:srgbClr val="40404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Fourth level</a:t>
            </a:r>
            <a:endParaRPr sz="2000">
              <a:solidFill>
                <a:srgbClr val="40404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Fifth level</a:t>
            </a:r>
          </a:p>
        </p:txBody>
      </p:sp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4800">
                <a:solidFill>
                  <a:srgbClr val="404040"/>
                </a:solidFill>
              </a:rPr>
              <a:t>Click to edit Master title style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1097280" y="1737360"/>
            <a:ext cx="4937760" cy="953668"/>
          </a:xfrm>
          <a:prstGeom prst="rect">
            <a:avLst/>
          </a:prstGeom>
        </p:spPr>
        <p:txBody>
          <a:bodyPr lIns="45718" tIns="45718" rIns="45718" bIns="45718" anchor="ctr"/>
          <a:lstStyle>
            <a:lvl1pPr marL="0" indent="0">
              <a:buClrTx/>
              <a:buSzTx/>
              <a:buFontTx/>
              <a:buNone/>
              <a:defRPr cap="all">
                <a:solidFill>
                  <a:srgbClr val="637052"/>
                </a:solidFill>
              </a:defRPr>
            </a:lvl1pPr>
          </a:lstStyle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2000">
                <a:solidFill>
                  <a:srgbClr val="637052"/>
                </a:solidFill>
              </a:rPr>
              <a:t>Edit Master text styles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097280" y="0"/>
            <a:ext cx="10058401" cy="1737360"/>
          </a:xfrm>
          <a:prstGeom prst="rect">
            <a:avLst/>
          </a:prstGeom>
        </p:spPr>
        <p:txBody>
          <a:bodyPr/>
          <a:lstStyle/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4800">
                <a:solidFill>
                  <a:srgbClr val="404040"/>
                </a:solidFill>
              </a:rPr>
              <a:t>Click to edit Master title style</a:t>
            </a:r>
          </a:p>
        </p:txBody>
      </p:sp>
      <p:sp>
        <p:nvSpPr>
          <p:cNvPr id="36" name="Shape 3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9" name="Shape 39"/>
          <p:cNvSpPr/>
          <p:nvPr/>
        </p:nvSpPr>
        <p:spPr>
          <a:xfrm>
            <a:off x="13" y="6334316"/>
            <a:ext cx="12188828" cy="64010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14" y="0"/>
            <a:ext cx="4050795" cy="68580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3" name="Shape 43"/>
          <p:cNvSpPr/>
          <p:nvPr/>
        </p:nvSpPr>
        <p:spPr>
          <a:xfrm>
            <a:off x="4040070" y="0"/>
            <a:ext cx="64010" cy="6858000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4" name="Shape 44"/>
          <p:cNvSpPr/>
          <p:nvPr>
            <p:ph type="title"/>
          </p:nvPr>
        </p:nvSpPr>
        <p:spPr>
          <a:xfrm>
            <a:off x="457200" y="0"/>
            <a:ext cx="3200400" cy="2880361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36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xfrm>
            <a:off x="4800600" y="731519"/>
            <a:ext cx="6492241" cy="612648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Edit Master text styles</a:t>
            </a:r>
            <a:endParaRPr sz="2000">
              <a:solidFill>
                <a:srgbClr val="40404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Second level</a:t>
            </a:r>
            <a:endParaRPr sz="2000">
              <a:solidFill>
                <a:srgbClr val="40404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Third level</a:t>
            </a:r>
            <a:endParaRPr sz="2000">
              <a:solidFill>
                <a:srgbClr val="40404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Fourth level</a:t>
            </a:r>
            <a:endParaRPr sz="2000">
              <a:solidFill>
                <a:srgbClr val="40404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Fifth level</a:t>
            </a:r>
          </a:p>
        </p:txBody>
      </p:sp>
      <p:sp>
        <p:nvSpPr>
          <p:cNvPr id="46" name="Shape 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37052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9" name="Shape 49"/>
          <p:cNvSpPr/>
          <p:nvPr/>
        </p:nvSpPr>
        <p:spPr>
          <a:xfrm>
            <a:off x="13" y="4915075"/>
            <a:ext cx="12188828" cy="64010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0" name="Shape 50"/>
          <p:cNvSpPr/>
          <p:nvPr>
            <p:ph type="title"/>
          </p:nvPr>
        </p:nvSpPr>
        <p:spPr>
          <a:xfrm>
            <a:off x="1097280" y="1645920"/>
            <a:ext cx="10113265" cy="42519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36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xfrm>
            <a:off x="1097280" y="5907023"/>
            <a:ext cx="10113265" cy="95097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>
                <a:solidFill>
                  <a:srgbClr val="FFFFFF"/>
                </a:solidFill>
              </a:rPr>
              <a:t>Edit Master text styles</a:t>
            </a:r>
          </a:p>
        </p:txBody>
      </p:sp>
      <p:sp>
        <p:nvSpPr>
          <p:cNvPr id="52" name="Shape 5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6400800"/>
            <a:ext cx="12192003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-2" y="6334316"/>
            <a:ext cx="12192005" cy="66000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" name="Shape 4"/>
          <p:cNvSpPr/>
          <p:nvPr/>
        </p:nvSpPr>
        <p:spPr>
          <a:xfrm>
            <a:off x="1193532" y="1737845"/>
            <a:ext cx="9966961" cy="2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5" name="Shape 5"/>
          <p:cNvSpPr/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4800">
                <a:solidFill>
                  <a:srgbClr val="404040"/>
                </a:solidFill>
              </a:rPr>
              <a:t>Click to edit Master title style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097280" y="1845734"/>
            <a:ext cx="10058401" cy="5012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Edit Master text styles</a:t>
            </a:r>
            <a:endParaRPr sz="2000">
              <a:solidFill>
                <a:srgbClr val="40404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Second level</a:t>
            </a:r>
            <a:endParaRPr sz="2000">
              <a:solidFill>
                <a:srgbClr val="40404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Third level</a:t>
            </a:r>
            <a:endParaRPr sz="2000">
              <a:solidFill>
                <a:srgbClr val="40404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Fourth level</a:t>
            </a:r>
            <a:endParaRPr sz="2000">
              <a:solidFill>
                <a:srgbClr val="40404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Fifth level</a:t>
            </a:r>
          </a:p>
        </p:txBody>
      </p:sp>
      <p:sp>
        <p:nvSpPr>
          <p:cNvPr id="7" name="Shape 7"/>
          <p:cNvSpPr/>
          <p:nvPr>
            <p:ph type="sldNum" sz="quarter" idx="2"/>
          </p:nvPr>
        </p:nvSpPr>
        <p:spPr>
          <a:xfrm>
            <a:off x="9900456" y="6526776"/>
            <a:ext cx="1312027" cy="231139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1pPr>
      <a:lvl2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2pPr>
      <a:lvl3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3pPr>
      <a:lvl4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4pPr>
      <a:lvl5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5pPr>
      <a:lvl6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6pPr>
      <a:lvl7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7pPr>
      <a:lvl8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8pPr>
      <a:lvl9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9pPr>
    </p:titleStyle>
    <p:bodyStyle>
      <a:lvl1pPr marL="91438" indent="-91438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 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1pPr>
      <a:lvl2pPr marL="404368" indent="-203200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2pPr>
      <a:lvl3pPr marL="645304" indent="-261256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3pPr>
      <a:lvl4pPr marL="828185" indent="-261257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4pPr>
      <a:lvl5pPr marL="1011065" indent="-261257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5pPr>
      <a:lvl6pPr marL="1197970" indent="-326571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6pPr>
      <a:lvl7pPr marL="1397970" indent="-326571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7pPr>
      <a:lvl8pPr marL="1597970" indent="-326571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8pPr>
      <a:lvl9pPr marL="1797971" indent="-326570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xfrm>
            <a:off x="1097280" y="758951"/>
            <a:ext cx="10058401" cy="3566162"/>
          </a:xfrm>
          <a:prstGeom prst="rect">
            <a:avLst/>
          </a:prstGeom>
        </p:spPr>
        <p:txBody>
          <a:bodyPr/>
          <a:lstStyle>
            <a:lvl1pPr algn="ctr">
              <a:defRPr spc="-100" sz="4800"/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100" sz="4800">
                <a:solidFill>
                  <a:srgbClr val="262626"/>
                </a:solidFill>
              </a:rPr>
              <a:t>Proverbs for the Home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xfrm>
            <a:off x="1100050" y="4455619"/>
            <a:ext cx="10058401" cy="1143002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title"/>
          </p:nvPr>
        </p:nvSpPr>
        <p:spPr>
          <a:xfrm>
            <a:off x="1097280" y="286603"/>
            <a:ext cx="10058401" cy="122467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Fathers</a:t>
            </a:r>
          </a:p>
        </p:txBody>
      </p:sp>
      <p:sp>
        <p:nvSpPr>
          <p:cNvPr id="94" name="Shape 94"/>
          <p:cNvSpPr/>
          <p:nvPr>
            <p:ph type="body" idx="1"/>
          </p:nvPr>
        </p:nvSpPr>
        <p:spPr>
          <a:xfrm>
            <a:off x="693610" y="1912217"/>
            <a:ext cx="10462071" cy="4317387"/>
          </a:xfrm>
          <a:prstGeom prst="rect">
            <a:avLst/>
          </a:prstGeom>
        </p:spPr>
        <p:txBody>
          <a:bodyPr/>
          <a:lstStyle/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000">
                <a:latin typeface="+mn-lt"/>
                <a:ea typeface="+mn-ea"/>
                <a:cs typeface="+mn-cs"/>
                <a:sym typeface="Helvetica Neue"/>
              </a:rPr>
              <a:t>Proverbs 11:29 </a:t>
            </a:r>
            <a:r>
              <a:rPr sz="2000">
                <a:latin typeface="+mn-lt"/>
                <a:ea typeface="+mn-ea"/>
                <a:cs typeface="+mn-cs"/>
                <a:sym typeface="Helvetica Neue"/>
              </a:rPr>
              <a:t>He who troubles his household will inherit wind,</a:t>
            </a:r>
            <a:endParaRPr sz="20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672">
                <a:latin typeface="Courier"/>
                <a:ea typeface="Courier"/>
                <a:cs typeface="Courier"/>
                <a:sym typeface="Courier"/>
              </a:rPr>
              <a:t> </a:t>
            </a:r>
            <a:r>
              <a:rPr sz="2072">
                <a:latin typeface="Courier"/>
                <a:ea typeface="Courier"/>
                <a:cs typeface="Courier"/>
                <a:sym typeface="Courier"/>
              </a:rPr>
              <a:t>   </a:t>
            </a:r>
            <a:r>
              <a:rPr sz="2072">
                <a:latin typeface="+mn-lt"/>
                <a:ea typeface="+mn-ea"/>
                <a:cs typeface="+mn-cs"/>
                <a:sym typeface="Helvetica Neue"/>
              </a:rPr>
              <a:t>and the fool will be servant to the wise</a:t>
            </a:r>
            <a:endParaRPr sz="2072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2072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072">
                <a:latin typeface="+mn-lt"/>
                <a:ea typeface="+mn-ea"/>
                <a:cs typeface="+mn-cs"/>
                <a:sym typeface="Helvetica Neue"/>
              </a:rPr>
              <a:t>Proverbs 27:8</a:t>
            </a:r>
            <a:r>
              <a:rPr sz="2072"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sz="2000">
                <a:latin typeface="+mn-lt"/>
                <a:ea typeface="+mn-ea"/>
                <a:cs typeface="+mn-cs"/>
                <a:sym typeface="Helvetica Neue"/>
              </a:rPr>
              <a:t>Like a bird that strays from its nest</a:t>
            </a:r>
            <a:endParaRPr sz="20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2000">
                <a:latin typeface="+mn-lt"/>
                <a:ea typeface="+mn-ea"/>
                <a:cs typeface="+mn-cs"/>
                <a:sym typeface="Helvetica Neue"/>
              </a:rPr>
              <a:t>is he who strays from home</a:t>
            </a:r>
            <a:r>
              <a:rPr sz="1600">
                <a:latin typeface="+mn-lt"/>
                <a:ea typeface="+mn-ea"/>
                <a:cs typeface="+mn-cs"/>
                <a:sym typeface="Helvetica Neue"/>
              </a:rPr>
              <a:t>.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title"/>
          </p:nvPr>
        </p:nvSpPr>
        <p:spPr>
          <a:xfrm>
            <a:off x="1097280" y="286603"/>
            <a:ext cx="10058401" cy="122467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Old Age</a:t>
            </a:r>
          </a:p>
        </p:txBody>
      </p:sp>
      <p:sp>
        <p:nvSpPr>
          <p:cNvPr id="97" name="Shape 97"/>
          <p:cNvSpPr/>
          <p:nvPr>
            <p:ph type="body" idx="1"/>
          </p:nvPr>
        </p:nvSpPr>
        <p:spPr>
          <a:xfrm>
            <a:off x="693610" y="1912217"/>
            <a:ext cx="10462071" cy="4317387"/>
          </a:xfrm>
          <a:prstGeom prst="rect">
            <a:avLst/>
          </a:prstGeom>
        </p:spPr>
        <p:txBody>
          <a:bodyPr/>
          <a:lstStyle/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000">
                <a:latin typeface="+mn-lt"/>
                <a:ea typeface="+mn-ea"/>
                <a:cs typeface="+mn-cs"/>
                <a:sym typeface="Helvetica Neue"/>
              </a:rPr>
              <a:t>Proverbs 17:6 </a:t>
            </a:r>
            <a:r>
              <a:rPr sz="2000">
                <a:latin typeface="+mn-lt"/>
                <a:ea typeface="+mn-ea"/>
                <a:cs typeface="+mn-cs"/>
                <a:sym typeface="Helvetica Neue"/>
              </a:rPr>
              <a:t>Grandchildren are the crown of the aged,</a:t>
            </a:r>
            <a:endParaRPr sz="20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072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2072">
                <a:latin typeface="+mn-lt"/>
                <a:ea typeface="+mn-ea"/>
                <a:cs typeface="+mn-cs"/>
                <a:sym typeface="Helvetica Neue"/>
              </a:rPr>
              <a:t>and the glory of children is their parents.</a:t>
            </a:r>
            <a:endParaRPr sz="2072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16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16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072">
                <a:latin typeface="+mn-lt"/>
                <a:ea typeface="+mn-ea"/>
                <a:cs typeface="+mn-cs"/>
                <a:sym typeface="Helvetica Neue"/>
              </a:rPr>
              <a:t>Proverbs 20:29 </a:t>
            </a:r>
            <a:r>
              <a:rPr sz="2000">
                <a:latin typeface="+mn-lt"/>
                <a:ea typeface="+mn-ea"/>
                <a:cs typeface="+mn-cs"/>
                <a:sym typeface="Helvetica Neue"/>
              </a:rPr>
              <a:t>The glory of youths is their strength,</a:t>
            </a:r>
            <a:endParaRPr sz="20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2000">
                <a:latin typeface="+mn-lt"/>
                <a:ea typeface="+mn-ea"/>
                <a:cs typeface="+mn-cs"/>
                <a:sym typeface="Helvetica Neue"/>
              </a:rPr>
              <a:t>but the beauty of the aged is their gray hair.</a:t>
            </a:r>
            <a:endParaRPr sz="20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20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000">
                <a:latin typeface="+mn-lt"/>
                <a:ea typeface="+mn-ea"/>
                <a:cs typeface="+mn-cs"/>
                <a:sym typeface="Helvetica Neue"/>
              </a:rPr>
              <a:t>Proverbs 16:31</a:t>
            </a:r>
            <a:r>
              <a:rPr sz="2000">
                <a:latin typeface="+mn-lt"/>
                <a:ea typeface="+mn-ea"/>
                <a:cs typeface="+mn-cs"/>
                <a:sym typeface="Helvetica Neue"/>
              </a:rPr>
              <a:t>Gray hair is a crown of glory;</a:t>
            </a:r>
            <a:endParaRPr sz="20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2000">
                <a:latin typeface="+mn-lt"/>
                <a:ea typeface="+mn-ea"/>
                <a:cs typeface="+mn-cs"/>
                <a:sym typeface="Helvetica Neue"/>
              </a:rPr>
              <a:t>it is gained in a righteous life.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title"/>
          </p:nvPr>
        </p:nvSpPr>
        <p:spPr>
          <a:xfrm>
            <a:off x="1097280" y="286603"/>
            <a:ext cx="10058401" cy="122467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The atmosphere of the home</a:t>
            </a:r>
          </a:p>
        </p:txBody>
      </p:sp>
      <p:sp>
        <p:nvSpPr>
          <p:cNvPr id="100" name="Shape 100"/>
          <p:cNvSpPr/>
          <p:nvPr>
            <p:ph type="body" idx="1"/>
          </p:nvPr>
        </p:nvSpPr>
        <p:spPr>
          <a:xfrm>
            <a:off x="693610" y="1912217"/>
            <a:ext cx="10462071" cy="4317387"/>
          </a:xfrm>
          <a:prstGeom prst="rect">
            <a:avLst/>
          </a:prstGeom>
        </p:spPr>
        <p:txBody>
          <a:bodyPr/>
          <a:lstStyle/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000">
                <a:latin typeface="+mn-lt"/>
                <a:ea typeface="+mn-ea"/>
                <a:cs typeface="+mn-cs"/>
                <a:sym typeface="Helvetica Neue"/>
              </a:rPr>
              <a:t>Proverbs 15:17 </a:t>
            </a:r>
            <a:r>
              <a:rPr sz="2000">
                <a:latin typeface="+mn-lt"/>
                <a:ea typeface="+mn-ea"/>
                <a:cs typeface="+mn-cs"/>
                <a:sym typeface="Helvetica Neue"/>
              </a:rPr>
              <a:t>Better is a dinner of vegetables where love is than a fatted ox and hatred with it.</a:t>
            </a:r>
            <a:endParaRPr sz="20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20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000">
                <a:latin typeface="+mn-lt"/>
                <a:ea typeface="+mn-ea"/>
                <a:cs typeface="+mn-cs"/>
                <a:sym typeface="Helvetica Neue"/>
              </a:rPr>
              <a:t>Proverbs 17:1</a:t>
            </a:r>
            <a:r>
              <a:rPr sz="2000">
                <a:latin typeface="+mn-lt"/>
                <a:ea typeface="+mn-ea"/>
                <a:cs typeface="+mn-cs"/>
                <a:sym typeface="Helvetica Neue"/>
              </a:rPr>
              <a:t> Better is a dry morsel with quiet</a:t>
            </a:r>
            <a:endParaRPr sz="20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672">
                <a:latin typeface="Courier"/>
                <a:ea typeface="Courier"/>
                <a:cs typeface="Courier"/>
                <a:sym typeface="Courier"/>
              </a:rPr>
              <a:t>  </a:t>
            </a:r>
            <a:r>
              <a:rPr sz="2072">
                <a:latin typeface="Courier"/>
                <a:ea typeface="Courier"/>
                <a:cs typeface="Courier"/>
                <a:sym typeface="Courier"/>
              </a:rPr>
              <a:t>  </a:t>
            </a:r>
            <a:r>
              <a:rPr sz="2072">
                <a:latin typeface="+mn-lt"/>
                <a:ea typeface="+mn-ea"/>
                <a:cs typeface="+mn-cs"/>
                <a:sym typeface="Helvetica Neue"/>
              </a:rPr>
              <a:t>than a house full of feasting with strife.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Topics for the Home</a:t>
            </a:r>
          </a:p>
        </p:txBody>
      </p:sp>
      <p:sp>
        <p:nvSpPr>
          <p:cNvPr id="70" name="Shape 70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latin typeface="+mn-lt"/>
                <a:ea typeface="+mn-ea"/>
                <a:cs typeface="+mn-cs"/>
                <a:sym typeface="Helvetica Neue"/>
              </a:rPr>
              <a:t>Discipline for children</a:t>
            </a:r>
            <a:endParaRPr sz="25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latin typeface="+mn-lt"/>
                <a:ea typeface="+mn-ea"/>
                <a:cs typeface="+mn-cs"/>
                <a:sym typeface="Helvetica Neue"/>
              </a:rPr>
              <a:t>Honoring parents</a:t>
            </a:r>
            <a:endParaRPr sz="25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latin typeface="+mn-lt"/>
                <a:ea typeface="+mn-ea"/>
                <a:cs typeface="+mn-cs"/>
                <a:sym typeface="Helvetica Neue"/>
              </a:rPr>
              <a:t>The role of the wife</a:t>
            </a:r>
            <a:endParaRPr sz="25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latin typeface="+mn-lt"/>
                <a:ea typeface="+mn-ea"/>
                <a:cs typeface="+mn-cs"/>
                <a:sym typeface="Helvetica Neue"/>
              </a:rPr>
              <a:t>Fathers</a:t>
            </a:r>
            <a:endParaRPr sz="25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latin typeface="+mn-lt"/>
                <a:ea typeface="+mn-ea"/>
                <a:cs typeface="+mn-cs"/>
                <a:sym typeface="Helvetica Neue"/>
              </a:rPr>
              <a:t>Old age</a:t>
            </a:r>
            <a:endParaRPr sz="25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latin typeface="+mn-lt"/>
                <a:ea typeface="+mn-ea"/>
                <a:cs typeface="+mn-cs"/>
                <a:sym typeface="Helvetica Neue"/>
              </a:rPr>
              <a:t>The atmosphere of the home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Disciplining Children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596578" y="1782910"/>
            <a:ext cx="10559103" cy="4509517"/>
          </a:xfrm>
          <a:prstGeom prst="rect">
            <a:avLst/>
          </a:prstGeom>
        </p:spPr>
        <p:txBody>
          <a:bodyPr/>
          <a:lstStyle/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300">
                <a:latin typeface="+mn-lt"/>
                <a:ea typeface="+mn-ea"/>
                <a:cs typeface="+mn-cs"/>
                <a:sym typeface="Helvetica Neue"/>
              </a:rPr>
              <a:t>Proverbs 22:8</a:t>
            </a:r>
            <a:r>
              <a:rPr sz="2300">
                <a:latin typeface="+mn-lt"/>
                <a:ea typeface="+mn-ea"/>
                <a:cs typeface="+mn-cs"/>
                <a:sym typeface="Helvetica Neue"/>
              </a:rPr>
              <a:t> Train children in the right way,</a:t>
            </a:r>
            <a:endParaRPr sz="23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3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2300">
                <a:latin typeface="+mn-lt"/>
                <a:ea typeface="+mn-ea"/>
                <a:cs typeface="+mn-cs"/>
                <a:sym typeface="Helvetica Neue"/>
              </a:rPr>
              <a:t>and when old, they will not stray.</a:t>
            </a:r>
            <a:endParaRPr sz="23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b="1" sz="22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200">
                <a:latin typeface="+mn-lt"/>
                <a:ea typeface="+mn-ea"/>
                <a:cs typeface="+mn-cs"/>
                <a:sym typeface="Helvetica Neue"/>
              </a:rPr>
              <a:t>Proverbs 29:15</a:t>
            </a:r>
            <a:r>
              <a:rPr sz="2200">
                <a:latin typeface="+mn-lt"/>
                <a:ea typeface="+mn-ea"/>
                <a:cs typeface="+mn-cs"/>
                <a:sym typeface="Helvetica Neue"/>
              </a:rPr>
              <a:t> A rod and reproof impart wisdom,</a:t>
            </a:r>
            <a:endParaRPr sz="22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200">
                <a:latin typeface="+mn-lt"/>
                <a:ea typeface="+mn-ea"/>
                <a:cs typeface="+mn-cs"/>
                <a:sym typeface="Helvetica Neue"/>
              </a:rPr>
              <a:t>but a child who is unrestrained brings shame to his mother.</a:t>
            </a:r>
            <a:endParaRPr sz="22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200">
                <a:latin typeface="+mn-lt"/>
                <a:ea typeface="+mn-ea"/>
                <a:cs typeface="+mn-cs"/>
                <a:sym typeface="Helvetica Neue"/>
              </a:rPr>
              <a:t>17</a:t>
            </a:r>
            <a:r>
              <a:rPr sz="2200">
                <a:latin typeface="+mn-lt"/>
                <a:ea typeface="+mn-ea"/>
                <a:cs typeface="+mn-cs"/>
                <a:sym typeface="Helvetica Neue"/>
              </a:rPr>
              <a:t> Discipline your child, and he will give you rest;</a:t>
            </a:r>
            <a:endParaRPr sz="22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200">
                <a:latin typeface="+mn-lt"/>
                <a:ea typeface="+mn-ea"/>
                <a:cs typeface="+mn-cs"/>
                <a:sym typeface="Helvetica Neue"/>
              </a:rPr>
              <a:t>he will bring you happiness.</a:t>
            </a:r>
            <a:endParaRPr sz="22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22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200">
                <a:latin typeface="+mn-lt"/>
                <a:ea typeface="+mn-ea"/>
                <a:cs typeface="+mn-cs"/>
                <a:sym typeface="Helvetica Neue"/>
              </a:rPr>
              <a:t>Proverbs 22:15</a:t>
            </a:r>
            <a:r>
              <a:rPr sz="2200">
                <a:latin typeface="+mn-lt"/>
                <a:ea typeface="+mn-ea"/>
                <a:cs typeface="+mn-cs"/>
                <a:sym typeface="Helvetica Neue"/>
              </a:rPr>
              <a:t> Folly is bound up in the heart of a child,</a:t>
            </a:r>
            <a:endParaRPr sz="22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200">
                <a:latin typeface="+mn-lt"/>
                <a:ea typeface="+mn-ea"/>
                <a:cs typeface="+mn-cs"/>
                <a:sym typeface="Helvetica Neue"/>
              </a:rPr>
              <a:t>but the rod of discipline will drive it far from him.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Disciplining Children</a:t>
            </a:r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xfrm>
            <a:off x="596578" y="1782910"/>
            <a:ext cx="10559103" cy="4509517"/>
          </a:xfrm>
          <a:prstGeom prst="rect">
            <a:avLst/>
          </a:prstGeom>
        </p:spPr>
        <p:txBody>
          <a:bodyPr/>
          <a:lstStyle/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300">
                <a:latin typeface="+mn-lt"/>
                <a:ea typeface="+mn-ea"/>
                <a:cs typeface="+mn-cs"/>
                <a:sym typeface="Helvetica Neue"/>
              </a:rPr>
              <a:t>Proverbs 13:24 </a:t>
            </a:r>
            <a:r>
              <a:rPr sz="2300">
                <a:latin typeface="+mn-lt"/>
                <a:ea typeface="+mn-ea"/>
                <a:cs typeface="+mn-cs"/>
                <a:sym typeface="Helvetica Neue"/>
              </a:rPr>
              <a:t>The one who spares his rod hates his child,</a:t>
            </a:r>
            <a:endParaRPr sz="23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300">
                <a:latin typeface="+mn-lt"/>
                <a:ea typeface="+mn-ea"/>
                <a:cs typeface="+mn-cs"/>
                <a:sym typeface="Helvetica Neue"/>
              </a:rPr>
              <a:t>but the one who loves his child is diligent in disciplining him.</a:t>
            </a:r>
            <a:endParaRPr sz="23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23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300">
                <a:latin typeface="+mn-lt"/>
                <a:ea typeface="+mn-ea"/>
                <a:cs typeface="+mn-cs"/>
                <a:sym typeface="Helvetica Neue"/>
              </a:rPr>
              <a:t>Proverbs 23:13 </a:t>
            </a:r>
            <a:r>
              <a:rPr sz="2300">
                <a:latin typeface="+mn-lt"/>
                <a:ea typeface="+mn-ea"/>
                <a:cs typeface="+mn-cs"/>
                <a:sym typeface="Helvetica Neue"/>
              </a:rPr>
              <a:t>Do not withhold discipline from a child;</a:t>
            </a:r>
            <a:endParaRPr sz="23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200">
                <a:latin typeface="+mn-lt"/>
                <a:ea typeface="+mn-ea"/>
                <a:cs typeface="+mn-cs"/>
                <a:sym typeface="Helvetica Neue"/>
              </a:rPr>
              <a:t>even if you strike him with the rod, he will not die.</a:t>
            </a:r>
            <a:endParaRPr sz="22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14 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200">
                <a:latin typeface="+mn-lt"/>
                <a:ea typeface="+mn-ea"/>
                <a:cs typeface="+mn-cs"/>
                <a:sym typeface="Helvetica Neue"/>
              </a:rPr>
              <a:t>If you strike him with the rod,</a:t>
            </a:r>
            <a:endParaRPr sz="22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200">
                <a:latin typeface="+mn-lt"/>
                <a:ea typeface="+mn-ea"/>
                <a:cs typeface="+mn-cs"/>
                <a:sym typeface="Helvetica Neue"/>
              </a:rPr>
              <a:t>you will deliver him from death.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Honoring Parents</a:t>
            </a:r>
          </a:p>
        </p:txBody>
      </p:sp>
      <p:sp>
        <p:nvSpPr>
          <p:cNvPr id="79" name="Shape 79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000">
                <a:latin typeface="+mn-lt"/>
                <a:ea typeface="+mn-ea"/>
                <a:cs typeface="+mn-cs"/>
                <a:sym typeface="Helvetica Neue"/>
              </a:rPr>
              <a:t>Proverbs 15:20</a:t>
            </a:r>
            <a:r>
              <a:rPr sz="2000">
                <a:latin typeface="+mn-lt"/>
                <a:ea typeface="+mn-ea"/>
                <a:cs typeface="+mn-cs"/>
                <a:sym typeface="Helvetica Neue"/>
              </a:rPr>
              <a:t> A wise child makes a glad father,</a:t>
            </a:r>
            <a:endParaRPr sz="20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2000">
                <a:latin typeface="+mn-lt"/>
                <a:ea typeface="+mn-ea"/>
                <a:cs typeface="+mn-cs"/>
                <a:sym typeface="Helvetica Neue"/>
              </a:rPr>
              <a:t>but the foolish despise their mothers.</a:t>
            </a:r>
            <a:endParaRPr sz="20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20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000">
                <a:latin typeface="+mn-lt"/>
                <a:ea typeface="+mn-ea"/>
                <a:cs typeface="+mn-cs"/>
                <a:sym typeface="Helvetica Neue"/>
              </a:rPr>
              <a:t>Proverbs 30:17 </a:t>
            </a:r>
            <a:r>
              <a:rPr sz="2000">
                <a:latin typeface="+mn-lt"/>
                <a:ea typeface="+mn-ea"/>
                <a:cs typeface="+mn-cs"/>
                <a:sym typeface="Helvetica Neue"/>
              </a:rPr>
              <a:t>The eye that mocks a father</a:t>
            </a:r>
            <a:endParaRPr sz="20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971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971">
                <a:latin typeface="+mn-lt"/>
                <a:ea typeface="+mn-ea"/>
                <a:cs typeface="+mn-cs"/>
                <a:sym typeface="Helvetica Neue"/>
              </a:rPr>
              <a:t>and scorns to obey a mother</a:t>
            </a:r>
            <a:endParaRPr sz="1971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971">
                <a:latin typeface="+mn-lt"/>
                <a:ea typeface="+mn-ea"/>
                <a:cs typeface="+mn-cs"/>
                <a:sym typeface="Helvetica Neue"/>
              </a:rPr>
              <a:t>will be pecked out by the ravens of the valley</a:t>
            </a:r>
            <a:endParaRPr sz="1971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971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971">
                <a:latin typeface="+mn-lt"/>
                <a:ea typeface="+mn-ea"/>
                <a:cs typeface="+mn-cs"/>
                <a:sym typeface="Helvetica Neue"/>
              </a:rPr>
              <a:t>and eaten by the vultures.</a:t>
            </a:r>
            <a:endParaRPr sz="1971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1971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1971">
                <a:latin typeface="+mn-lt"/>
                <a:ea typeface="+mn-ea"/>
                <a:cs typeface="+mn-cs"/>
                <a:sym typeface="Helvetica Neue"/>
              </a:rPr>
              <a:t>Proverbs 29:3 </a:t>
            </a:r>
            <a:r>
              <a:rPr sz="1971">
                <a:latin typeface="+mn-lt"/>
                <a:ea typeface="+mn-ea"/>
                <a:cs typeface="+mn-cs"/>
                <a:sym typeface="Helvetica Neue"/>
              </a:rPr>
              <a:t>A child who loves wisdom makes a parent glad,</a:t>
            </a:r>
            <a:endParaRPr sz="1971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971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971">
                <a:latin typeface="+mn-lt"/>
                <a:ea typeface="+mn-ea"/>
                <a:cs typeface="+mn-cs"/>
                <a:sym typeface="Helvetica Neue"/>
              </a:rPr>
              <a:t>but to keep company with prostitutes is to squander one’s substance.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The Role of the Wife</a:t>
            </a: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000">
                <a:latin typeface="+mn-lt"/>
                <a:ea typeface="+mn-ea"/>
                <a:cs typeface="+mn-cs"/>
                <a:sym typeface="Helvetica Neue"/>
              </a:rPr>
              <a:t>Proverbs 27:15 </a:t>
            </a:r>
            <a:r>
              <a:rPr sz="2000">
                <a:latin typeface="+mn-lt"/>
                <a:ea typeface="+mn-ea"/>
                <a:cs typeface="+mn-cs"/>
                <a:sym typeface="Helvetica Neue"/>
              </a:rPr>
              <a:t>A continual dripping on a rainy day</a:t>
            </a:r>
            <a:endParaRPr sz="20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672">
                <a:latin typeface="Courier"/>
                <a:ea typeface="Courier"/>
                <a:cs typeface="Courier"/>
                <a:sym typeface="Courier"/>
              </a:rPr>
              <a:t>   </a:t>
            </a:r>
            <a:r>
              <a:rPr sz="2072">
                <a:latin typeface="Courier"/>
                <a:ea typeface="Courier"/>
                <a:cs typeface="Courier"/>
                <a:sym typeface="Courier"/>
              </a:rPr>
              <a:t> </a:t>
            </a:r>
            <a:r>
              <a:rPr sz="2072">
                <a:latin typeface="+mn-lt"/>
                <a:ea typeface="+mn-ea"/>
                <a:cs typeface="+mn-cs"/>
                <a:sym typeface="Helvetica Neue"/>
              </a:rPr>
              <a:t>and a contentious wife are alike;</a:t>
            </a:r>
            <a:endParaRPr sz="2072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072">
                <a:latin typeface="Arial"/>
                <a:ea typeface="Arial"/>
                <a:cs typeface="Arial"/>
                <a:sym typeface="Arial"/>
              </a:rPr>
              <a:t>16 </a:t>
            </a:r>
            <a:endParaRPr b="1" sz="2072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072">
                <a:latin typeface="+mn-lt"/>
                <a:ea typeface="+mn-ea"/>
                <a:cs typeface="+mn-cs"/>
                <a:sym typeface="Helvetica Neue"/>
              </a:rPr>
              <a:t>to restrain her is to restrain the wind</a:t>
            </a:r>
            <a:endParaRPr sz="2072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072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2072">
                <a:latin typeface="+mn-lt"/>
                <a:ea typeface="+mn-ea"/>
                <a:cs typeface="+mn-cs"/>
                <a:sym typeface="Helvetica Neue"/>
              </a:rPr>
              <a:t>or to grasp oil in the right hand.</a:t>
            </a:r>
            <a:endParaRPr sz="2072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b="1" sz="2072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072">
                <a:latin typeface="+mn-lt"/>
                <a:ea typeface="+mn-ea"/>
                <a:cs typeface="+mn-cs"/>
                <a:sym typeface="Helvetica Neue"/>
              </a:rPr>
              <a:t>Proverbs 21:19</a:t>
            </a:r>
            <a:r>
              <a:rPr sz="2072"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sz="2000">
                <a:latin typeface="+mn-lt"/>
                <a:ea typeface="+mn-ea"/>
                <a:cs typeface="+mn-cs"/>
                <a:sym typeface="Helvetica Neue"/>
              </a:rPr>
              <a:t>It is better to live in a desert land</a:t>
            </a:r>
            <a:endParaRPr sz="20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2000">
                <a:latin typeface="+mn-lt"/>
                <a:ea typeface="+mn-ea"/>
                <a:cs typeface="+mn-cs"/>
                <a:sym typeface="Helvetica Neue"/>
              </a:rPr>
              <a:t>than with a contentious and fretful wife.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The Role of the Wife</a:t>
            </a:r>
          </a:p>
        </p:txBody>
      </p:sp>
      <p:sp>
        <p:nvSpPr>
          <p:cNvPr id="85" name="Shape 85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2000">
                <a:latin typeface="+mn-lt"/>
                <a:ea typeface="+mn-ea"/>
                <a:cs typeface="+mn-cs"/>
                <a:sym typeface="Helvetica Neue"/>
              </a:rPr>
              <a:t>Proverbs 19:14 </a:t>
            </a:r>
            <a:r>
              <a:rPr sz="2000">
                <a:latin typeface="+mn-lt"/>
                <a:ea typeface="+mn-ea"/>
                <a:cs typeface="+mn-cs"/>
                <a:sym typeface="Helvetica Neue"/>
              </a:rPr>
              <a:t>House and wealth are inherited from parents,</a:t>
            </a:r>
            <a:endParaRPr sz="200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072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2072">
                <a:latin typeface="+mn-lt"/>
                <a:ea typeface="+mn-ea"/>
                <a:cs typeface="+mn-cs"/>
                <a:sym typeface="Helvetica Neue"/>
              </a:rPr>
              <a:t>but a prudent wife is from Yahweh.</a:t>
            </a:r>
            <a:endParaRPr sz="2072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2072">
              <a:latin typeface="+mn-lt"/>
              <a:ea typeface="+mn-ea"/>
              <a:cs typeface="+mn-cs"/>
              <a:sym typeface="Helvetica Neue"/>
            </a:endParaRP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title"/>
          </p:nvPr>
        </p:nvSpPr>
        <p:spPr>
          <a:xfrm>
            <a:off x="1097280" y="286603"/>
            <a:ext cx="10058401" cy="122467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The Role of the Wife</a:t>
            </a:r>
          </a:p>
        </p:txBody>
      </p:sp>
      <p:sp>
        <p:nvSpPr>
          <p:cNvPr id="88" name="Shape 88"/>
          <p:cNvSpPr/>
          <p:nvPr>
            <p:ph type="body" idx="1"/>
          </p:nvPr>
        </p:nvSpPr>
        <p:spPr>
          <a:xfrm>
            <a:off x="693610" y="1682474"/>
            <a:ext cx="10462071" cy="4547130"/>
          </a:xfrm>
          <a:prstGeom prst="rect">
            <a:avLst/>
          </a:prstGeom>
        </p:spPr>
        <p:txBody>
          <a:bodyPr/>
          <a:lstStyle/>
          <a:p>
            <a:pPr lvl="0" marL="0" indent="0" defTabSz="214884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1363">
                <a:latin typeface="+mn-lt"/>
                <a:ea typeface="+mn-ea"/>
                <a:cs typeface="+mn-cs"/>
                <a:sym typeface="Helvetica Neue"/>
              </a:rPr>
              <a:t>Proverbs 31:10 </a:t>
            </a:r>
            <a:r>
              <a:rPr sz="1363">
                <a:latin typeface="+mn-lt"/>
                <a:ea typeface="+mn-ea"/>
                <a:cs typeface="+mn-cs"/>
                <a:sym typeface="Helvetica Neue"/>
              </a:rPr>
              <a:t>A capable wife who can find?</a:t>
            </a:r>
            <a:endParaRPr sz="1363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214884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363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363">
                <a:latin typeface="+mn-lt"/>
                <a:ea typeface="+mn-ea"/>
                <a:cs typeface="+mn-cs"/>
                <a:sym typeface="Helvetica Neue"/>
              </a:rPr>
              <a:t>She is far more precious than jewels.</a:t>
            </a:r>
            <a:endParaRPr sz="1363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214884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1363">
                <a:latin typeface="Arial"/>
                <a:ea typeface="Arial"/>
                <a:cs typeface="Arial"/>
                <a:sym typeface="Arial"/>
              </a:rPr>
              <a:t>11 </a:t>
            </a:r>
            <a:endParaRPr b="1" sz="1363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214884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363">
                <a:latin typeface="+mn-lt"/>
                <a:ea typeface="+mn-ea"/>
                <a:cs typeface="+mn-cs"/>
                <a:sym typeface="Helvetica Neue"/>
              </a:rPr>
              <a:t>The heart of her husband trusts in her,</a:t>
            </a:r>
            <a:endParaRPr sz="1363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214884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363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363">
                <a:latin typeface="+mn-lt"/>
                <a:ea typeface="+mn-ea"/>
                <a:cs typeface="+mn-cs"/>
                <a:sym typeface="Helvetica Neue"/>
              </a:rPr>
              <a:t>and he will have no lack of gain.</a:t>
            </a:r>
            <a:endParaRPr sz="1363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214884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1363">
                <a:latin typeface="Arial"/>
                <a:ea typeface="Arial"/>
                <a:cs typeface="Arial"/>
                <a:sym typeface="Arial"/>
              </a:rPr>
              <a:t>12 </a:t>
            </a:r>
            <a:endParaRPr b="1" sz="1363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214884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363">
                <a:latin typeface="+mn-lt"/>
                <a:ea typeface="+mn-ea"/>
                <a:cs typeface="+mn-cs"/>
                <a:sym typeface="Helvetica Neue"/>
              </a:rPr>
              <a:t>She does him good, and not harm,</a:t>
            </a:r>
            <a:endParaRPr sz="1363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214884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363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363">
                <a:latin typeface="+mn-lt"/>
                <a:ea typeface="+mn-ea"/>
                <a:cs typeface="+mn-cs"/>
                <a:sym typeface="Helvetica Neue"/>
              </a:rPr>
              <a:t>all the days of her life.</a:t>
            </a:r>
            <a:endParaRPr sz="1363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214884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1363">
                <a:latin typeface="Arial"/>
                <a:ea typeface="Arial"/>
                <a:cs typeface="Arial"/>
                <a:sym typeface="Arial"/>
              </a:rPr>
              <a:t>13 </a:t>
            </a:r>
            <a:endParaRPr b="1" sz="1363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214884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363">
                <a:latin typeface="+mn-lt"/>
                <a:ea typeface="+mn-ea"/>
                <a:cs typeface="+mn-cs"/>
                <a:sym typeface="Helvetica Neue"/>
              </a:rPr>
              <a:t>She seeks wool and flax,</a:t>
            </a:r>
            <a:endParaRPr sz="1363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214884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363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363">
                <a:latin typeface="+mn-lt"/>
                <a:ea typeface="+mn-ea"/>
                <a:cs typeface="+mn-cs"/>
                <a:sym typeface="Helvetica Neue"/>
              </a:rPr>
              <a:t>and works with willing hands.</a:t>
            </a:r>
            <a:endParaRPr sz="1363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214884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1363">
                <a:latin typeface="Arial"/>
                <a:ea typeface="Arial"/>
                <a:cs typeface="Arial"/>
                <a:sym typeface="Arial"/>
              </a:rPr>
              <a:t>14 </a:t>
            </a:r>
            <a:endParaRPr b="1" sz="1363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214884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363">
                <a:latin typeface="+mn-lt"/>
                <a:ea typeface="+mn-ea"/>
                <a:cs typeface="+mn-cs"/>
                <a:sym typeface="Helvetica Neue"/>
              </a:rPr>
              <a:t>She is like the ships of the merchant,</a:t>
            </a:r>
            <a:endParaRPr sz="1363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214884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363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363">
                <a:latin typeface="+mn-lt"/>
                <a:ea typeface="+mn-ea"/>
                <a:cs typeface="+mn-cs"/>
                <a:sym typeface="Helvetica Neue"/>
              </a:rPr>
              <a:t>she brings her food from far away.</a:t>
            </a:r>
            <a:endParaRPr sz="1363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214884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1363">
                <a:latin typeface="Arial"/>
                <a:ea typeface="Arial"/>
                <a:cs typeface="Arial"/>
                <a:sym typeface="Arial"/>
              </a:rPr>
              <a:t>15 </a:t>
            </a:r>
            <a:endParaRPr b="1" sz="1363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214884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363">
                <a:latin typeface="+mn-lt"/>
                <a:ea typeface="+mn-ea"/>
                <a:cs typeface="+mn-cs"/>
                <a:sym typeface="Helvetica Neue"/>
              </a:rPr>
              <a:t>She rises while it is still night</a:t>
            </a:r>
            <a:endParaRPr sz="1363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214884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363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363">
                <a:latin typeface="+mn-lt"/>
                <a:ea typeface="+mn-ea"/>
                <a:cs typeface="+mn-cs"/>
                <a:sym typeface="Helvetica Neue"/>
              </a:rPr>
              <a:t>and provides food for her household</a:t>
            </a:r>
            <a:endParaRPr sz="1363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214884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363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363">
                <a:latin typeface="+mn-lt"/>
                <a:ea typeface="+mn-ea"/>
                <a:cs typeface="+mn-cs"/>
                <a:sym typeface="Helvetica Neue"/>
              </a:rPr>
              <a:t>and tasks for her servant-girls.</a:t>
            </a:r>
            <a:endParaRPr sz="1363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214884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1363">
                <a:latin typeface="Arial"/>
                <a:ea typeface="Arial"/>
                <a:cs typeface="Arial"/>
                <a:sym typeface="Arial"/>
              </a:rPr>
              <a:t>16 </a:t>
            </a:r>
            <a:endParaRPr b="1" sz="1363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214884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363">
                <a:latin typeface="+mn-lt"/>
                <a:ea typeface="+mn-ea"/>
                <a:cs typeface="+mn-cs"/>
                <a:sym typeface="Helvetica Neue"/>
              </a:rPr>
              <a:t>She considers a field and buys it;</a:t>
            </a:r>
            <a:endParaRPr sz="1363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214884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363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363">
                <a:latin typeface="+mn-lt"/>
                <a:ea typeface="+mn-ea"/>
                <a:cs typeface="+mn-cs"/>
                <a:sym typeface="Helvetica Neue"/>
              </a:rPr>
              <a:t>with the fruit of her hands she plants a vineyard.</a:t>
            </a:r>
            <a:endParaRPr sz="1363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214884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973">
              <a:latin typeface="+mn-lt"/>
              <a:ea typeface="+mn-ea"/>
              <a:cs typeface="+mn-cs"/>
              <a:sym typeface="Helvetica Neue"/>
            </a:endParaRP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title"/>
          </p:nvPr>
        </p:nvSpPr>
        <p:spPr>
          <a:xfrm>
            <a:off x="1097280" y="286603"/>
            <a:ext cx="10058401" cy="122467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The Role of the Wife</a:t>
            </a:r>
          </a:p>
        </p:txBody>
      </p:sp>
      <p:sp>
        <p:nvSpPr>
          <p:cNvPr id="91" name="Shape 91"/>
          <p:cNvSpPr/>
          <p:nvPr>
            <p:ph type="body" idx="1"/>
          </p:nvPr>
        </p:nvSpPr>
        <p:spPr>
          <a:xfrm>
            <a:off x="693610" y="1682474"/>
            <a:ext cx="10462071" cy="4547130"/>
          </a:xfrm>
          <a:prstGeom prst="rect">
            <a:avLst/>
          </a:prstGeom>
        </p:spPr>
        <p:txBody>
          <a:bodyPr/>
          <a:lstStyle/>
          <a:p>
            <a:pPr lvl="0" marL="0" indent="0" defTabSz="416052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1820">
                <a:latin typeface="+mn-lt"/>
                <a:ea typeface="+mn-ea"/>
                <a:cs typeface="+mn-cs"/>
                <a:sym typeface="Helvetica Neue"/>
              </a:rPr>
              <a:t>Proverbs 31:25 </a:t>
            </a:r>
            <a:r>
              <a:rPr sz="1820">
                <a:latin typeface="+mn-lt"/>
                <a:ea typeface="+mn-ea"/>
                <a:cs typeface="+mn-cs"/>
                <a:sym typeface="Helvetica Neue"/>
              </a:rPr>
              <a:t>Strength and dignity are her clothing,</a:t>
            </a:r>
            <a:endParaRPr sz="182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16052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82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820">
                <a:latin typeface="+mn-lt"/>
                <a:ea typeface="+mn-ea"/>
                <a:cs typeface="+mn-cs"/>
                <a:sym typeface="Helvetica Neue"/>
              </a:rPr>
              <a:t>and she laughs at the time to come.</a:t>
            </a:r>
            <a:endParaRPr sz="182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16052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1820">
                <a:latin typeface="Arial"/>
                <a:ea typeface="Arial"/>
                <a:cs typeface="Arial"/>
                <a:sym typeface="Arial"/>
              </a:rPr>
              <a:t>26 </a:t>
            </a:r>
            <a:endParaRPr b="1" sz="1820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416052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820">
                <a:latin typeface="+mn-lt"/>
                <a:ea typeface="+mn-ea"/>
                <a:cs typeface="+mn-cs"/>
                <a:sym typeface="Helvetica Neue"/>
              </a:rPr>
              <a:t>She opens her mouth with wisdom,</a:t>
            </a:r>
            <a:endParaRPr sz="182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16052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82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820">
                <a:latin typeface="+mn-lt"/>
                <a:ea typeface="+mn-ea"/>
                <a:cs typeface="+mn-cs"/>
                <a:sym typeface="Helvetica Neue"/>
              </a:rPr>
              <a:t>and the teaching of kindness is on her tongue.</a:t>
            </a:r>
            <a:endParaRPr sz="182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16052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1820">
                <a:latin typeface="Arial"/>
                <a:ea typeface="Arial"/>
                <a:cs typeface="Arial"/>
                <a:sym typeface="Arial"/>
              </a:rPr>
              <a:t>27 </a:t>
            </a:r>
            <a:endParaRPr b="1" sz="1820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416052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820">
                <a:latin typeface="+mn-lt"/>
                <a:ea typeface="+mn-ea"/>
                <a:cs typeface="+mn-cs"/>
                <a:sym typeface="Helvetica Neue"/>
              </a:rPr>
              <a:t>She looks well to the ways of her household,</a:t>
            </a:r>
            <a:endParaRPr sz="182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16052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82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820">
                <a:latin typeface="+mn-lt"/>
                <a:ea typeface="+mn-ea"/>
                <a:cs typeface="+mn-cs"/>
                <a:sym typeface="Helvetica Neue"/>
              </a:rPr>
              <a:t>and does not eat the bread of idleness.</a:t>
            </a:r>
            <a:endParaRPr sz="182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16052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1820">
                <a:latin typeface="Arial"/>
                <a:ea typeface="Arial"/>
                <a:cs typeface="Arial"/>
                <a:sym typeface="Arial"/>
              </a:rPr>
              <a:t>28 </a:t>
            </a:r>
            <a:endParaRPr b="1" sz="1820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416052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820">
                <a:latin typeface="+mn-lt"/>
                <a:ea typeface="+mn-ea"/>
                <a:cs typeface="+mn-cs"/>
                <a:sym typeface="Helvetica Neue"/>
              </a:rPr>
              <a:t>Her children rise up and call her happy;</a:t>
            </a:r>
            <a:endParaRPr sz="182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16052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82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820">
                <a:latin typeface="+mn-lt"/>
                <a:ea typeface="+mn-ea"/>
                <a:cs typeface="+mn-cs"/>
                <a:sym typeface="Helvetica Neue"/>
              </a:rPr>
              <a:t>her husband too, and he praises her:</a:t>
            </a:r>
            <a:endParaRPr sz="182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16052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sz="1820">
                <a:latin typeface="Arial"/>
                <a:ea typeface="Arial"/>
                <a:cs typeface="Arial"/>
                <a:sym typeface="Arial"/>
              </a:rPr>
              <a:t>29 </a:t>
            </a:r>
            <a:endParaRPr b="1" sz="1820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416052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820">
                <a:latin typeface="+mn-lt"/>
                <a:ea typeface="+mn-ea"/>
                <a:cs typeface="+mn-cs"/>
                <a:sym typeface="Helvetica Neue"/>
              </a:rPr>
              <a:t>“Many women have done excellently,</a:t>
            </a:r>
            <a:endParaRPr sz="182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16052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82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820">
                <a:latin typeface="+mn-lt"/>
                <a:ea typeface="+mn-ea"/>
                <a:cs typeface="+mn-cs"/>
                <a:sym typeface="Helvetica Neue"/>
              </a:rPr>
              <a:t>but you surpass them all.”</a:t>
            </a:r>
            <a:endParaRPr sz="1820">
              <a:latin typeface="+mn-lt"/>
              <a:ea typeface="+mn-ea"/>
              <a:cs typeface="+mn-cs"/>
              <a:sym typeface="Helvetica Neue"/>
            </a:endParaRPr>
          </a:p>
          <a:p>
            <a:pPr lvl="0" marL="0" indent="0" defTabSz="416052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1885">
              <a:latin typeface="+mn-lt"/>
              <a:ea typeface="+mn-ea"/>
              <a:cs typeface="+mn-cs"/>
              <a:sym typeface="Helvetica Neue"/>
            </a:endParaRP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E48312"/>
          </a:solidFill>
          <a:prstDash val="solid"/>
          <a:bevel/>
        </a:ln>
        <a:effectLst>
          <a:outerShdw sx="100000" sy="100000" kx="0" ky="0" algn="b" rotWithShape="0" blurRad="38100" dist="25400" dir="2700000">
            <a:srgbClr val="000000">
              <a:alpha val="60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E48312"/>
          </a:solidFill>
          <a:prstDash val="solid"/>
          <a:bevel/>
        </a:ln>
        <a:effectLst>
          <a:outerShdw sx="100000" sy="100000" kx="0" ky="0" algn="b" rotWithShape="0" blurRad="38100" dist="25400" dir="2700000">
            <a:srgbClr val="000000">
              <a:alpha val="6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E48312"/>
          </a:solidFill>
          <a:prstDash val="solid"/>
          <a:bevel/>
        </a:ln>
        <a:effectLst>
          <a:outerShdw sx="100000" sy="100000" kx="0" ky="0" algn="b" rotWithShape="0" blurRad="38100" dist="25400" dir="2700000">
            <a:srgbClr val="000000">
              <a:alpha val="60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E48312"/>
          </a:solidFill>
          <a:prstDash val="solid"/>
          <a:bevel/>
        </a:ln>
        <a:effectLst>
          <a:outerShdw sx="100000" sy="100000" kx="0" ky="0" algn="b" rotWithShape="0" blurRad="38100" dist="25400" dir="2700000">
            <a:srgbClr val="000000">
              <a:alpha val="6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