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9"/>
  </p:normalViewPr>
  <p:slideViewPr>
    <p:cSldViewPr snapToGrid="0" snapToObjects="1">
      <p:cViewPr varScale="1">
        <p:scale>
          <a:sx n="44" d="100"/>
          <a:sy n="44" d="100"/>
        </p:scale>
        <p:origin x="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4" name="Shape 1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4833937" y="2303859"/>
            <a:ext cx="14716126" cy="4643438"/>
          </a:xfrm>
          <a:prstGeom prst="rect">
            <a:avLst/>
          </a:prstGeom>
        </p:spPr>
        <p:txBody>
          <a:bodyPr anchor="b"/>
          <a:lstStyle/>
          <a:p>
            <a:r>
              <a:t>Title Text</a:t>
            </a:r>
          </a:p>
        </p:txBody>
      </p:sp>
      <p:sp>
        <p:nvSpPr>
          <p:cNvPr id="12" name="Body Level One…"/>
          <p:cNvSpPr txBox="1">
            <a:spLocks noGrp="1"/>
          </p:cNvSpPr>
          <p:nvPr>
            <p:ph type="body" sz="quarter" idx="1"/>
          </p:nvPr>
        </p:nvSpPr>
        <p:spPr>
          <a:xfrm>
            <a:off x="4833937" y="7072312"/>
            <a:ext cx="14716126" cy="1589485"/>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–Johnny Appleseed</a:t>
            </a:r>
          </a:p>
        </p:txBody>
      </p:sp>
      <p:sp>
        <p:nvSpPr>
          <p:cNvPr id="94" name="“Type a quote here.”"/>
          <p:cNvSpPr>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1905000" y="0"/>
            <a:ext cx="21420093" cy="142875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4119562" y="339328"/>
            <a:ext cx="16144876" cy="3018235"/>
          </a:xfrm>
          <a:prstGeom prst="rect">
            <a:avLst/>
          </a:prstGeom>
        </p:spPr>
        <p:txBody>
          <a:bodyPr/>
          <a:lstStyle>
            <a:lvl1pPr>
              <a:defRPr sz="9000" b="1">
                <a:solidFill>
                  <a:srgbClr val="FFFFFF"/>
                </a:solidFill>
                <a:effectLst>
                  <a:outerShdw blurRad="50800" dist="25400" dir="5400000" rotWithShape="0">
                    <a:srgbClr val="000000"/>
                  </a:outerShdw>
                </a:effectLst>
                <a:latin typeface="Helvetica Neue"/>
                <a:ea typeface="Helvetica Neue"/>
                <a:cs typeface="Helvetica Neue"/>
                <a:sym typeface="Helvetica Neue"/>
              </a:defRPr>
            </a:lvl1pPr>
          </a:lstStyle>
          <a:p>
            <a:r>
              <a:t>Title Text</a:t>
            </a:r>
          </a:p>
        </p:txBody>
      </p:sp>
      <p:sp>
        <p:nvSpPr>
          <p:cNvPr id="118" name="Body Level One…"/>
          <p:cNvSpPr txBox="1">
            <a:spLocks noGrp="1"/>
          </p:cNvSpPr>
          <p:nvPr>
            <p:ph type="body" idx="1"/>
          </p:nvPr>
        </p:nvSpPr>
        <p:spPr>
          <a:xfrm>
            <a:off x="4119562" y="3393281"/>
            <a:ext cx="16144876" cy="8947548"/>
          </a:xfrm>
          <a:prstGeom prst="rect">
            <a:avLst/>
          </a:prstGeom>
        </p:spPr>
        <p:txBody>
          <a:bodyPr/>
          <a:lstStyle>
            <a:lvl1pPr marL="549835" indent="-549835">
              <a:defRPr sz="4600">
                <a:solidFill>
                  <a:srgbClr val="EBEBEB"/>
                </a:solidFill>
                <a:effectLst>
                  <a:outerShdw blurRad="50800" dist="25400" dir="5400000" rotWithShape="0">
                    <a:srgbClr val="000000"/>
                  </a:outerShdw>
                </a:effectLst>
                <a:latin typeface="Helvetica Neue Medium"/>
                <a:ea typeface="Helvetica Neue Medium"/>
                <a:cs typeface="Helvetica Neue Medium"/>
                <a:sym typeface="Helvetica Neue Medium"/>
              </a:defRPr>
            </a:lvl1pPr>
            <a:lvl2pPr marL="956235" indent="-549835">
              <a:defRPr sz="4600">
                <a:solidFill>
                  <a:srgbClr val="EBEBEB"/>
                </a:solidFill>
                <a:effectLst>
                  <a:outerShdw blurRad="50800" dist="25400" dir="5400000" rotWithShape="0">
                    <a:srgbClr val="000000"/>
                  </a:outerShdw>
                </a:effectLst>
                <a:latin typeface="Helvetica Neue Medium"/>
                <a:ea typeface="Helvetica Neue Medium"/>
                <a:cs typeface="Helvetica Neue Medium"/>
                <a:sym typeface="Helvetica Neue Medium"/>
              </a:defRPr>
            </a:lvl2pPr>
            <a:lvl3pPr marL="1362635" indent="-549835">
              <a:defRPr sz="4600">
                <a:solidFill>
                  <a:srgbClr val="EBEBEB"/>
                </a:solidFill>
                <a:effectLst>
                  <a:outerShdw blurRad="50800" dist="25400" dir="5400000" rotWithShape="0">
                    <a:srgbClr val="000000"/>
                  </a:outerShdw>
                </a:effectLst>
                <a:latin typeface="Helvetica Neue Medium"/>
                <a:ea typeface="Helvetica Neue Medium"/>
                <a:cs typeface="Helvetica Neue Medium"/>
                <a:sym typeface="Helvetica Neue Medium"/>
              </a:defRPr>
            </a:lvl3pPr>
            <a:lvl4pPr marL="1769035" indent="-549835">
              <a:defRPr sz="4600">
                <a:solidFill>
                  <a:srgbClr val="EBEBEB"/>
                </a:solidFill>
                <a:effectLst>
                  <a:outerShdw blurRad="50800" dist="25400" dir="5400000" rotWithShape="0">
                    <a:srgbClr val="000000"/>
                  </a:outerShdw>
                </a:effectLst>
                <a:latin typeface="Helvetica Neue Medium"/>
                <a:ea typeface="Helvetica Neue Medium"/>
                <a:cs typeface="Helvetica Neue Medium"/>
                <a:sym typeface="Helvetica Neue Medium"/>
              </a:defRPr>
            </a:lvl4pPr>
            <a:lvl5pPr marL="2175435" indent="-549835">
              <a:defRPr sz="4600">
                <a:solidFill>
                  <a:srgbClr val="EBEBEB"/>
                </a:solidFill>
                <a:effectLst>
                  <a:outerShdw blurRad="50800" dist="25400" dir="5400000" rotWithShape="0">
                    <a:srgbClr val="000000"/>
                  </a:outerShdw>
                </a:effectLst>
                <a:latin typeface="Helvetica Neue Medium"/>
                <a:ea typeface="Helvetica Neue Medium"/>
                <a:cs typeface="Helvetica Neue Medium"/>
                <a:sym typeface="Helvetica Neue Medium"/>
              </a:defRPr>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11935814" y="13019484"/>
            <a:ext cx="494513" cy="502642"/>
          </a:xfrm>
          <a:prstGeom prst="rect">
            <a:avLst/>
          </a:prstGeom>
        </p:spPr>
        <p:txBody>
          <a:bodyPr/>
          <a:lstStyle>
            <a:lvl1pPr>
              <a:defRPr>
                <a:solidFill>
                  <a:srgbClr val="EBEBEB"/>
                </a:solidFill>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Subtitle">
    <p:bg>
      <p:bgPr>
        <a:solidFill>
          <a:srgbClr val="000000"/>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4833937" y="2303859"/>
            <a:ext cx="14716126" cy="4643438"/>
          </a:xfrm>
          <a:prstGeom prst="rect">
            <a:avLst/>
          </a:prstGeom>
        </p:spPr>
        <p:txBody>
          <a:bodyPr anchor="b"/>
          <a:lstStyle>
            <a:lvl1pPr>
              <a:defRPr>
                <a:solidFill>
                  <a:srgbClr val="FFFFFF"/>
                </a:solidFill>
              </a:defRPr>
            </a:lvl1pPr>
          </a:lstStyle>
          <a:p>
            <a:r>
              <a:t>Title Text</a:t>
            </a:r>
          </a:p>
        </p:txBody>
      </p:sp>
      <p:sp>
        <p:nvSpPr>
          <p:cNvPr id="127" name="Body Level One…"/>
          <p:cNvSpPr txBox="1">
            <a:spLocks noGrp="1"/>
          </p:cNvSpPr>
          <p:nvPr>
            <p:ph type="body" sz="quarter" idx="1"/>
          </p:nvPr>
        </p:nvSpPr>
        <p:spPr>
          <a:xfrm>
            <a:off x="4833937" y="7072312"/>
            <a:ext cx="14716126" cy="1589485"/>
          </a:xfrm>
          <a:prstGeom prst="rect">
            <a:avLst/>
          </a:prstGeom>
        </p:spPr>
        <p:txBody>
          <a:bodyPr anchor="t"/>
          <a:lstStyle>
            <a:lvl1pPr marL="0" indent="0" algn="ctr">
              <a:spcBef>
                <a:spcPts val="0"/>
              </a:spcBef>
              <a:buSzTx/>
              <a:buNone/>
              <a:defRPr sz="4400">
                <a:solidFill>
                  <a:srgbClr val="FFFFFF"/>
                </a:solidFill>
              </a:defRPr>
            </a:lvl1pPr>
            <a:lvl2pPr marL="0" indent="228600" algn="ctr">
              <a:spcBef>
                <a:spcPts val="0"/>
              </a:spcBef>
              <a:buSzTx/>
              <a:buNone/>
              <a:defRPr sz="4400">
                <a:solidFill>
                  <a:srgbClr val="FFFFFF"/>
                </a:solidFill>
              </a:defRPr>
            </a:lvl2pPr>
            <a:lvl3pPr marL="0" indent="457200" algn="ctr">
              <a:spcBef>
                <a:spcPts val="0"/>
              </a:spcBef>
              <a:buSzTx/>
              <a:buNone/>
              <a:defRPr sz="4400">
                <a:solidFill>
                  <a:srgbClr val="FFFFFF"/>
                </a:solidFill>
              </a:defRPr>
            </a:lvl3pPr>
            <a:lvl4pPr marL="0" indent="685800" algn="ctr">
              <a:spcBef>
                <a:spcPts val="0"/>
              </a:spcBef>
              <a:buSzTx/>
              <a:buNone/>
              <a:defRPr sz="4400">
                <a:solidFill>
                  <a:srgbClr val="FFFFFF"/>
                </a:solidFill>
              </a:defRPr>
            </a:lvl4pPr>
            <a:lvl5pPr marL="0" indent="914400" algn="ctr">
              <a:spcBef>
                <a:spcPts val="0"/>
              </a:spcBef>
              <a:buSzTx/>
              <a:buNone/>
              <a:defRPr sz="4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xfrm>
            <a:off x="11935814" y="13019484"/>
            <a:ext cx="494513" cy="511176"/>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000000"/>
        </a:solidFill>
        <a:effectLst/>
      </p:bgPr>
    </p:bg>
    <p:spTree>
      <p:nvGrpSpPr>
        <p:cNvPr id="1" name=""/>
        <p:cNvGrpSpPr/>
        <p:nvPr/>
      </p:nvGrpSpPr>
      <p:grpSpPr>
        <a:xfrm>
          <a:off x="0" y="0"/>
          <a:ext cx="0" cy="0"/>
          <a:chOff x="0" y="0"/>
          <a:chExt cx="0" cy="0"/>
        </a:xfrm>
      </p:grpSpPr>
      <p:sp>
        <p:nvSpPr>
          <p:cNvPr id="135" name="Title Text"/>
          <p:cNvSpPr txBox="1">
            <a:spLocks noGrp="1"/>
          </p:cNvSpPr>
          <p:nvPr>
            <p:ph type="title"/>
          </p:nvPr>
        </p:nvSpPr>
        <p:spPr>
          <a:xfrm>
            <a:off x="4387453" y="357187"/>
            <a:ext cx="15609094" cy="3036095"/>
          </a:xfrm>
          <a:prstGeom prst="rect">
            <a:avLst/>
          </a:prstGeom>
        </p:spPr>
        <p:txBody>
          <a:bodyPr/>
          <a:lstStyle>
            <a:lvl1pPr>
              <a:defRPr>
                <a:solidFill>
                  <a:srgbClr val="FFFFFF"/>
                </a:solidFill>
              </a:defRPr>
            </a:lvl1pPr>
          </a:lstStyle>
          <a:p>
            <a:r>
              <a:t>Title Text</a:t>
            </a:r>
          </a:p>
        </p:txBody>
      </p:sp>
      <p:sp>
        <p:nvSpPr>
          <p:cNvPr id="136" name="Body Level One…"/>
          <p:cNvSpPr txBox="1">
            <a:spLocks noGrp="1"/>
          </p:cNvSpPr>
          <p:nvPr>
            <p:ph type="body" idx="1"/>
          </p:nvPr>
        </p:nvSpPr>
        <p:spPr>
          <a:xfrm>
            <a:off x="4387453" y="3643312"/>
            <a:ext cx="15609094" cy="8840392"/>
          </a:xfrm>
          <a:prstGeom prst="rect">
            <a:avLst/>
          </a:prstGeom>
        </p:spPr>
        <p:txBody>
          <a:bodyPr/>
          <a:lstStyle>
            <a:lvl1pPr marL="608263" indent="-608263">
              <a:defRPr sz="5200">
                <a:solidFill>
                  <a:srgbClr val="FFFFFF"/>
                </a:solidFill>
              </a:defRPr>
            </a:lvl1pPr>
            <a:lvl2pPr marL="1052763" indent="-608263">
              <a:defRPr sz="5200">
                <a:solidFill>
                  <a:srgbClr val="FFFFFF"/>
                </a:solidFill>
              </a:defRPr>
            </a:lvl2pPr>
            <a:lvl3pPr marL="1497263" indent="-608263">
              <a:defRPr sz="5200">
                <a:solidFill>
                  <a:srgbClr val="FFFFFF"/>
                </a:solidFill>
              </a:defRPr>
            </a:lvl3pPr>
            <a:lvl4pPr marL="1941763" indent="-608263">
              <a:defRPr sz="5200">
                <a:solidFill>
                  <a:srgbClr val="FFFFFF"/>
                </a:solidFill>
              </a:defRPr>
            </a:lvl4pPr>
            <a:lvl5pPr marL="2386263" indent="-608263">
              <a:defRPr sz="5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37" name="Slide Number"/>
          <p:cNvSpPr txBox="1">
            <a:spLocks noGrp="1"/>
          </p:cNvSpPr>
          <p:nvPr>
            <p:ph type="sldNum" sz="quarter" idx="2"/>
          </p:nvPr>
        </p:nvSpPr>
        <p:spPr>
          <a:xfrm>
            <a:off x="11935814" y="13019484"/>
            <a:ext cx="494513" cy="511176"/>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13"/>
          </p:nvPr>
        </p:nvSpPr>
        <p:spPr>
          <a:xfrm>
            <a:off x="5307210" y="892968"/>
            <a:ext cx="13751720" cy="91725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4833937" y="9447609"/>
            <a:ext cx="14716126" cy="2000251"/>
          </a:xfrm>
          <a:prstGeom prst="rect">
            <a:avLst/>
          </a:prstGeom>
        </p:spPr>
        <p:txBody>
          <a:bodyPr anchor="b"/>
          <a:lstStyle/>
          <a:p>
            <a:r>
              <a:t>Title Text</a:t>
            </a:r>
          </a:p>
        </p:txBody>
      </p:sp>
      <p:sp>
        <p:nvSpPr>
          <p:cNvPr id="22" name="Body Level One…"/>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833937" y="4536281"/>
            <a:ext cx="14716126" cy="4643438"/>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6869906" y="892968"/>
            <a:ext cx="17377173" cy="1158478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4387453" y="892968"/>
            <a:ext cx="7500938" cy="5607845"/>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9423796" y="3661171"/>
            <a:ext cx="13260587" cy="8840392"/>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4387453" y="1785937"/>
            <a:ext cx="15609094" cy="101441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2442031" y="7069144"/>
            <a:ext cx="8518923" cy="5682241"/>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2192000" y="1246988"/>
            <a:ext cx="8251032" cy="5500689"/>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91704" y="1250156"/>
            <a:ext cx="16841392" cy="11227594"/>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Title Text</a:t>
            </a:r>
          </a:p>
        </p:txBody>
      </p:sp>
      <p:sp>
        <p:nvSpPr>
          <p:cNvPr id="3" name="Body Level One…"/>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solidFill>
            <a:srgbClr val="000000"/>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 name="OVERCOMING"/>
          <p:cNvSpPr txBox="1">
            <a:spLocks noGrp="1"/>
          </p:cNvSpPr>
          <p:nvPr>
            <p:ph type="title"/>
          </p:nvPr>
        </p:nvSpPr>
        <p:spPr>
          <a:xfrm>
            <a:off x="2671828" y="1345294"/>
            <a:ext cx="19040344" cy="4056715"/>
          </a:xfrm>
          <a:prstGeom prst="rect">
            <a:avLst/>
          </a:prstGeom>
        </p:spPr>
        <p:txBody>
          <a:bodyPr anchor="t"/>
          <a:lstStyle>
            <a:lvl1pPr>
              <a:defRPr sz="22700" b="1">
                <a:solidFill>
                  <a:srgbClr val="53585F"/>
                </a:solidFill>
                <a:latin typeface="Calibri"/>
                <a:ea typeface="Calibri"/>
                <a:cs typeface="Calibri"/>
                <a:sym typeface="Calibri"/>
              </a:defRPr>
            </a:lvl1pPr>
          </a:lstStyle>
          <a:p>
            <a:r>
              <a:rPr dirty="0"/>
              <a:t>OVERCOMING</a:t>
            </a:r>
          </a:p>
        </p:txBody>
      </p:sp>
      <p:sp>
        <p:nvSpPr>
          <p:cNvPr id="147" name="PORNOGRAPHY"/>
          <p:cNvSpPr txBox="1"/>
          <p:nvPr/>
        </p:nvSpPr>
        <p:spPr>
          <a:xfrm>
            <a:off x="2671828" y="3721574"/>
            <a:ext cx="19040344" cy="5164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20300" b="1">
                <a:solidFill>
                  <a:srgbClr val="720C04"/>
                </a:solidFill>
                <a:latin typeface="Calibri"/>
                <a:ea typeface="Calibri"/>
                <a:cs typeface="Calibri"/>
                <a:sym typeface="Calibri"/>
              </a:defRPr>
            </a:lvl1pPr>
          </a:lstStyle>
          <a:p>
            <a:r>
              <a:rPr dirty="0"/>
              <a:t>PORNOGRAPHY</a:t>
            </a:r>
          </a:p>
        </p:txBody>
      </p:sp>
      <p:sp>
        <p:nvSpPr>
          <p:cNvPr id="148" name="Unless otherwise indicated, all Scripture quotations are from The ESV® Bible (The Holy Bible, English Standard Version®),  copyright © 2001 by Crossway, a publishing ministry of Good News Publishers. Used by permission. All rights reserved."/>
          <p:cNvSpPr txBox="1"/>
          <p:nvPr/>
        </p:nvSpPr>
        <p:spPr>
          <a:xfrm>
            <a:off x="315491" y="12547367"/>
            <a:ext cx="23753019" cy="1136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nchor="ctr">
            <a:spAutoFit/>
          </a:bodyPr>
          <a:lstStyle/>
          <a:p>
            <a:pPr>
              <a:lnSpc>
                <a:spcPct val="70000"/>
              </a:lnSpc>
              <a:defRPr sz="3800">
                <a:solidFill>
                  <a:srgbClr val="53585F"/>
                </a:solidFill>
                <a:latin typeface="Calibri"/>
                <a:ea typeface="Calibri"/>
                <a:cs typeface="Calibri"/>
                <a:sym typeface="Calibri"/>
              </a:defRPr>
            </a:pPr>
            <a:r>
              <a:rPr dirty="0"/>
              <a:t>Unless otherwise indicated, all Scripture quotations are from The ESV® Bible (The Holy Bible, English Standard Version®), </a:t>
            </a:r>
            <a:br>
              <a:rPr dirty="0"/>
            </a:br>
            <a:r>
              <a:rPr dirty="0"/>
              <a:t>copyright © 2001 by Crossway, a publishing ministry of Good News Publishers. Used by permission. All rights reserved.</a:t>
            </a:r>
          </a:p>
        </p:txBody>
      </p:sp>
      <p:sp>
        <p:nvSpPr>
          <p:cNvPr id="149" name="10 AM…"/>
          <p:cNvSpPr/>
          <p:nvPr/>
        </p:nvSpPr>
        <p:spPr>
          <a:xfrm>
            <a:off x="1099937" y="7830139"/>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800">
                <a:solidFill>
                  <a:srgbClr val="FFFFFF"/>
                </a:solidFill>
                <a:latin typeface="Calibri"/>
                <a:ea typeface="Calibri"/>
                <a:cs typeface="Calibri"/>
                <a:sym typeface="Calibri"/>
              </a:defRPr>
            </a:pPr>
            <a:r>
              <a:rPr dirty="0"/>
              <a:t>10 AM</a:t>
            </a:r>
          </a:p>
          <a:p>
            <a:pPr>
              <a:lnSpc>
                <a:spcPct val="120000"/>
              </a:lnSpc>
              <a:defRPr sz="5800" b="1">
                <a:solidFill>
                  <a:srgbClr val="FFFFFF"/>
                </a:solidFill>
                <a:latin typeface="Calibri"/>
                <a:ea typeface="Calibri"/>
                <a:cs typeface="Calibri"/>
                <a:sym typeface="Calibri"/>
              </a:defRPr>
            </a:pPr>
            <a:r>
              <a:rPr dirty="0"/>
              <a:t>The Poison of Pornography</a:t>
            </a:r>
          </a:p>
        </p:txBody>
      </p:sp>
      <p:sp>
        <p:nvSpPr>
          <p:cNvPr id="150" name="11 AM…"/>
          <p:cNvSpPr/>
          <p:nvPr/>
        </p:nvSpPr>
        <p:spPr>
          <a:xfrm>
            <a:off x="8817985" y="7830139"/>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600">
                <a:solidFill>
                  <a:srgbClr val="FFFFFF"/>
                </a:solidFill>
                <a:latin typeface="Calibri"/>
                <a:ea typeface="Calibri"/>
                <a:cs typeface="Calibri"/>
                <a:sym typeface="Calibri"/>
              </a:defRPr>
            </a:pPr>
            <a:r>
              <a:t>11 AM</a:t>
            </a:r>
          </a:p>
          <a:p>
            <a:pPr>
              <a:lnSpc>
                <a:spcPct val="120000"/>
              </a:lnSpc>
              <a:defRPr sz="5600" b="1">
                <a:solidFill>
                  <a:srgbClr val="FFFFFF"/>
                </a:solidFill>
                <a:latin typeface="Calibri"/>
                <a:ea typeface="Calibri"/>
                <a:cs typeface="Calibri"/>
                <a:sym typeface="Calibri"/>
              </a:defRPr>
            </a:pPr>
            <a:r>
              <a:t>Short-Term</a:t>
            </a:r>
            <a:br/>
            <a:r>
              <a:t>Battle Strategies</a:t>
            </a:r>
          </a:p>
        </p:txBody>
      </p:sp>
      <p:sp>
        <p:nvSpPr>
          <p:cNvPr id="151" name="1:30 PM…"/>
          <p:cNvSpPr/>
          <p:nvPr/>
        </p:nvSpPr>
        <p:spPr>
          <a:xfrm>
            <a:off x="16536032" y="7830139"/>
            <a:ext cx="6748031"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90000"/>
              </a:lnSpc>
              <a:defRPr sz="5600">
                <a:solidFill>
                  <a:srgbClr val="FFFFFF"/>
                </a:solidFill>
                <a:latin typeface="Calibri"/>
                <a:ea typeface="Calibri"/>
                <a:cs typeface="Calibri"/>
                <a:sym typeface="Calibri"/>
              </a:defRPr>
            </a:pPr>
            <a:r>
              <a:t>1:30 PM</a:t>
            </a:r>
          </a:p>
          <a:p>
            <a:pPr>
              <a:lnSpc>
                <a:spcPct val="90000"/>
              </a:lnSpc>
              <a:defRPr sz="5600" b="1">
                <a:solidFill>
                  <a:srgbClr val="FFFFFF"/>
                </a:solidFill>
                <a:latin typeface="Calibri"/>
                <a:ea typeface="Calibri"/>
                <a:cs typeface="Calibri"/>
                <a:sym typeface="Calibri"/>
              </a:defRPr>
            </a:pPr>
            <a:r>
              <a:t>Long-Term</a:t>
            </a:r>
            <a:br/>
            <a:r>
              <a:t>Battle Strategies &amp;</a:t>
            </a:r>
            <a:br/>
            <a:r>
              <a:t>Proactive Prevention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04"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
        <p:nvSpPr>
          <p:cNvPr id="205" name="Spiritual Poison:…"/>
          <p:cNvSpPr txBox="1"/>
          <p:nvPr/>
        </p:nvSpPr>
        <p:spPr>
          <a:xfrm>
            <a:off x="707385" y="2930651"/>
            <a:ext cx="23097176"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1377" indent="-911377" algn="l">
              <a:lnSpc>
                <a:spcPct val="90000"/>
              </a:lnSpc>
              <a:buSzPct val="75000"/>
              <a:buChar char="•"/>
              <a:defRPr sz="6400">
                <a:solidFill>
                  <a:srgbClr val="53585F"/>
                </a:solidFill>
                <a:latin typeface="Calibri"/>
                <a:ea typeface="Calibri"/>
                <a:cs typeface="Calibri"/>
                <a:sym typeface="Calibri"/>
              </a:defRPr>
            </a:pPr>
            <a:r>
              <a:t>Spiritual Poison:</a:t>
            </a:r>
          </a:p>
          <a:p>
            <a:pPr marL="1800377" lvl="2" indent="-911377" algn="l">
              <a:lnSpc>
                <a:spcPct val="90000"/>
              </a:lnSpc>
              <a:buSzPct val="75000"/>
              <a:buChar char="•"/>
              <a:defRPr sz="6400" b="1">
                <a:solidFill>
                  <a:srgbClr val="53585F"/>
                </a:solidFill>
                <a:latin typeface="Calibri"/>
                <a:ea typeface="Calibri"/>
                <a:cs typeface="Calibri"/>
                <a:sym typeface="Calibri"/>
              </a:defRPr>
            </a:pPr>
            <a:r>
              <a:t>Mt 5:28 </a:t>
            </a:r>
            <a:r>
              <a:rPr b="0"/>
              <a:t>- It is lust. It is sin. It will kill you eternally.</a:t>
            </a:r>
          </a:p>
          <a:p>
            <a:pPr marL="2689377" lvl="4" indent="-911377" algn="l">
              <a:lnSpc>
                <a:spcPct val="90000"/>
              </a:lnSpc>
              <a:buSzPct val="75000"/>
              <a:buChar char="•"/>
              <a:defRPr sz="6400" b="1">
                <a:solidFill>
                  <a:srgbClr val="53585F"/>
                </a:solidFill>
                <a:latin typeface="Calibri"/>
                <a:ea typeface="Calibri"/>
                <a:cs typeface="Calibri"/>
                <a:sym typeface="Calibri"/>
              </a:defRPr>
            </a:pPr>
            <a:r>
              <a:rPr b="0"/>
              <a:t>Sexual purity: getting pleasure </a:t>
            </a:r>
            <a:r>
              <a:rPr b="0" i="1" u="sng"/>
              <a:t>only</a:t>
            </a:r>
            <a:r>
              <a:rPr b="0"/>
              <a:t> from your spouse</a:t>
            </a:r>
          </a:p>
          <a:p>
            <a:pPr marL="1800377" lvl="2" indent="-911377" algn="l">
              <a:lnSpc>
                <a:spcPct val="90000"/>
              </a:lnSpc>
              <a:buSzPct val="75000"/>
              <a:buChar char="•"/>
              <a:defRPr sz="6400" b="1">
                <a:solidFill>
                  <a:srgbClr val="53585F"/>
                </a:solidFill>
                <a:latin typeface="Calibri"/>
                <a:ea typeface="Calibri"/>
                <a:cs typeface="Calibri"/>
                <a:sym typeface="Calibri"/>
              </a:defRPr>
            </a:pPr>
            <a:r>
              <a:t>Ps 32:3-4 </a:t>
            </a:r>
            <a:r>
              <a:rPr b="0"/>
              <a:t>- The guilt can become crippling.</a:t>
            </a:r>
          </a:p>
          <a:p>
            <a:pPr marL="1800377" lvl="2" indent="-911377" algn="l">
              <a:lnSpc>
                <a:spcPct val="90000"/>
              </a:lnSpc>
              <a:buSzPct val="75000"/>
              <a:buChar char="•"/>
              <a:defRPr sz="6400" b="1">
                <a:solidFill>
                  <a:srgbClr val="53585F"/>
                </a:solidFill>
                <a:latin typeface="Calibri"/>
                <a:ea typeface="Calibri"/>
                <a:cs typeface="Calibri"/>
                <a:sym typeface="Calibri"/>
              </a:defRPr>
            </a:pPr>
            <a:r>
              <a:t>Gen 2:24-25 </a:t>
            </a:r>
            <a:r>
              <a:rPr b="0"/>
              <a:t>- Pornography destroys God’s good gift in marriage.</a:t>
            </a:r>
          </a:p>
          <a:p>
            <a:pPr marL="911377" indent="-911377" algn="l">
              <a:lnSpc>
                <a:spcPct val="90000"/>
              </a:lnSpc>
              <a:buSzPct val="75000"/>
              <a:buChar char="•"/>
              <a:defRPr sz="6400" b="1">
                <a:solidFill>
                  <a:srgbClr val="53585F"/>
                </a:solidFill>
                <a:latin typeface="Calibri"/>
                <a:ea typeface="Calibri"/>
                <a:cs typeface="Calibri"/>
                <a:sym typeface="Calibri"/>
              </a:defRPr>
            </a:pPr>
            <a:r>
              <a:rPr b="0"/>
              <a:t>Mental / Physical Poison:</a:t>
            </a:r>
          </a:p>
          <a:p>
            <a:pPr marL="1800377" lvl="2" indent="-911377" algn="l">
              <a:lnSpc>
                <a:spcPct val="90000"/>
              </a:lnSpc>
              <a:buSzPct val="75000"/>
              <a:buChar char="•"/>
              <a:defRPr sz="6400" b="1">
                <a:solidFill>
                  <a:srgbClr val="53585F"/>
                </a:solidFill>
                <a:latin typeface="Calibri"/>
                <a:ea typeface="Calibri"/>
                <a:cs typeface="Calibri"/>
                <a:sym typeface="Calibri"/>
              </a:defRPr>
            </a:pPr>
            <a:r>
              <a:t>2 Pt 2:14,19</a:t>
            </a:r>
            <a:r>
              <a:rPr b="0"/>
              <a:t> - It is </a:t>
            </a:r>
            <a:r>
              <a:rPr b="0" i="1"/>
              <a:t>addictive</a:t>
            </a:r>
            <a:r>
              <a:rPr b="0"/>
              <a:t> &amp; </a:t>
            </a:r>
            <a:r>
              <a:rPr b="0" i="1"/>
              <a:t>progressive—</a:t>
            </a:r>
            <a:r>
              <a:rPr b="0"/>
              <a:t>you become a slave</a:t>
            </a:r>
          </a:p>
          <a:p>
            <a:pPr marL="1800377" lvl="2" indent="-911377" algn="l">
              <a:lnSpc>
                <a:spcPct val="90000"/>
              </a:lnSpc>
              <a:buSzPct val="75000"/>
              <a:buChar char="•"/>
              <a:defRPr sz="6400" b="1">
                <a:solidFill>
                  <a:srgbClr val="53585F"/>
                </a:solidFill>
                <a:latin typeface="Calibri"/>
                <a:ea typeface="Calibri"/>
                <a:cs typeface="Calibri"/>
                <a:sym typeface="Calibri"/>
              </a:defRPr>
            </a:pPr>
            <a:r>
              <a:t>2 Sam 11:2ff</a:t>
            </a:r>
            <a:r>
              <a:rPr b="0"/>
              <a:t> - Can lead to acting on what has been seen</a:t>
            </a:r>
          </a:p>
          <a:p>
            <a:pPr marL="1800377" lvl="2" indent="-911377" algn="l">
              <a:lnSpc>
                <a:spcPct val="90000"/>
              </a:lnSpc>
              <a:buSzPct val="75000"/>
              <a:buChar char="•"/>
              <a:defRPr sz="6400" b="1">
                <a:solidFill>
                  <a:srgbClr val="53585F"/>
                </a:solidFill>
                <a:latin typeface="Calibri"/>
                <a:ea typeface="Calibri"/>
                <a:cs typeface="Calibri"/>
                <a:sym typeface="Calibri"/>
              </a:defRPr>
            </a:pPr>
            <a:r>
              <a:t>Rom 1:24-25 </a:t>
            </a:r>
            <a:r>
              <a:rPr b="0"/>
              <a:t>- Pornography is a LIE. It warps your thinking.</a:t>
            </a:r>
          </a:p>
          <a:p>
            <a:pPr marL="911377" indent="-911377" algn="l">
              <a:lnSpc>
                <a:spcPct val="90000"/>
              </a:lnSpc>
              <a:buSzPct val="75000"/>
              <a:buChar char="•"/>
              <a:defRPr sz="6400" b="1">
                <a:solidFill>
                  <a:srgbClr val="53585F"/>
                </a:solidFill>
                <a:latin typeface="Calibri"/>
                <a:ea typeface="Calibri"/>
                <a:cs typeface="Calibri"/>
                <a:sym typeface="Calibri"/>
              </a:defRPr>
            </a:pPr>
            <a:r>
              <a:rPr b="0"/>
              <a:t>Poison for Society:</a:t>
            </a:r>
          </a:p>
          <a:p>
            <a:pPr marL="1800377" lvl="2" indent="-911377" algn="l">
              <a:lnSpc>
                <a:spcPct val="90000"/>
              </a:lnSpc>
              <a:buSzPct val="75000"/>
              <a:buChar char="•"/>
              <a:defRPr sz="6400" b="1">
                <a:solidFill>
                  <a:srgbClr val="53585F"/>
                </a:solidFill>
                <a:latin typeface="Calibri"/>
                <a:ea typeface="Calibri"/>
                <a:cs typeface="Calibri"/>
                <a:sym typeface="Calibri"/>
              </a:defRPr>
            </a:pPr>
            <a:r>
              <a:t>Pr 14:34; Rom 1:32 </a:t>
            </a:r>
            <a:r>
              <a:rPr b="0"/>
              <a:t>- Clicking is supporting unthinkable evil.</a:t>
            </a:r>
          </a:p>
        </p:txBody>
      </p:sp>
      <p:sp>
        <p:nvSpPr>
          <p:cNvPr id="206" name="Biohazard"/>
          <p:cNvSpPr/>
          <p:nvPr/>
        </p:nvSpPr>
        <p:spPr>
          <a:xfrm>
            <a:off x="21048930" y="2871231"/>
            <a:ext cx="2891517" cy="2612837"/>
          </a:xfrm>
          <a:custGeom>
            <a:avLst/>
            <a:gdLst/>
            <a:ahLst/>
            <a:cxnLst>
              <a:cxn ang="0">
                <a:pos x="wd2" y="hd2"/>
              </a:cxn>
              <a:cxn ang="5400000">
                <a:pos x="wd2" y="hd2"/>
              </a:cxn>
              <a:cxn ang="10800000">
                <a:pos x="wd2" y="hd2"/>
              </a:cxn>
              <a:cxn ang="16200000">
                <a:pos x="wd2" y="hd2"/>
              </a:cxn>
            </a:cxnLst>
            <a:rect l="0" t="0" r="r" b="b"/>
            <a:pathLst>
              <a:path w="21598" h="21266" extrusionOk="0">
                <a:moveTo>
                  <a:pt x="7817" y="4"/>
                </a:moveTo>
                <a:cubicBezTo>
                  <a:pt x="7793" y="-3"/>
                  <a:pt x="7766" y="0"/>
                  <a:pt x="7739" y="17"/>
                </a:cubicBezTo>
                <a:cubicBezTo>
                  <a:pt x="5945" y="1162"/>
                  <a:pt x="4740" y="3281"/>
                  <a:pt x="4740" y="5711"/>
                </a:cubicBezTo>
                <a:cubicBezTo>
                  <a:pt x="4740" y="6569"/>
                  <a:pt x="4894" y="7386"/>
                  <a:pt x="5168" y="8138"/>
                </a:cubicBezTo>
                <a:cubicBezTo>
                  <a:pt x="4433" y="8256"/>
                  <a:pt x="3706" y="8518"/>
                  <a:pt x="3024" y="8947"/>
                </a:cubicBezTo>
                <a:cubicBezTo>
                  <a:pt x="1093" y="10162"/>
                  <a:pt x="12" y="12359"/>
                  <a:pt x="0" y="14624"/>
                </a:cubicBezTo>
                <a:cubicBezTo>
                  <a:pt x="-1" y="14762"/>
                  <a:pt x="184" y="14777"/>
                  <a:pt x="205" y="14641"/>
                </a:cubicBezTo>
                <a:cubicBezTo>
                  <a:pt x="430" y="13230"/>
                  <a:pt x="1204" y="11934"/>
                  <a:pt x="2431" y="11162"/>
                </a:cubicBezTo>
                <a:cubicBezTo>
                  <a:pt x="4532" y="9840"/>
                  <a:pt x="7188" y="10535"/>
                  <a:pt x="8528" y="12689"/>
                </a:cubicBezTo>
                <a:lnTo>
                  <a:pt x="9291" y="12208"/>
                </a:lnTo>
                <a:cubicBezTo>
                  <a:pt x="9067" y="11450"/>
                  <a:pt x="9348" y="10599"/>
                  <a:pt x="10007" y="10185"/>
                </a:cubicBezTo>
                <a:cubicBezTo>
                  <a:pt x="10153" y="10093"/>
                  <a:pt x="10309" y="10037"/>
                  <a:pt x="10465" y="10000"/>
                </a:cubicBezTo>
                <a:lnTo>
                  <a:pt x="10465" y="9032"/>
                </a:lnTo>
                <a:cubicBezTo>
                  <a:pt x="8083" y="8845"/>
                  <a:pt x="6202" y="6685"/>
                  <a:pt x="6202" y="4042"/>
                </a:cubicBezTo>
                <a:cubicBezTo>
                  <a:pt x="6202" y="2497"/>
                  <a:pt x="6846" y="1120"/>
                  <a:pt x="7855" y="202"/>
                </a:cubicBezTo>
                <a:cubicBezTo>
                  <a:pt x="7928" y="136"/>
                  <a:pt x="7887" y="26"/>
                  <a:pt x="7817" y="4"/>
                </a:cubicBezTo>
                <a:close/>
                <a:moveTo>
                  <a:pt x="13780" y="4"/>
                </a:moveTo>
                <a:cubicBezTo>
                  <a:pt x="13709" y="26"/>
                  <a:pt x="13670" y="136"/>
                  <a:pt x="13743" y="202"/>
                </a:cubicBezTo>
                <a:cubicBezTo>
                  <a:pt x="14752" y="1120"/>
                  <a:pt x="15396" y="2497"/>
                  <a:pt x="15396" y="4042"/>
                </a:cubicBezTo>
                <a:cubicBezTo>
                  <a:pt x="15396" y="6685"/>
                  <a:pt x="13515" y="8845"/>
                  <a:pt x="11133" y="9032"/>
                </a:cubicBezTo>
                <a:lnTo>
                  <a:pt x="11133" y="9998"/>
                </a:lnTo>
                <a:cubicBezTo>
                  <a:pt x="11554" y="10097"/>
                  <a:pt x="11940" y="10377"/>
                  <a:pt x="12172" y="10817"/>
                </a:cubicBezTo>
                <a:cubicBezTo>
                  <a:pt x="12405" y="11256"/>
                  <a:pt x="12434" y="11759"/>
                  <a:pt x="12302" y="12206"/>
                </a:cubicBezTo>
                <a:lnTo>
                  <a:pt x="13070" y="12689"/>
                </a:lnTo>
                <a:cubicBezTo>
                  <a:pt x="14410" y="10535"/>
                  <a:pt x="17066" y="9840"/>
                  <a:pt x="19167" y="11162"/>
                </a:cubicBezTo>
                <a:cubicBezTo>
                  <a:pt x="20394" y="11934"/>
                  <a:pt x="21168" y="13228"/>
                  <a:pt x="21393" y="14639"/>
                </a:cubicBezTo>
                <a:cubicBezTo>
                  <a:pt x="21414" y="14775"/>
                  <a:pt x="21599" y="14762"/>
                  <a:pt x="21598" y="14624"/>
                </a:cubicBezTo>
                <a:cubicBezTo>
                  <a:pt x="21585" y="12359"/>
                  <a:pt x="20504" y="10162"/>
                  <a:pt x="18574" y="8947"/>
                </a:cubicBezTo>
                <a:cubicBezTo>
                  <a:pt x="17892" y="8518"/>
                  <a:pt x="17165" y="8256"/>
                  <a:pt x="16430" y="8138"/>
                </a:cubicBezTo>
                <a:cubicBezTo>
                  <a:pt x="16704" y="7386"/>
                  <a:pt x="16858" y="6569"/>
                  <a:pt x="16858" y="5711"/>
                </a:cubicBezTo>
                <a:cubicBezTo>
                  <a:pt x="16858" y="3281"/>
                  <a:pt x="15653" y="1162"/>
                  <a:pt x="13859" y="17"/>
                </a:cubicBezTo>
                <a:cubicBezTo>
                  <a:pt x="13832" y="0"/>
                  <a:pt x="13803" y="-3"/>
                  <a:pt x="13780" y="4"/>
                </a:cubicBezTo>
                <a:close/>
                <a:moveTo>
                  <a:pt x="10799" y="5433"/>
                </a:moveTo>
                <a:cubicBezTo>
                  <a:pt x="9597" y="5433"/>
                  <a:pt x="8481" y="5840"/>
                  <a:pt x="7559" y="6531"/>
                </a:cubicBezTo>
                <a:cubicBezTo>
                  <a:pt x="7851" y="6980"/>
                  <a:pt x="8219" y="7367"/>
                  <a:pt x="8644" y="7668"/>
                </a:cubicBezTo>
                <a:cubicBezTo>
                  <a:pt x="9278" y="7262"/>
                  <a:pt x="10012" y="7025"/>
                  <a:pt x="10799" y="7025"/>
                </a:cubicBezTo>
                <a:cubicBezTo>
                  <a:pt x="11586" y="7025"/>
                  <a:pt x="12320" y="7262"/>
                  <a:pt x="12954" y="7668"/>
                </a:cubicBezTo>
                <a:cubicBezTo>
                  <a:pt x="13379" y="7367"/>
                  <a:pt x="13747" y="6982"/>
                  <a:pt x="14039" y="6533"/>
                </a:cubicBezTo>
                <a:cubicBezTo>
                  <a:pt x="13117" y="5842"/>
                  <a:pt x="12001" y="5433"/>
                  <a:pt x="10799" y="5433"/>
                </a:cubicBezTo>
                <a:close/>
                <a:moveTo>
                  <a:pt x="5088" y="11193"/>
                </a:moveTo>
                <a:cubicBezTo>
                  <a:pt x="5077" y="11354"/>
                  <a:pt x="5067" y="11515"/>
                  <a:pt x="5067" y="11680"/>
                </a:cubicBezTo>
                <a:cubicBezTo>
                  <a:pt x="5067" y="14159"/>
                  <a:pt x="6403" y="16301"/>
                  <a:pt x="8329" y="17309"/>
                </a:cubicBezTo>
                <a:cubicBezTo>
                  <a:pt x="8538" y="16810"/>
                  <a:pt x="8661" y="16270"/>
                  <a:pt x="8688" y="15721"/>
                </a:cubicBezTo>
                <a:cubicBezTo>
                  <a:pt x="7399" y="14918"/>
                  <a:pt x="6527" y="13409"/>
                  <a:pt x="6527" y="11680"/>
                </a:cubicBezTo>
                <a:cubicBezTo>
                  <a:pt x="6527" y="11667"/>
                  <a:pt x="6529" y="11657"/>
                  <a:pt x="6529" y="11645"/>
                </a:cubicBezTo>
                <a:cubicBezTo>
                  <a:pt x="6085" y="11398"/>
                  <a:pt x="5596" y="11244"/>
                  <a:pt x="5088" y="11193"/>
                </a:cubicBezTo>
                <a:close/>
                <a:moveTo>
                  <a:pt x="16508" y="11193"/>
                </a:moveTo>
                <a:cubicBezTo>
                  <a:pt x="16000" y="11244"/>
                  <a:pt x="15513" y="11398"/>
                  <a:pt x="15069" y="11645"/>
                </a:cubicBezTo>
                <a:cubicBezTo>
                  <a:pt x="15069" y="11657"/>
                  <a:pt x="15070" y="11668"/>
                  <a:pt x="15071" y="11680"/>
                </a:cubicBezTo>
                <a:cubicBezTo>
                  <a:pt x="15071" y="13410"/>
                  <a:pt x="14199" y="14918"/>
                  <a:pt x="12910" y="15721"/>
                </a:cubicBezTo>
                <a:cubicBezTo>
                  <a:pt x="12937" y="16270"/>
                  <a:pt x="13060" y="16810"/>
                  <a:pt x="13269" y="17309"/>
                </a:cubicBezTo>
                <a:cubicBezTo>
                  <a:pt x="15195" y="16301"/>
                  <a:pt x="16531" y="14159"/>
                  <a:pt x="16531" y="11680"/>
                </a:cubicBezTo>
                <a:cubicBezTo>
                  <a:pt x="16531" y="11515"/>
                  <a:pt x="16519" y="11354"/>
                  <a:pt x="16508" y="11193"/>
                </a:cubicBezTo>
                <a:close/>
                <a:moveTo>
                  <a:pt x="11967" y="12834"/>
                </a:moveTo>
                <a:cubicBezTo>
                  <a:pt x="11859" y="12964"/>
                  <a:pt x="11737" y="13084"/>
                  <a:pt x="11591" y="13176"/>
                </a:cubicBezTo>
                <a:cubicBezTo>
                  <a:pt x="10932" y="13590"/>
                  <a:pt x="10115" y="13429"/>
                  <a:pt x="9625" y="12838"/>
                </a:cubicBezTo>
                <a:lnTo>
                  <a:pt x="8861" y="13319"/>
                </a:lnTo>
                <a:cubicBezTo>
                  <a:pt x="9904" y="15660"/>
                  <a:pt x="9127" y="18514"/>
                  <a:pt x="7026" y="19835"/>
                </a:cubicBezTo>
                <a:cubicBezTo>
                  <a:pt x="5799" y="20607"/>
                  <a:pt x="4383" y="20691"/>
                  <a:pt x="3149" y="20197"/>
                </a:cubicBezTo>
                <a:cubicBezTo>
                  <a:pt x="3030" y="20149"/>
                  <a:pt x="2950" y="20331"/>
                  <a:pt x="3060" y="20399"/>
                </a:cubicBezTo>
                <a:cubicBezTo>
                  <a:pt x="4867" y="21520"/>
                  <a:pt x="7153" y="21597"/>
                  <a:pt x="9084" y="20382"/>
                </a:cubicBezTo>
                <a:cubicBezTo>
                  <a:pt x="9766" y="19953"/>
                  <a:pt x="10338" y="19399"/>
                  <a:pt x="10799" y="18765"/>
                </a:cubicBezTo>
                <a:cubicBezTo>
                  <a:pt x="11260" y="19399"/>
                  <a:pt x="11832" y="19953"/>
                  <a:pt x="12514" y="20382"/>
                </a:cubicBezTo>
                <a:cubicBezTo>
                  <a:pt x="14445" y="21597"/>
                  <a:pt x="16731" y="21520"/>
                  <a:pt x="18538" y="20399"/>
                </a:cubicBezTo>
                <a:cubicBezTo>
                  <a:pt x="18648" y="20331"/>
                  <a:pt x="18568" y="20149"/>
                  <a:pt x="18449" y="20197"/>
                </a:cubicBezTo>
                <a:cubicBezTo>
                  <a:pt x="17215" y="20691"/>
                  <a:pt x="15799" y="20607"/>
                  <a:pt x="14572" y="19835"/>
                </a:cubicBezTo>
                <a:cubicBezTo>
                  <a:pt x="12471" y="18514"/>
                  <a:pt x="11694" y="15660"/>
                  <a:pt x="12737" y="13319"/>
                </a:cubicBezTo>
                <a:lnTo>
                  <a:pt x="11967" y="12834"/>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pic>
        <p:nvPicPr>
          <p:cNvPr id="207" name="Screen Shot 2015-09-13 at 7.06.43 AM.png" descr="Screen Shot 2015-09-13 at 7.06.43 AM.png"/>
          <p:cNvPicPr>
            <a:picLocks noChangeAspect="1"/>
          </p:cNvPicPr>
          <p:nvPr/>
        </p:nvPicPr>
        <p:blipFill>
          <a:blip r:embed="rId2"/>
          <a:stretch>
            <a:fillRect/>
          </a:stretch>
        </p:blipFill>
        <p:spPr>
          <a:xfrm>
            <a:off x="6876116" y="8650852"/>
            <a:ext cx="10539651" cy="241206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05">
                                            <p:txEl>
                                              <p:pRg st="9" end="9"/>
                                            </p:txEl>
                                          </p:spTgt>
                                        </p:tgtEl>
                                        <p:attrNameLst>
                                          <p:attrName>style.visibility</p:attrName>
                                        </p:attrNameLst>
                                      </p:cBhvr>
                                      <p:to>
                                        <p:strVal val="visible"/>
                                      </p:to>
                                    </p:set>
                                    <p:animEffect transition="in" filter="dissolve">
                                      <p:cBhvr>
                                        <p:cTn id="7" dur="199"/>
                                        <p:tgtEl>
                                          <p:spTgt spid="205">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1" nodeType="clickEffect">
                                  <p:stCondLst>
                                    <p:cond delay="0"/>
                                  </p:stCondLst>
                                  <p:iterate>
                                    <p:tmAbs val="0"/>
                                  </p:iterate>
                                  <p:childTnLst>
                                    <p:set>
                                      <p:cBhvr>
                                        <p:cTn id="11" fill="hold"/>
                                        <p:tgtEl>
                                          <p:spTgt spid="205">
                                            <p:txEl>
                                              <p:pRg st="10" end="10"/>
                                            </p:txEl>
                                          </p:spTgt>
                                        </p:tgtEl>
                                        <p:attrNameLst>
                                          <p:attrName>style.visibility</p:attrName>
                                        </p:attrNameLst>
                                      </p:cBhvr>
                                      <p:to>
                                        <p:strVal val="visible"/>
                                      </p:to>
                                    </p:set>
                                    <p:animEffect transition="in" filter="dissolve">
                                      <p:cBhvr>
                                        <p:cTn id="12" dur="199"/>
                                        <p:tgtEl>
                                          <p:spTgt spid="20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2" nodeType="clickEffect">
                                  <p:stCondLst>
                                    <p:cond delay="0"/>
                                  </p:stCondLst>
                                  <p:iterate>
                                    <p:tmAbs val="0"/>
                                  </p:iterate>
                                  <p:childTnLst>
                                    <p:set>
                                      <p:cBhvr>
                                        <p:cTn id="16" fill="hold"/>
                                        <p:tgtEl>
                                          <p:spTgt spid="207"/>
                                        </p:tgtEl>
                                        <p:attrNameLst>
                                          <p:attrName>style.visibility</p:attrName>
                                        </p:attrNameLst>
                                      </p:cBhvr>
                                      <p:to>
                                        <p:strVal val="visible"/>
                                      </p:to>
                                    </p:set>
                                    <p:animEffect transition="in" filter="dissolve">
                                      <p:cBhvr>
                                        <p:cTn id="17" dur="199"/>
                                        <p:tgtEl>
                                          <p:spTgt spid="2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fill="hold" grpId="3" nodeType="clickEffect">
                                  <p:stCondLst>
                                    <p:cond delay="0"/>
                                  </p:stCondLst>
                                  <p:iterate>
                                    <p:tmAbs val="0"/>
                                  </p:iterate>
                                  <p:childTnLst>
                                    <p:animEffect transition="out" filter="dissolve">
                                      <p:cBhvr>
                                        <p:cTn id="21" dur="199" fill="hold"/>
                                        <p:tgtEl>
                                          <p:spTgt spid="207"/>
                                        </p:tgtEl>
                                      </p:cBhvr>
                                    </p:animEffect>
                                    <p:set>
                                      <p:cBhvr>
                                        <p:cTn id="22" fill="hold">
                                          <p:stCondLst>
                                            <p:cond delay="198"/>
                                          </p:stCondLst>
                                        </p:cTn>
                                        <p:tgtEl>
                                          <p:spTgt spid="2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1" build="p" bldLvl="5" animBg="1" advAuto="0"/>
      <p:bldP spid="207" grpId="2" animBg="1" advAuto="0"/>
      <p:bldP spid="207" grpId="3"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 name="CUT OFF SOURCES"/>
          <p:cNvSpPr txBox="1"/>
          <p:nvPr/>
        </p:nvSpPr>
        <p:spPr>
          <a:xfrm>
            <a:off x="1800055" y="3449494"/>
            <a:ext cx="16138233"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CUT OFF SOURCES</a:t>
            </a:r>
          </a:p>
        </p:txBody>
      </p:sp>
      <p:sp>
        <p:nvSpPr>
          <p:cNvPr id="210" name="Brain"/>
          <p:cNvSpPr/>
          <p:nvPr/>
        </p:nvSpPr>
        <p:spPr>
          <a:xfrm>
            <a:off x="19111800" y="10116418"/>
            <a:ext cx="2766704" cy="2071019"/>
          </a:xfrm>
          <a:custGeom>
            <a:avLst/>
            <a:gdLst/>
            <a:ahLst/>
            <a:cxnLst>
              <a:cxn ang="0">
                <a:pos x="wd2" y="hd2"/>
              </a:cxn>
              <a:cxn ang="5400000">
                <a:pos x="wd2" y="hd2"/>
              </a:cxn>
              <a:cxn ang="10800000">
                <a:pos x="wd2" y="hd2"/>
              </a:cxn>
              <a:cxn ang="16200000">
                <a:pos x="wd2" y="hd2"/>
              </a:cxn>
            </a:cxnLst>
            <a:rect l="0" t="0" r="r" b="b"/>
            <a:pathLst>
              <a:path w="20488" h="21353" extrusionOk="0">
                <a:moveTo>
                  <a:pt x="7849" y="0"/>
                </a:moveTo>
                <a:cubicBezTo>
                  <a:pt x="6588" y="6"/>
                  <a:pt x="5225" y="689"/>
                  <a:pt x="4557" y="2140"/>
                </a:cubicBezTo>
                <a:cubicBezTo>
                  <a:pt x="2599" y="1020"/>
                  <a:pt x="-24" y="5596"/>
                  <a:pt x="711" y="7397"/>
                </a:cubicBezTo>
                <a:cubicBezTo>
                  <a:pt x="-688" y="9636"/>
                  <a:pt x="116" y="13872"/>
                  <a:pt x="1923" y="14061"/>
                </a:cubicBezTo>
                <a:cubicBezTo>
                  <a:pt x="1923" y="16787"/>
                  <a:pt x="2890" y="18203"/>
                  <a:pt x="5652" y="18009"/>
                </a:cubicBezTo>
                <a:cubicBezTo>
                  <a:pt x="5058" y="18885"/>
                  <a:pt x="3979" y="20442"/>
                  <a:pt x="3979" y="20442"/>
                </a:cubicBezTo>
                <a:lnTo>
                  <a:pt x="5611" y="21353"/>
                </a:lnTo>
                <a:lnTo>
                  <a:pt x="8716" y="17668"/>
                </a:lnTo>
                <a:cubicBezTo>
                  <a:pt x="8716" y="17668"/>
                  <a:pt x="10238" y="18641"/>
                  <a:pt x="12318" y="17960"/>
                </a:cubicBezTo>
                <a:cubicBezTo>
                  <a:pt x="13886" y="17446"/>
                  <a:pt x="14413" y="16378"/>
                  <a:pt x="14315" y="14805"/>
                </a:cubicBezTo>
                <a:cubicBezTo>
                  <a:pt x="16693" y="15486"/>
                  <a:pt x="19417" y="16159"/>
                  <a:pt x="20347" y="12752"/>
                </a:cubicBezTo>
                <a:cubicBezTo>
                  <a:pt x="20912" y="10684"/>
                  <a:pt x="19660" y="7640"/>
                  <a:pt x="18716" y="7640"/>
                </a:cubicBezTo>
                <a:cubicBezTo>
                  <a:pt x="19416" y="6130"/>
                  <a:pt x="17143" y="3112"/>
                  <a:pt x="15639" y="3647"/>
                </a:cubicBezTo>
                <a:cubicBezTo>
                  <a:pt x="15534" y="1422"/>
                  <a:pt x="11423" y="-247"/>
                  <a:pt x="10234" y="1165"/>
                </a:cubicBezTo>
                <a:cubicBezTo>
                  <a:pt x="9750" y="398"/>
                  <a:pt x="8830" y="-5"/>
                  <a:pt x="7849"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1" name="Notebook"/>
          <p:cNvSpPr/>
          <p:nvPr/>
        </p:nvSpPr>
        <p:spPr>
          <a:xfrm>
            <a:off x="18339063" y="4041135"/>
            <a:ext cx="2120864" cy="1188031"/>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2" name="Phone"/>
          <p:cNvSpPr/>
          <p:nvPr/>
        </p:nvSpPr>
        <p:spPr>
          <a:xfrm>
            <a:off x="21166987" y="3552112"/>
            <a:ext cx="1042513" cy="214693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3" name="GET ACCOUNTABLE"/>
          <p:cNvSpPr txBox="1"/>
          <p:nvPr/>
        </p:nvSpPr>
        <p:spPr>
          <a:xfrm>
            <a:off x="1796908" y="6699900"/>
            <a:ext cx="16044310"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GET ACCOUNTABLE</a:t>
            </a:r>
          </a:p>
        </p:txBody>
      </p:sp>
      <p:sp>
        <p:nvSpPr>
          <p:cNvPr id="214" name="Head"/>
          <p:cNvSpPr/>
          <p:nvPr/>
        </p:nvSpPr>
        <p:spPr>
          <a:xfrm>
            <a:off x="1836115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5" name="Head"/>
          <p:cNvSpPr/>
          <p:nvPr/>
        </p:nvSpPr>
        <p:spPr>
          <a:xfrm flipH="1">
            <a:off x="2088150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6" name="RENEW YOUR MIND"/>
          <p:cNvSpPr txBox="1"/>
          <p:nvPr/>
        </p:nvSpPr>
        <p:spPr>
          <a:xfrm>
            <a:off x="1847016" y="9950306"/>
            <a:ext cx="16044310" cy="29154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defTabSz="813315">
              <a:lnSpc>
                <a:spcPct val="110000"/>
              </a:lnSpc>
              <a:defRPr sz="14850" b="1">
                <a:solidFill>
                  <a:srgbClr val="53585F"/>
                </a:solidFill>
                <a:latin typeface="Calibri"/>
                <a:ea typeface="Calibri"/>
                <a:cs typeface="Calibri"/>
                <a:sym typeface="Calibri"/>
              </a:defRPr>
            </a:lvl1pPr>
          </a:lstStyle>
          <a:p>
            <a:r>
              <a:t>RENEW YOUR MIND</a:t>
            </a:r>
          </a:p>
        </p:txBody>
      </p:sp>
      <p:sp>
        <p:nvSpPr>
          <p:cNvPr id="217" name="Arrow 2"/>
          <p:cNvSpPr/>
          <p:nvPr/>
        </p:nvSpPr>
        <p:spPr>
          <a:xfrm>
            <a:off x="19799073" y="10490757"/>
            <a:ext cx="1213565" cy="977170"/>
          </a:xfrm>
          <a:custGeom>
            <a:avLst/>
            <a:gdLst/>
            <a:ahLst/>
            <a:cxnLst>
              <a:cxn ang="0">
                <a:pos x="wd2" y="hd2"/>
              </a:cxn>
              <a:cxn ang="5400000">
                <a:pos x="wd2" y="hd2"/>
              </a:cxn>
              <a:cxn ang="10800000">
                <a:pos x="wd2" y="hd2"/>
              </a:cxn>
              <a:cxn ang="16200000">
                <a:pos x="wd2" y="hd2"/>
              </a:cxn>
            </a:cxnLst>
            <a:rect l="0" t="0" r="r" b="b"/>
            <a:pathLst>
              <a:path w="21600" h="21600" extrusionOk="0">
                <a:moveTo>
                  <a:pt x="10749" y="0"/>
                </a:moveTo>
                <a:cubicBezTo>
                  <a:pt x="8457" y="0"/>
                  <a:pt x="6373" y="1103"/>
                  <a:pt x="4819" y="2903"/>
                </a:cubicBezTo>
                <a:lnTo>
                  <a:pt x="6744" y="6147"/>
                </a:lnTo>
                <a:cubicBezTo>
                  <a:pt x="7744" y="4819"/>
                  <a:pt x="9169" y="3989"/>
                  <a:pt x="10749" y="3989"/>
                </a:cubicBezTo>
                <a:cubicBezTo>
                  <a:pt x="13751" y="3989"/>
                  <a:pt x="16189" y="6985"/>
                  <a:pt x="16232" y="10700"/>
                </a:cubicBezTo>
                <a:lnTo>
                  <a:pt x="14265" y="10700"/>
                </a:lnTo>
                <a:lnTo>
                  <a:pt x="17933" y="16883"/>
                </a:lnTo>
                <a:lnTo>
                  <a:pt x="21600" y="10700"/>
                </a:lnTo>
                <a:lnTo>
                  <a:pt x="19444" y="10700"/>
                </a:lnTo>
                <a:cubicBezTo>
                  <a:pt x="19401" y="4782"/>
                  <a:pt x="15525" y="0"/>
                  <a:pt x="10749" y="0"/>
                </a:cubicBezTo>
                <a:close/>
                <a:moveTo>
                  <a:pt x="3667" y="4515"/>
                </a:moveTo>
                <a:lnTo>
                  <a:pt x="0" y="10700"/>
                </a:lnTo>
                <a:lnTo>
                  <a:pt x="2054" y="10700"/>
                </a:lnTo>
                <a:cubicBezTo>
                  <a:pt x="2053" y="10733"/>
                  <a:pt x="2054" y="10767"/>
                  <a:pt x="2054" y="10801"/>
                </a:cubicBezTo>
                <a:cubicBezTo>
                  <a:pt x="2054" y="16766"/>
                  <a:pt x="5946" y="21600"/>
                  <a:pt x="10749" y="21600"/>
                </a:cubicBezTo>
                <a:cubicBezTo>
                  <a:pt x="13080" y="21600"/>
                  <a:pt x="15197" y="20461"/>
                  <a:pt x="16759" y="18607"/>
                </a:cubicBezTo>
                <a:lnTo>
                  <a:pt x="14814" y="15375"/>
                </a:lnTo>
                <a:cubicBezTo>
                  <a:pt x="13811" y="16749"/>
                  <a:pt x="12360" y="17611"/>
                  <a:pt x="10749" y="17611"/>
                </a:cubicBezTo>
                <a:cubicBezTo>
                  <a:pt x="7720" y="17611"/>
                  <a:pt x="5266" y="14563"/>
                  <a:pt x="5266" y="10801"/>
                </a:cubicBezTo>
                <a:cubicBezTo>
                  <a:pt x="5266" y="10767"/>
                  <a:pt x="5265" y="10733"/>
                  <a:pt x="5266" y="10700"/>
                </a:cubicBezTo>
                <a:lnTo>
                  <a:pt x="7335" y="10700"/>
                </a:lnTo>
                <a:lnTo>
                  <a:pt x="3667" y="4515"/>
                </a:lnTo>
                <a:close/>
              </a:path>
            </a:pathLst>
          </a:custGeom>
          <a:solidFill>
            <a:srgbClr val="FFFFFF"/>
          </a:solidFill>
          <a:ln w="12700">
            <a:miter lim="400000"/>
          </a:ln>
        </p:spPr>
        <p:txBody>
          <a:bodyPr lIns="71437" tIns="71437" rIns="71437" bIns="71437" anchor="ctr"/>
          <a:lstStyle/>
          <a:p>
            <a:pPr>
              <a:defRPr sz="3600">
                <a:solidFill>
                  <a:srgbClr val="FFFFFF"/>
                </a:solidFill>
              </a:defRPr>
            </a:pPr>
            <a:endParaRPr/>
          </a:p>
        </p:txBody>
      </p:sp>
      <p:sp>
        <p:nvSpPr>
          <p:cNvPr id="218"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19" name="HOW DO I GET OUT?"/>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HOW DO I GET OUT?</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09">
                                            <p:bg/>
                                          </p:spTgt>
                                        </p:tgtEl>
                                        <p:attrNameLst>
                                          <p:attrName>style.visibility</p:attrName>
                                        </p:attrNameLst>
                                      </p:cBhvr>
                                      <p:to>
                                        <p:strVal val="visible"/>
                                      </p:to>
                                    </p:set>
                                    <p:animEffect transition="in" filter="dissolve">
                                      <p:cBhvr>
                                        <p:cTn id="7" dur="199"/>
                                        <p:tgtEl>
                                          <p:spTgt spid="209">
                                            <p:bg/>
                                          </p:spTgt>
                                        </p:tgtEl>
                                      </p:cBhvr>
                                    </p:animEffect>
                                  </p:childTnLst>
                                </p:cTn>
                              </p:par>
                              <p:par>
                                <p:cTn id="8" presetID="9" presetClass="entr" presetSubtype="0" fill="hold" grpId="1" nodeType="withEffect">
                                  <p:stCondLst>
                                    <p:cond delay="0"/>
                                  </p:stCondLst>
                                  <p:iterate>
                                    <p:tmAbs val="0"/>
                                  </p:iterate>
                                  <p:childTnLst>
                                    <p:set>
                                      <p:cBhvr>
                                        <p:cTn id="9" fill="hold"/>
                                        <p:tgtEl>
                                          <p:spTgt spid="209">
                                            <p:txEl>
                                              <p:pRg st="0" end="0"/>
                                            </p:txEl>
                                          </p:spTgt>
                                        </p:tgtEl>
                                        <p:attrNameLst>
                                          <p:attrName>style.visibility</p:attrName>
                                        </p:attrNameLst>
                                      </p:cBhvr>
                                      <p:to>
                                        <p:strVal val="visible"/>
                                      </p:to>
                                    </p:set>
                                    <p:animEffect transition="in" filter="dissolve">
                                      <p:cBhvr>
                                        <p:cTn id="10" dur="199"/>
                                        <p:tgtEl>
                                          <p:spTgt spid="209">
                                            <p:txEl>
                                              <p:pRg st="0" end="0"/>
                                            </p:txEl>
                                          </p:spTgt>
                                        </p:tgtEl>
                                      </p:cBhvr>
                                    </p:animEffect>
                                  </p:childTnLst>
                                </p:cTn>
                              </p:par>
                            </p:childTnLst>
                          </p:cTn>
                        </p:par>
                        <p:par>
                          <p:cTn id="11" fill="hold">
                            <p:stCondLst>
                              <p:cond delay="199"/>
                            </p:stCondLst>
                            <p:childTnLst>
                              <p:par>
                                <p:cTn id="12" presetID="9" presetClass="entr" fill="hold" grpId="2" nodeType="afterEffect">
                                  <p:stCondLst>
                                    <p:cond delay="0"/>
                                  </p:stCondLst>
                                  <p:iterate>
                                    <p:tmAbs val="0"/>
                                  </p:iterate>
                                  <p:childTnLst>
                                    <p:set>
                                      <p:cBhvr>
                                        <p:cTn id="13" fill="hold"/>
                                        <p:tgtEl>
                                          <p:spTgt spid="212"/>
                                        </p:tgtEl>
                                        <p:attrNameLst>
                                          <p:attrName>style.visibility</p:attrName>
                                        </p:attrNameLst>
                                      </p:cBhvr>
                                      <p:to>
                                        <p:strVal val="visible"/>
                                      </p:to>
                                    </p:set>
                                    <p:animEffect transition="in" filter="dissolve">
                                      <p:cBhvr>
                                        <p:cTn id="14" dur="199"/>
                                        <p:tgtEl>
                                          <p:spTgt spid="212"/>
                                        </p:tgtEl>
                                      </p:cBhvr>
                                    </p:animEffect>
                                  </p:childTnLst>
                                </p:cTn>
                              </p:par>
                            </p:childTnLst>
                          </p:cTn>
                        </p:par>
                        <p:par>
                          <p:cTn id="15" fill="hold">
                            <p:stCondLst>
                              <p:cond delay="398"/>
                            </p:stCondLst>
                            <p:childTnLst>
                              <p:par>
                                <p:cTn id="16" presetID="9" presetClass="entr" fill="hold" grpId="3" nodeType="afterEffect">
                                  <p:stCondLst>
                                    <p:cond delay="0"/>
                                  </p:stCondLst>
                                  <p:iterate>
                                    <p:tmAbs val="0"/>
                                  </p:iterate>
                                  <p:childTnLst>
                                    <p:set>
                                      <p:cBhvr>
                                        <p:cTn id="17" fill="hold"/>
                                        <p:tgtEl>
                                          <p:spTgt spid="211"/>
                                        </p:tgtEl>
                                        <p:attrNameLst>
                                          <p:attrName>style.visibility</p:attrName>
                                        </p:attrNameLst>
                                      </p:cBhvr>
                                      <p:to>
                                        <p:strVal val="visible"/>
                                      </p:to>
                                    </p:set>
                                    <p:animEffect transition="in" filter="dissolve">
                                      <p:cBhvr>
                                        <p:cTn id="18" dur="199"/>
                                        <p:tgtEl>
                                          <p:spTgt spid="2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fill="hold" grpId="4" nodeType="clickEffect">
                                  <p:stCondLst>
                                    <p:cond delay="0"/>
                                  </p:stCondLst>
                                  <p:iterate>
                                    <p:tmAbs val="0"/>
                                  </p:iterate>
                                  <p:childTnLst>
                                    <p:set>
                                      <p:cBhvr>
                                        <p:cTn id="22" fill="hold"/>
                                        <p:tgtEl>
                                          <p:spTgt spid="213">
                                            <p:bg/>
                                          </p:spTgt>
                                        </p:tgtEl>
                                        <p:attrNameLst>
                                          <p:attrName>style.visibility</p:attrName>
                                        </p:attrNameLst>
                                      </p:cBhvr>
                                      <p:to>
                                        <p:strVal val="visible"/>
                                      </p:to>
                                    </p:set>
                                    <p:animEffect transition="in" filter="dissolve">
                                      <p:cBhvr>
                                        <p:cTn id="23" dur="199"/>
                                        <p:tgtEl>
                                          <p:spTgt spid="213">
                                            <p:bg/>
                                          </p:spTgt>
                                        </p:tgtEl>
                                      </p:cBhvr>
                                    </p:animEffect>
                                  </p:childTnLst>
                                </p:cTn>
                              </p:par>
                              <p:par>
                                <p:cTn id="24" presetID="9" presetClass="entr" presetSubtype="0" fill="hold" grpId="4" nodeType="withEffect">
                                  <p:stCondLst>
                                    <p:cond delay="0"/>
                                  </p:stCondLst>
                                  <p:iterate>
                                    <p:tmAbs val="0"/>
                                  </p:iterate>
                                  <p:childTnLst>
                                    <p:set>
                                      <p:cBhvr>
                                        <p:cTn id="25" fill="hold"/>
                                        <p:tgtEl>
                                          <p:spTgt spid="213">
                                            <p:txEl>
                                              <p:pRg st="0" end="0"/>
                                            </p:txEl>
                                          </p:spTgt>
                                        </p:tgtEl>
                                        <p:attrNameLst>
                                          <p:attrName>style.visibility</p:attrName>
                                        </p:attrNameLst>
                                      </p:cBhvr>
                                      <p:to>
                                        <p:strVal val="visible"/>
                                      </p:to>
                                    </p:set>
                                    <p:animEffect transition="in" filter="dissolve">
                                      <p:cBhvr>
                                        <p:cTn id="26" dur="199"/>
                                        <p:tgtEl>
                                          <p:spTgt spid="213">
                                            <p:txEl>
                                              <p:pRg st="0" end="0"/>
                                            </p:txEl>
                                          </p:spTgt>
                                        </p:tgtEl>
                                      </p:cBhvr>
                                    </p:animEffect>
                                  </p:childTnLst>
                                </p:cTn>
                              </p:par>
                            </p:childTnLst>
                          </p:cTn>
                        </p:par>
                        <p:par>
                          <p:cTn id="27" fill="hold">
                            <p:stCondLst>
                              <p:cond delay="199"/>
                            </p:stCondLst>
                            <p:childTnLst>
                              <p:par>
                                <p:cTn id="28" presetID="9" presetClass="entr" fill="hold" grpId="5" nodeType="afterEffect">
                                  <p:stCondLst>
                                    <p:cond delay="0"/>
                                  </p:stCondLst>
                                  <p:iterate>
                                    <p:tmAbs val="0"/>
                                  </p:iterate>
                                  <p:childTnLst>
                                    <p:set>
                                      <p:cBhvr>
                                        <p:cTn id="29" fill="hold"/>
                                        <p:tgtEl>
                                          <p:spTgt spid="214"/>
                                        </p:tgtEl>
                                        <p:attrNameLst>
                                          <p:attrName>style.visibility</p:attrName>
                                        </p:attrNameLst>
                                      </p:cBhvr>
                                      <p:to>
                                        <p:strVal val="visible"/>
                                      </p:to>
                                    </p:set>
                                    <p:animEffect transition="in" filter="dissolve">
                                      <p:cBhvr>
                                        <p:cTn id="30" dur="199"/>
                                        <p:tgtEl>
                                          <p:spTgt spid="214"/>
                                        </p:tgtEl>
                                      </p:cBhvr>
                                    </p:animEffect>
                                  </p:childTnLst>
                                </p:cTn>
                              </p:par>
                            </p:childTnLst>
                          </p:cTn>
                        </p:par>
                        <p:par>
                          <p:cTn id="31" fill="hold">
                            <p:stCondLst>
                              <p:cond delay="398"/>
                            </p:stCondLst>
                            <p:childTnLst>
                              <p:par>
                                <p:cTn id="32" presetID="9" presetClass="entr" fill="hold" grpId="6" nodeType="afterEffect">
                                  <p:stCondLst>
                                    <p:cond delay="0"/>
                                  </p:stCondLst>
                                  <p:iterate>
                                    <p:tmAbs val="0"/>
                                  </p:iterate>
                                  <p:childTnLst>
                                    <p:set>
                                      <p:cBhvr>
                                        <p:cTn id="33" fill="hold"/>
                                        <p:tgtEl>
                                          <p:spTgt spid="215"/>
                                        </p:tgtEl>
                                        <p:attrNameLst>
                                          <p:attrName>style.visibility</p:attrName>
                                        </p:attrNameLst>
                                      </p:cBhvr>
                                      <p:to>
                                        <p:strVal val="visible"/>
                                      </p:to>
                                    </p:set>
                                    <p:animEffect transition="in" filter="dissolve">
                                      <p:cBhvr>
                                        <p:cTn id="34" dur="199"/>
                                        <p:tgtEl>
                                          <p:spTgt spid="215"/>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fill="hold" grpId="7" nodeType="clickEffect">
                                  <p:stCondLst>
                                    <p:cond delay="0"/>
                                  </p:stCondLst>
                                  <p:iterate>
                                    <p:tmAbs val="0"/>
                                  </p:iterate>
                                  <p:childTnLst>
                                    <p:set>
                                      <p:cBhvr>
                                        <p:cTn id="38" fill="hold"/>
                                        <p:tgtEl>
                                          <p:spTgt spid="216">
                                            <p:bg/>
                                          </p:spTgt>
                                        </p:tgtEl>
                                        <p:attrNameLst>
                                          <p:attrName>style.visibility</p:attrName>
                                        </p:attrNameLst>
                                      </p:cBhvr>
                                      <p:to>
                                        <p:strVal val="visible"/>
                                      </p:to>
                                    </p:set>
                                    <p:animEffect transition="in" filter="dissolve">
                                      <p:cBhvr>
                                        <p:cTn id="39" dur="199"/>
                                        <p:tgtEl>
                                          <p:spTgt spid="216">
                                            <p:bg/>
                                          </p:spTgt>
                                        </p:tgtEl>
                                      </p:cBhvr>
                                    </p:animEffect>
                                  </p:childTnLst>
                                </p:cTn>
                              </p:par>
                              <p:par>
                                <p:cTn id="40" presetID="9" presetClass="entr" presetSubtype="0" fill="hold" grpId="7" nodeType="withEffect">
                                  <p:stCondLst>
                                    <p:cond delay="0"/>
                                  </p:stCondLst>
                                  <p:iterate>
                                    <p:tmAbs val="0"/>
                                  </p:iterate>
                                  <p:childTnLst>
                                    <p:set>
                                      <p:cBhvr>
                                        <p:cTn id="41" fill="hold"/>
                                        <p:tgtEl>
                                          <p:spTgt spid="216">
                                            <p:txEl>
                                              <p:pRg st="0" end="0"/>
                                            </p:txEl>
                                          </p:spTgt>
                                        </p:tgtEl>
                                        <p:attrNameLst>
                                          <p:attrName>style.visibility</p:attrName>
                                        </p:attrNameLst>
                                      </p:cBhvr>
                                      <p:to>
                                        <p:strVal val="visible"/>
                                      </p:to>
                                    </p:set>
                                    <p:animEffect transition="in" filter="dissolve">
                                      <p:cBhvr>
                                        <p:cTn id="42" dur="199"/>
                                        <p:tgtEl>
                                          <p:spTgt spid="216">
                                            <p:txEl>
                                              <p:pRg st="0" end="0"/>
                                            </p:txEl>
                                          </p:spTgt>
                                        </p:tgtEl>
                                      </p:cBhvr>
                                    </p:animEffect>
                                  </p:childTnLst>
                                </p:cTn>
                              </p:par>
                            </p:childTnLst>
                          </p:cTn>
                        </p:par>
                        <p:par>
                          <p:cTn id="43" fill="hold">
                            <p:stCondLst>
                              <p:cond delay="199"/>
                            </p:stCondLst>
                            <p:childTnLst>
                              <p:par>
                                <p:cTn id="44" presetID="9" presetClass="entr" fill="hold" grpId="8" nodeType="afterEffect">
                                  <p:stCondLst>
                                    <p:cond delay="0"/>
                                  </p:stCondLst>
                                  <p:iterate>
                                    <p:tmAbs val="0"/>
                                  </p:iterate>
                                  <p:childTnLst>
                                    <p:set>
                                      <p:cBhvr>
                                        <p:cTn id="45" fill="hold"/>
                                        <p:tgtEl>
                                          <p:spTgt spid="210"/>
                                        </p:tgtEl>
                                        <p:attrNameLst>
                                          <p:attrName>style.visibility</p:attrName>
                                        </p:attrNameLst>
                                      </p:cBhvr>
                                      <p:to>
                                        <p:strVal val="visible"/>
                                      </p:to>
                                    </p:set>
                                    <p:animEffect transition="in" filter="dissolve">
                                      <p:cBhvr>
                                        <p:cTn id="46" dur="199"/>
                                        <p:tgtEl>
                                          <p:spTgt spid="210"/>
                                        </p:tgtEl>
                                      </p:cBhvr>
                                    </p:animEffect>
                                  </p:childTnLst>
                                </p:cTn>
                              </p:par>
                            </p:childTnLst>
                          </p:cTn>
                        </p:par>
                        <p:par>
                          <p:cTn id="47" fill="hold">
                            <p:stCondLst>
                              <p:cond delay="398"/>
                            </p:stCondLst>
                            <p:childTnLst>
                              <p:par>
                                <p:cTn id="48" presetID="9" presetClass="entr" fill="hold" grpId="9" nodeType="afterEffect">
                                  <p:stCondLst>
                                    <p:cond delay="0"/>
                                  </p:stCondLst>
                                  <p:iterate>
                                    <p:tmAbs val="0"/>
                                  </p:iterate>
                                  <p:childTnLst>
                                    <p:set>
                                      <p:cBhvr>
                                        <p:cTn id="49" fill="hold"/>
                                        <p:tgtEl>
                                          <p:spTgt spid="217"/>
                                        </p:tgtEl>
                                        <p:attrNameLst>
                                          <p:attrName>style.visibility</p:attrName>
                                        </p:attrNameLst>
                                      </p:cBhvr>
                                      <p:to>
                                        <p:strVal val="visible"/>
                                      </p:to>
                                    </p:set>
                                    <p:animEffect transition="in" filter="dissolve">
                                      <p:cBhvr>
                                        <p:cTn id="50" dur="199"/>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1" build="p" bldLvl="5" animBg="1" advAuto="0"/>
      <p:bldP spid="210" grpId="8" animBg="1" advAuto="0"/>
      <p:bldP spid="211" grpId="3" animBg="1" advAuto="0"/>
      <p:bldP spid="212" grpId="2" animBg="1" advAuto="0"/>
      <p:bldP spid="213" grpId="4" build="p" bldLvl="5" animBg="1" advAuto="0"/>
      <p:bldP spid="214" grpId="5" animBg="1" advAuto="0"/>
      <p:bldP spid="215" grpId="6" animBg="1" advAuto="0"/>
      <p:bldP spid="216" grpId="7" build="p" bldLvl="5" animBg="1" advAuto="0"/>
      <p:bldP spid="217" grpId="9"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2" name="OVERCOMING"/>
          <p:cNvSpPr txBox="1">
            <a:spLocks noGrp="1"/>
          </p:cNvSpPr>
          <p:nvPr>
            <p:ph type="title"/>
          </p:nvPr>
        </p:nvSpPr>
        <p:spPr>
          <a:xfrm>
            <a:off x="2671828" y="1345294"/>
            <a:ext cx="19040344" cy="4056715"/>
          </a:xfrm>
          <a:prstGeom prst="rect">
            <a:avLst/>
          </a:prstGeom>
        </p:spPr>
        <p:txBody>
          <a:bodyPr anchor="t"/>
          <a:lstStyle>
            <a:lvl1pPr>
              <a:defRPr sz="22700" b="1">
                <a:solidFill>
                  <a:srgbClr val="53585F"/>
                </a:solidFill>
                <a:latin typeface="Calibri"/>
                <a:ea typeface="Calibri"/>
                <a:cs typeface="Calibri"/>
                <a:sym typeface="Calibri"/>
              </a:defRPr>
            </a:lvl1pPr>
          </a:lstStyle>
          <a:p>
            <a:r>
              <a:t>OVERCOMING</a:t>
            </a:r>
          </a:p>
        </p:txBody>
      </p:sp>
      <p:sp>
        <p:nvSpPr>
          <p:cNvPr id="223" name="PORNOGRAPHY"/>
          <p:cNvSpPr txBox="1"/>
          <p:nvPr/>
        </p:nvSpPr>
        <p:spPr>
          <a:xfrm>
            <a:off x="2671828" y="3721574"/>
            <a:ext cx="19040344" cy="5164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20300" b="1">
                <a:solidFill>
                  <a:srgbClr val="720C04"/>
                </a:solidFill>
                <a:latin typeface="Calibri"/>
                <a:ea typeface="Calibri"/>
                <a:cs typeface="Calibri"/>
                <a:sym typeface="Calibri"/>
              </a:defRPr>
            </a:lvl1pPr>
          </a:lstStyle>
          <a:p>
            <a:r>
              <a:t>PORNOGRAPHY</a:t>
            </a:r>
          </a:p>
        </p:txBody>
      </p:sp>
      <p:sp>
        <p:nvSpPr>
          <p:cNvPr id="224" name="Unless otherwise indicated, all Scripture quotations are from The ESV® Bible (The Holy Bible, English Standard Version®),  copyright © 2001 by Crossway, a publishing ministry of Good News Publishers. Used by permission. All rights reserved."/>
          <p:cNvSpPr txBox="1"/>
          <p:nvPr/>
        </p:nvSpPr>
        <p:spPr>
          <a:xfrm>
            <a:off x="315491" y="12547367"/>
            <a:ext cx="23753019" cy="1136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nchor="ctr">
            <a:spAutoFit/>
          </a:bodyPr>
          <a:lstStyle/>
          <a:p>
            <a:pPr>
              <a:lnSpc>
                <a:spcPct val="70000"/>
              </a:lnSpc>
              <a:defRPr sz="3800">
                <a:solidFill>
                  <a:srgbClr val="53585F"/>
                </a:solidFill>
                <a:latin typeface="Calibri"/>
                <a:ea typeface="Calibri"/>
                <a:cs typeface="Calibri"/>
                <a:sym typeface="Calibri"/>
              </a:defRPr>
            </a:pPr>
            <a:r>
              <a:t>Unless otherwise indicated, all Scripture quotations are from The ESV® Bible (The Holy Bible, English Standard Version®), </a:t>
            </a:r>
            <a:br/>
            <a:r>
              <a:t>copyright © 2001 by Crossway, a publishing ministry of Good News Publishers. Used by permission. All rights reserved.</a:t>
            </a:r>
          </a:p>
        </p:txBody>
      </p:sp>
      <p:sp>
        <p:nvSpPr>
          <p:cNvPr id="225" name="10 AM…"/>
          <p:cNvSpPr/>
          <p:nvPr/>
        </p:nvSpPr>
        <p:spPr>
          <a:xfrm>
            <a:off x="1099937" y="7830139"/>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800">
                <a:solidFill>
                  <a:srgbClr val="FFFFFF"/>
                </a:solidFill>
                <a:latin typeface="Calibri"/>
                <a:ea typeface="Calibri"/>
                <a:cs typeface="Calibri"/>
                <a:sym typeface="Calibri"/>
              </a:defRPr>
            </a:pPr>
            <a:r>
              <a:t>10 AM</a:t>
            </a:r>
          </a:p>
          <a:p>
            <a:pPr>
              <a:lnSpc>
                <a:spcPct val="120000"/>
              </a:lnSpc>
              <a:defRPr sz="5800" b="1">
                <a:solidFill>
                  <a:srgbClr val="FFFFFF"/>
                </a:solidFill>
                <a:latin typeface="Calibri"/>
                <a:ea typeface="Calibri"/>
                <a:cs typeface="Calibri"/>
                <a:sym typeface="Calibri"/>
              </a:defRPr>
            </a:pPr>
            <a:r>
              <a:t>The Poison of Pornography</a:t>
            </a:r>
          </a:p>
        </p:txBody>
      </p:sp>
      <p:sp>
        <p:nvSpPr>
          <p:cNvPr id="226" name="11 AM…"/>
          <p:cNvSpPr/>
          <p:nvPr/>
        </p:nvSpPr>
        <p:spPr>
          <a:xfrm>
            <a:off x="8817985" y="7830139"/>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600">
                <a:solidFill>
                  <a:srgbClr val="FFFFFF"/>
                </a:solidFill>
                <a:latin typeface="Calibri"/>
                <a:ea typeface="Calibri"/>
                <a:cs typeface="Calibri"/>
                <a:sym typeface="Calibri"/>
              </a:defRPr>
            </a:pPr>
            <a:r>
              <a:t>11 AM</a:t>
            </a:r>
          </a:p>
          <a:p>
            <a:pPr>
              <a:lnSpc>
                <a:spcPct val="120000"/>
              </a:lnSpc>
              <a:defRPr sz="5600" b="1">
                <a:solidFill>
                  <a:srgbClr val="FFFFFF"/>
                </a:solidFill>
                <a:latin typeface="Calibri"/>
                <a:ea typeface="Calibri"/>
                <a:cs typeface="Calibri"/>
                <a:sym typeface="Calibri"/>
              </a:defRPr>
            </a:pPr>
            <a:r>
              <a:t>Short-Term</a:t>
            </a:r>
            <a:br/>
            <a:r>
              <a:t>Battle Strategies</a:t>
            </a:r>
          </a:p>
        </p:txBody>
      </p:sp>
      <p:sp>
        <p:nvSpPr>
          <p:cNvPr id="227" name="1:30 PM…"/>
          <p:cNvSpPr/>
          <p:nvPr/>
        </p:nvSpPr>
        <p:spPr>
          <a:xfrm>
            <a:off x="16536032" y="7830139"/>
            <a:ext cx="6748031"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90000"/>
              </a:lnSpc>
              <a:defRPr sz="5600">
                <a:solidFill>
                  <a:srgbClr val="FFFFFF"/>
                </a:solidFill>
                <a:latin typeface="Calibri"/>
                <a:ea typeface="Calibri"/>
                <a:cs typeface="Calibri"/>
                <a:sym typeface="Calibri"/>
              </a:defRPr>
            </a:pPr>
            <a:r>
              <a:t>1:30 PM</a:t>
            </a:r>
          </a:p>
          <a:p>
            <a:pPr>
              <a:lnSpc>
                <a:spcPct val="90000"/>
              </a:lnSpc>
              <a:defRPr sz="5600" b="1">
                <a:solidFill>
                  <a:srgbClr val="FFFFFF"/>
                </a:solidFill>
                <a:latin typeface="Calibri"/>
                <a:ea typeface="Calibri"/>
                <a:cs typeface="Calibri"/>
                <a:sym typeface="Calibri"/>
              </a:defRPr>
            </a:pPr>
            <a:r>
              <a:t>Long-Term</a:t>
            </a:r>
            <a:br/>
            <a:r>
              <a:t>Battle Strategies &amp;</a:t>
            </a:r>
            <a:br/>
            <a:r>
              <a:t>Proactive Prevention</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 name="OVERCOMING"/>
          <p:cNvSpPr txBox="1">
            <a:spLocks noGrp="1"/>
          </p:cNvSpPr>
          <p:nvPr>
            <p:ph type="title"/>
          </p:nvPr>
        </p:nvSpPr>
        <p:spPr>
          <a:xfrm>
            <a:off x="2671828" y="1345294"/>
            <a:ext cx="19040344" cy="4056715"/>
          </a:xfrm>
          <a:prstGeom prst="rect">
            <a:avLst/>
          </a:prstGeom>
        </p:spPr>
        <p:txBody>
          <a:bodyPr anchor="t"/>
          <a:lstStyle>
            <a:lvl1pPr>
              <a:defRPr sz="22700" b="1">
                <a:solidFill>
                  <a:srgbClr val="53585F"/>
                </a:solidFill>
                <a:latin typeface="Calibri"/>
                <a:ea typeface="Calibri"/>
                <a:cs typeface="Calibri"/>
                <a:sym typeface="Calibri"/>
              </a:defRPr>
            </a:lvl1pPr>
          </a:lstStyle>
          <a:p>
            <a:r>
              <a:t>OVERCOMING</a:t>
            </a:r>
          </a:p>
        </p:txBody>
      </p:sp>
      <p:sp>
        <p:nvSpPr>
          <p:cNvPr id="230" name="PORNOGRAPHY"/>
          <p:cNvSpPr txBox="1"/>
          <p:nvPr/>
        </p:nvSpPr>
        <p:spPr>
          <a:xfrm>
            <a:off x="2671828" y="3721574"/>
            <a:ext cx="19040344" cy="5164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20300" b="1">
                <a:solidFill>
                  <a:srgbClr val="720C04"/>
                </a:solidFill>
                <a:latin typeface="Calibri"/>
                <a:ea typeface="Calibri"/>
                <a:cs typeface="Calibri"/>
                <a:sym typeface="Calibri"/>
              </a:defRPr>
            </a:lvl1pPr>
          </a:lstStyle>
          <a:p>
            <a:r>
              <a:t>PORNOGRAPHY</a:t>
            </a:r>
          </a:p>
        </p:txBody>
      </p:sp>
      <p:sp>
        <p:nvSpPr>
          <p:cNvPr id="231" name="Unless otherwise indicated, all Scripture quotations are from The ESV® Bible (The Holy Bible, English Standard Version®),  copyright © 2001 by Crossway, a publishing ministry of Good News Publishers. Used by permission. All rights reserved."/>
          <p:cNvSpPr txBox="1"/>
          <p:nvPr/>
        </p:nvSpPr>
        <p:spPr>
          <a:xfrm>
            <a:off x="315491" y="12547367"/>
            <a:ext cx="23753019" cy="1136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nchor="ctr">
            <a:spAutoFit/>
          </a:bodyPr>
          <a:lstStyle/>
          <a:p>
            <a:pPr>
              <a:lnSpc>
                <a:spcPct val="70000"/>
              </a:lnSpc>
              <a:defRPr sz="3800">
                <a:solidFill>
                  <a:srgbClr val="53585F"/>
                </a:solidFill>
                <a:latin typeface="Calibri"/>
                <a:ea typeface="Calibri"/>
                <a:cs typeface="Calibri"/>
                <a:sym typeface="Calibri"/>
              </a:defRPr>
            </a:pPr>
            <a:r>
              <a:t>Unless otherwise indicated, all Scripture quotations are from The ESV® Bible (The Holy Bible, English Standard Version®), </a:t>
            </a:r>
            <a:br/>
            <a:r>
              <a:t>copyright © 2001 by Crossway, a publishing ministry of Good News Publishers. Used by permission. All rights reserved.</a:t>
            </a:r>
          </a:p>
        </p:txBody>
      </p:sp>
      <p:sp>
        <p:nvSpPr>
          <p:cNvPr id="232" name="11 AM…"/>
          <p:cNvSpPr/>
          <p:nvPr/>
        </p:nvSpPr>
        <p:spPr>
          <a:xfrm>
            <a:off x="8817985" y="7830139"/>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600">
                <a:solidFill>
                  <a:srgbClr val="FFFFFF"/>
                </a:solidFill>
                <a:latin typeface="Calibri"/>
                <a:ea typeface="Calibri"/>
                <a:cs typeface="Calibri"/>
                <a:sym typeface="Calibri"/>
              </a:defRPr>
            </a:pPr>
            <a:r>
              <a:t>11 AM</a:t>
            </a:r>
          </a:p>
          <a:p>
            <a:pPr>
              <a:lnSpc>
                <a:spcPct val="120000"/>
              </a:lnSpc>
              <a:defRPr sz="5600" b="1">
                <a:solidFill>
                  <a:srgbClr val="FFFFFF"/>
                </a:solidFill>
                <a:latin typeface="Calibri"/>
                <a:ea typeface="Calibri"/>
                <a:cs typeface="Calibri"/>
                <a:sym typeface="Calibri"/>
              </a:defRPr>
            </a:pPr>
            <a:r>
              <a:t>Short-Term</a:t>
            </a:r>
            <a:br/>
            <a:r>
              <a:t>Battle Strategies</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 name="CUT OFF SOURCES"/>
          <p:cNvSpPr txBox="1"/>
          <p:nvPr/>
        </p:nvSpPr>
        <p:spPr>
          <a:xfrm>
            <a:off x="1800055" y="3449494"/>
            <a:ext cx="16138233"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CUT OFF SOURCES</a:t>
            </a:r>
          </a:p>
        </p:txBody>
      </p:sp>
      <p:sp>
        <p:nvSpPr>
          <p:cNvPr id="235" name="Brain"/>
          <p:cNvSpPr/>
          <p:nvPr/>
        </p:nvSpPr>
        <p:spPr>
          <a:xfrm>
            <a:off x="19111800" y="10116418"/>
            <a:ext cx="2766704" cy="2071019"/>
          </a:xfrm>
          <a:custGeom>
            <a:avLst/>
            <a:gdLst/>
            <a:ahLst/>
            <a:cxnLst>
              <a:cxn ang="0">
                <a:pos x="wd2" y="hd2"/>
              </a:cxn>
              <a:cxn ang="5400000">
                <a:pos x="wd2" y="hd2"/>
              </a:cxn>
              <a:cxn ang="10800000">
                <a:pos x="wd2" y="hd2"/>
              </a:cxn>
              <a:cxn ang="16200000">
                <a:pos x="wd2" y="hd2"/>
              </a:cxn>
            </a:cxnLst>
            <a:rect l="0" t="0" r="r" b="b"/>
            <a:pathLst>
              <a:path w="20488" h="21353" extrusionOk="0">
                <a:moveTo>
                  <a:pt x="7849" y="0"/>
                </a:moveTo>
                <a:cubicBezTo>
                  <a:pt x="6588" y="6"/>
                  <a:pt x="5225" y="689"/>
                  <a:pt x="4557" y="2140"/>
                </a:cubicBezTo>
                <a:cubicBezTo>
                  <a:pt x="2599" y="1020"/>
                  <a:pt x="-24" y="5596"/>
                  <a:pt x="711" y="7397"/>
                </a:cubicBezTo>
                <a:cubicBezTo>
                  <a:pt x="-688" y="9636"/>
                  <a:pt x="116" y="13872"/>
                  <a:pt x="1923" y="14061"/>
                </a:cubicBezTo>
                <a:cubicBezTo>
                  <a:pt x="1923" y="16787"/>
                  <a:pt x="2890" y="18203"/>
                  <a:pt x="5652" y="18009"/>
                </a:cubicBezTo>
                <a:cubicBezTo>
                  <a:pt x="5058" y="18885"/>
                  <a:pt x="3979" y="20442"/>
                  <a:pt x="3979" y="20442"/>
                </a:cubicBezTo>
                <a:lnTo>
                  <a:pt x="5611" y="21353"/>
                </a:lnTo>
                <a:lnTo>
                  <a:pt x="8716" y="17668"/>
                </a:lnTo>
                <a:cubicBezTo>
                  <a:pt x="8716" y="17668"/>
                  <a:pt x="10238" y="18641"/>
                  <a:pt x="12318" y="17960"/>
                </a:cubicBezTo>
                <a:cubicBezTo>
                  <a:pt x="13886" y="17446"/>
                  <a:pt x="14413" y="16378"/>
                  <a:pt x="14315" y="14805"/>
                </a:cubicBezTo>
                <a:cubicBezTo>
                  <a:pt x="16693" y="15486"/>
                  <a:pt x="19417" y="16159"/>
                  <a:pt x="20347" y="12752"/>
                </a:cubicBezTo>
                <a:cubicBezTo>
                  <a:pt x="20912" y="10684"/>
                  <a:pt x="19660" y="7640"/>
                  <a:pt x="18716" y="7640"/>
                </a:cubicBezTo>
                <a:cubicBezTo>
                  <a:pt x="19416" y="6130"/>
                  <a:pt x="17143" y="3112"/>
                  <a:pt x="15639" y="3647"/>
                </a:cubicBezTo>
                <a:cubicBezTo>
                  <a:pt x="15534" y="1422"/>
                  <a:pt x="11423" y="-247"/>
                  <a:pt x="10234" y="1165"/>
                </a:cubicBezTo>
                <a:cubicBezTo>
                  <a:pt x="9750" y="398"/>
                  <a:pt x="8830" y="-5"/>
                  <a:pt x="7849"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36" name="Notebook"/>
          <p:cNvSpPr/>
          <p:nvPr/>
        </p:nvSpPr>
        <p:spPr>
          <a:xfrm>
            <a:off x="18339063" y="4041135"/>
            <a:ext cx="2120864" cy="1188031"/>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37" name="Phone"/>
          <p:cNvSpPr/>
          <p:nvPr/>
        </p:nvSpPr>
        <p:spPr>
          <a:xfrm>
            <a:off x="21166987" y="3552112"/>
            <a:ext cx="1042513" cy="214693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38" name="GET ACCOUNTABLE"/>
          <p:cNvSpPr txBox="1"/>
          <p:nvPr/>
        </p:nvSpPr>
        <p:spPr>
          <a:xfrm>
            <a:off x="1796908" y="6699900"/>
            <a:ext cx="16044310"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GET ACCOUNTABLE</a:t>
            </a:r>
          </a:p>
        </p:txBody>
      </p:sp>
      <p:sp>
        <p:nvSpPr>
          <p:cNvPr id="239" name="Head"/>
          <p:cNvSpPr/>
          <p:nvPr/>
        </p:nvSpPr>
        <p:spPr>
          <a:xfrm>
            <a:off x="1836115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40" name="Head"/>
          <p:cNvSpPr/>
          <p:nvPr/>
        </p:nvSpPr>
        <p:spPr>
          <a:xfrm flipH="1">
            <a:off x="2088150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41" name="RENEW YOUR MIND"/>
          <p:cNvSpPr txBox="1"/>
          <p:nvPr/>
        </p:nvSpPr>
        <p:spPr>
          <a:xfrm>
            <a:off x="1847016" y="9950306"/>
            <a:ext cx="16044310" cy="29154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defTabSz="813315">
              <a:lnSpc>
                <a:spcPct val="110000"/>
              </a:lnSpc>
              <a:defRPr sz="14850" b="1">
                <a:solidFill>
                  <a:srgbClr val="53585F"/>
                </a:solidFill>
                <a:latin typeface="Calibri"/>
                <a:ea typeface="Calibri"/>
                <a:cs typeface="Calibri"/>
                <a:sym typeface="Calibri"/>
              </a:defRPr>
            </a:lvl1pPr>
          </a:lstStyle>
          <a:p>
            <a:r>
              <a:t>RENEW YOUR MIND</a:t>
            </a:r>
          </a:p>
        </p:txBody>
      </p:sp>
      <p:sp>
        <p:nvSpPr>
          <p:cNvPr id="242" name="Arrow 2"/>
          <p:cNvSpPr/>
          <p:nvPr/>
        </p:nvSpPr>
        <p:spPr>
          <a:xfrm>
            <a:off x="19799073" y="10490757"/>
            <a:ext cx="1213565" cy="977170"/>
          </a:xfrm>
          <a:custGeom>
            <a:avLst/>
            <a:gdLst/>
            <a:ahLst/>
            <a:cxnLst>
              <a:cxn ang="0">
                <a:pos x="wd2" y="hd2"/>
              </a:cxn>
              <a:cxn ang="5400000">
                <a:pos x="wd2" y="hd2"/>
              </a:cxn>
              <a:cxn ang="10800000">
                <a:pos x="wd2" y="hd2"/>
              </a:cxn>
              <a:cxn ang="16200000">
                <a:pos x="wd2" y="hd2"/>
              </a:cxn>
            </a:cxnLst>
            <a:rect l="0" t="0" r="r" b="b"/>
            <a:pathLst>
              <a:path w="21600" h="21600" extrusionOk="0">
                <a:moveTo>
                  <a:pt x="10749" y="0"/>
                </a:moveTo>
                <a:cubicBezTo>
                  <a:pt x="8457" y="0"/>
                  <a:pt x="6373" y="1103"/>
                  <a:pt x="4819" y="2903"/>
                </a:cubicBezTo>
                <a:lnTo>
                  <a:pt x="6744" y="6147"/>
                </a:lnTo>
                <a:cubicBezTo>
                  <a:pt x="7744" y="4819"/>
                  <a:pt x="9169" y="3989"/>
                  <a:pt x="10749" y="3989"/>
                </a:cubicBezTo>
                <a:cubicBezTo>
                  <a:pt x="13751" y="3989"/>
                  <a:pt x="16189" y="6985"/>
                  <a:pt x="16232" y="10700"/>
                </a:cubicBezTo>
                <a:lnTo>
                  <a:pt x="14265" y="10700"/>
                </a:lnTo>
                <a:lnTo>
                  <a:pt x="17933" y="16883"/>
                </a:lnTo>
                <a:lnTo>
                  <a:pt x="21600" y="10700"/>
                </a:lnTo>
                <a:lnTo>
                  <a:pt x="19444" y="10700"/>
                </a:lnTo>
                <a:cubicBezTo>
                  <a:pt x="19401" y="4782"/>
                  <a:pt x="15525" y="0"/>
                  <a:pt x="10749" y="0"/>
                </a:cubicBezTo>
                <a:close/>
                <a:moveTo>
                  <a:pt x="3667" y="4515"/>
                </a:moveTo>
                <a:lnTo>
                  <a:pt x="0" y="10700"/>
                </a:lnTo>
                <a:lnTo>
                  <a:pt x="2054" y="10700"/>
                </a:lnTo>
                <a:cubicBezTo>
                  <a:pt x="2053" y="10733"/>
                  <a:pt x="2054" y="10767"/>
                  <a:pt x="2054" y="10801"/>
                </a:cubicBezTo>
                <a:cubicBezTo>
                  <a:pt x="2054" y="16766"/>
                  <a:pt x="5946" y="21600"/>
                  <a:pt x="10749" y="21600"/>
                </a:cubicBezTo>
                <a:cubicBezTo>
                  <a:pt x="13080" y="21600"/>
                  <a:pt x="15197" y="20461"/>
                  <a:pt x="16759" y="18607"/>
                </a:cubicBezTo>
                <a:lnTo>
                  <a:pt x="14814" y="15375"/>
                </a:lnTo>
                <a:cubicBezTo>
                  <a:pt x="13811" y="16749"/>
                  <a:pt x="12360" y="17611"/>
                  <a:pt x="10749" y="17611"/>
                </a:cubicBezTo>
                <a:cubicBezTo>
                  <a:pt x="7720" y="17611"/>
                  <a:pt x="5266" y="14563"/>
                  <a:pt x="5266" y="10801"/>
                </a:cubicBezTo>
                <a:cubicBezTo>
                  <a:pt x="5266" y="10767"/>
                  <a:pt x="5265" y="10733"/>
                  <a:pt x="5266" y="10700"/>
                </a:cubicBezTo>
                <a:lnTo>
                  <a:pt x="7335" y="10700"/>
                </a:lnTo>
                <a:lnTo>
                  <a:pt x="3667" y="4515"/>
                </a:lnTo>
                <a:close/>
              </a:path>
            </a:pathLst>
          </a:custGeom>
          <a:solidFill>
            <a:srgbClr val="FFFFFF"/>
          </a:solidFill>
          <a:ln w="12700">
            <a:miter lim="400000"/>
          </a:ln>
        </p:spPr>
        <p:txBody>
          <a:bodyPr lIns="71437" tIns="71437" rIns="71437" bIns="71437" anchor="ctr"/>
          <a:lstStyle/>
          <a:p>
            <a:pPr>
              <a:defRPr sz="3600">
                <a:solidFill>
                  <a:srgbClr val="FFFFFF"/>
                </a:solidFill>
              </a:defRPr>
            </a:pPr>
            <a:endParaRPr/>
          </a:p>
        </p:txBody>
      </p:sp>
      <p:sp>
        <p:nvSpPr>
          <p:cNvPr id="243"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44" name="HOW DO I GET OUT?"/>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HOW DO I GET OUT?</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34">
                                            <p:bg/>
                                          </p:spTgt>
                                        </p:tgtEl>
                                        <p:attrNameLst>
                                          <p:attrName>style.visibility</p:attrName>
                                        </p:attrNameLst>
                                      </p:cBhvr>
                                      <p:to>
                                        <p:strVal val="visible"/>
                                      </p:to>
                                    </p:set>
                                    <p:animEffect transition="in" filter="dissolve">
                                      <p:cBhvr>
                                        <p:cTn id="7" dur="199"/>
                                        <p:tgtEl>
                                          <p:spTgt spid="234">
                                            <p:bg/>
                                          </p:spTgt>
                                        </p:tgtEl>
                                      </p:cBhvr>
                                    </p:animEffect>
                                  </p:childTnLst>
                                </p:cTn>
                              </p:par>
                              <p:par>
                                <p:cTn id="8" presetID="9" presetClass="entr" presetSubtype="0" fill="hold" grpId="1" nodeType="withEffect">
                                  <p:stCondLst>
                                    <p:cond delay="0"/>
                                  </p:stCondLst>
                                  <p:iterate>
                                    <p:tmAbs val="0"/>
                                  </p:iterate>
                                  <p:childTnLst>
                                    <p:set>
                                      <p:cBhvr>
                                        <p:cTn id="9" fill="hold"/>
                                        <p:tgtEl>
                                          <p:spTgt spid="234">
                                            <p:txEl>
                                              <p:pRg st="0" end="0"/>
                                            </p:txEl>
                                          </p:spTgt>
                                        </p:tgtEl>
                                        <p:attrNameLst>
                                          <p:attrName>style.visibility</p:attrName>
                                        </p:attrNameLst>
                                      </p:cBhvr>
                                      <p:to>
                                        <p:strVal val="visible"/>
                                      </p:to>
                                    </p:set>
                                    <p:animEffect transition="in" filter="dissolve">
                                      <p:cBhvr>
                                        <p:cTn id="10" dur="199"/>
                                        <p:tgtEl>
                                          <p:spTgt spid="234">
                                            <p:txEl>
                                              <p:pRg st="0" end="0"/>
                                            </p:txEl>
                                          </p:spTgt>
                                        </p:tgtEl>
                                      </p:cBhvr>
                                    </p:animEffect>
                                  </p:childTnLst>
                                </p:cTn>
                              </p:par>
                            </p:childTnLst>
                          </p:cTn>
                        </p:par>
                        <p:par>
                          <p:cTn id="11" fill="hold">
                            <p:stCondLst>
                              <p:cond delay="199"/>
                            </p:stCondLst>
                            <p:childTnLst>
                              <p:par>
                                <p:cTn id="12" presetID="9" presetClass="entr" fill="hold" grpId="2" nodeType="afterEffect">
                                  <p:stCondLst>
                                    <p:cond delay="0"/>
                                  </p:stCondLst>
                                  <p:iterate>
                                    <p:tmAbs val="0"/>
                                  </p:iterate>
                                  <p:childTnLst>
                                    <p:set>
                                      <p:cBhvr>
                                        <p:cTn id="13" fill="hold"/>
                                        <p:tgtEl>
                                          <p:spTgt spid="237"/>
                                        </p:tgtEl>
                                        <p:attrNameLst>
                                          <p:attrName>style.visibility</p:attrName>
                                        </p:attrNameLst>
                                      </p:cBhvr>
                                      <p:to>
                                        <p:strVal val="visible"/>
                                      </p:to>
                                    </p:set>
                                    <p:animEffect transition="in" filter="dissolve">
                                      <p:cBhvr>
                                        <p:cTn id="14" dur="199"/>
                                        <p:tgtEl>
                                          <p:spTgt spid="237"/>
                                        </p:tgtEl>
                                      </p:cBhvr>
                                    </p:animEffect>
                                  </p:childTnLst>
                                </p:cTn>
                              </p:par>
                            </p:childTnLst>
                          </p:cTn>
                        </p:par>
                        <p:par>
                          <p:cTn id="15" fill="hold">
                            <p:stCondLst>
                              <p:cond delay="398"/>
                            </p:stCondLst>
                            <p:childTnLst>
                              <p:par>
                                <p:cTn id="16" presetID="9" presetClass="entr" fill="hold" grpId="3" nodeType="afterEffect">
                                  <p:stCondLst>
                                    <p:cond delay="0"/>
                                  </p:stCondLst>
                                  <p:iterate>
                                    <p:tmAbs val="0"/>
                                  </p:iterate>
                                  <p:childTnLst>
                                    <p:set>
                                      <p:cBhvr>
                                        <p:cTn id="17" fill="hold"/>
                                        <p:tgtEl>
                                          <p:spTgt spid="236"/>
                                        </p:tgtEl>
                                        <p:attrNameLst>
                                          <p:attrName>style.visibility</p:attrName>
                                        </p:attrNameLst>
                                      </p:cBhvr>
                                      <p:to>
                                        <p:strVal val="visible"/>
                                      </p:to>
                                    </p:set>
                                    <p:animEffect transition="in" filter="dissolve">
                                      <p:cBhvr>
                                        <p:cTn id="18" dur="199"/>
                                        <p:tgtEl>
                                          <p:spTgt spid="23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fill="hold" grpId="4" nodeType="clickEffect">
                                  <p:stCondLst>
                                    <p:cond delay="0"/>
                                  </p:stCondLst>
                                  <p:iterate>
                                    <p:tmAbs val="0"/>
                                  </p:iterate>
                                  <p:childTnLst>
                                    <p:set>
                                      <p:cBhvr>
                                        <p:cTn id="22" fill="hold"/>
                                        <p:tgtEl>
                                          <p:spTgt spid="238">
                                            <p:bg/>
                                          </p:spTgt>
                                        </p:tgtEl>
                                        <p:attrNameLst>
                                          <p:attrName>style.visibility</p:attrName>
                                        </p:attrNameLst>
                                      </p:cBhvr>
                                      <p:to>
                                        <p:strVal val="visible"/>
                                      </p:to>
                                    </p:set>
                                    <p:animEffect transition="in" filter="dissolve">
                                      <p:cBhvr>
                                        <p:cTn id="23" dur="199"/>
                                        <p:tgtEl>
                                          <p:spTgt spid="238">
                                            <p:bg/>
                                          </p:spTgt>
                                        </p:tgtEl>
                                      </p:cBhvr>
                                    </p:animEffect>
                                  </p:childTnLst>
                                </p:cTn>
                              </p:par>
                              <p:par>
                                <p:cTn id="24" presetID="9" presetClass="entr" presetSubtype="0" fill="hold" grpId="4" nodeType="withEffect">
                                  <p:stCondLst>
                                    <p:cond delay="0"/>
                                  </p:stCondLst>
                                  <p:iterate>
                                    <p:tmAbs val="0"/>
                                  </p:iterate>
                                  <p:childTnLst>
                                    <p:set>
                                      <p:cBhvr>
                                        <p:cTn id="25" fill="hold"/>
                                        <p:tgtEl>
                                          <p:spTgt spid="238">
                                            <p:txEl>
                                              <p:pRg st="0" end="0"/>
                                            </p:txEl>
                                          </p:spTgt>
                                        </p:tgtEl>
                                        <p:attrNameLst>
                                          <p:attrName>style.visibility</p:attrName>
                                        </p:attrNameLst>
                                      </p:cBhvr>
                                      <p:to>
                                        <p:strVal val="visible"/>
                                      </p:to>
                                    </p:set>
                                    <p:animEffect transition="in" filter="dissolve">
                                      <p:cBhvr>
                                        <p:cTn id="26" dur="199"/>
                                        <p:tgtEl>
                                          <p:spTgt spid="238">
                                            <p:txEl>
                                              <p:pRg st="0" end="0"/>
                                            </p:txEl>
                                          </p:spTgt>
                                        </p:tgtEl>
                                      </p:cBhvr>
                                    </p:animEffect>
                                  </p:childTnLst>
                                </p:cTn>
                              </p:par>
                            </p:childTnLst>
                          </p:cTn>
                        </p:par>
                        <p:par>
                          <p:cTn id="27" fill="hold">
                            <p:stCondLst>
                              <p:cond delay="199"/>
                            </p:stCondLst>
                            <p:childTnLst>
                              <p:par>
                                <p:cTn id="28" presetID="9" presetClass="entr" fill="hold" grpId="5" nodeType="afterEffect">
                                  <p:stCondLst>
                                    <p:cond delay="0"/>
                                  </p:stCondLst>
                                  <p:iterate>
                                    <p:tmAbs val="0"/>
                                  </p:iterate>
                                  <p:childTnLst>
                                    <p:set>
                                      <p:cBhvr>
                                        <p:cTn id="29" fill="hold"/>
                                        <p:tgtEl>
                                          <p:spTgt spid="239"/>
                                        </p:tgtEl>
                                        <p:attrNameLst>
                                          <p:attrName>style.visibility</p:attrName>
                                        </p:attrNameLst>
                                      </p:cBhvr>
                                      <p:to>
                                        <p:strVal val="visible"/>
                                      </p:to>
                                    </p:set>
                                    <p:animEffect transition="in" filter="dissolve">
                                      <p:cBhvr>
                                        <p:cTn id="30" dur="199"/>
                                        <p:tgtEl>
                                          <p:spTgt spid="239"/>
                                        </p:tgtEl>
                                      </p:cBhvr>
                                    </p:animEffect>
                                  </p:childTnLst>
                                </p:cTn>
                              </p:par>
                            </p:childTnLst>
                          </p:cTn>
                        </p:par>
                        <p:par>
                          <p:cTn id="31" fill="hold">
                            <p:stCondLst>
                              <p:cond delay="398"/>
                            </p:stCondLst>
                            <p:childTnLst>
                              <p:par>
                                <p:cTn id="32" presetID="9" presetClass="entr" fill="hold" grpId="6" nodeType="afterEffect">
                                  <p:stCondLst>
                                    <p:cond delay="0"/>
                                  </p:stCondLst>
                                  <p:iterate>
                                    <p:tmAbs val="0"/>
                                  </p:iterate>
                                  <p:childTnLst>
                                    <p:set>
                                      <p:cBhvr>
                                        <p:cTn id="33" fill="hold"/>
                                        <p:tgtEl>
                                          <p:spTgt spid="240"/>
                                        </p:tgtEl>
                                        <p:attrNameLst>
                                          <p:attrName>style.visibility</p:attrName>
                                        </p:attrNameLst>
                                      </p:cBhvr>
                                      <p:to>
                                        <p:strVal val="visible"/>
                                      </p:to>
                                    </p:set>
                                    <p:animEffect transition="in" filter="dissolve">
                                      <p:cBhvr>
                                        <p:cTn id="34" dur="199"/>
                                        <p:tgtEl>
                                          <p:spTgt spid="24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fill="hold" grpId="7" nodeType="clickEffect">
                                  <p:stCondLst>
                                    <p:cond delay="0"/>
                                  </p:stCondLst>
                                  <p:iterate>
                                    <p:tmAbs val="0"/>
                                  </p:iterate>
                                  <p:childTnLst>
                                    <p:set>
                                      <p:cBhvr>
                                        <p:cTn id="38" fill="hold"/>
                                        <p:tgtEl>
                                          <p:spTgt spid="241">
                                            <p:bg/>
                                          </p:spTgt>
                                        </p:tgtEl>
                                        <p:attrNameLst>
                                          <p:attrName>style.visibility</p:attrName>
                                        </p:attrNameLst>
                                      </p:cBhvr>
                                      <p:to>
                                        <p:strVal val="visible"/>
                                      </p:to>
                                    </p:set>
                                    <p:animEffect transition="in" filter="dissolve">
                                      <p:cBhvr>
                                        <p:cTn id="39" dur="199"/>
                                        <p:tgtEl>
                                          <p:spTgt spid="241">
                                            <p:bg/>
                                          </p:spTgt>
                                        </p:tgtEl>
                                      </p:cBhvr>
                                    </p:animEffect>
                                  </p:childTnLst>
                                </p:cTn>
                              </p:par>
                              <p:par>
                                <p:cTn id="40" presetID="9" presetClass="entr" presetSubtype="0" fill="hold" grpId="7" nodeType="withEffect">
                                  <p:stCondLst>
                                    <p:cond delay="0"/>
                                  </p:stCondLst>
                                  <p:iterate>
                                    <p:tmAbs val="0"/>
                                  </p:iterate>
                                  <p:childTnLst>
                                    <p:set>
                                      <p:cBhvr>
                                        <p:cTn id="41" fill="hold"/>
                                        <p:tgtEl>
                                          <p:spTgt spid="241">
                                            <p:txEl>
                                              <p:pRg st="0" end="0"/>
                                            </p:txEl>
                                          </p:spTgt>
                                        </p:tgtEl>
                                        <p:attrNameLst>
                                          <p:attrName>style.visibility</p:attrName>
                                        </p:attrNameLst>
                                      </p:cBhvr>
                                      <p:to>
                                        <p:strVal val="visible"/>
                                      </p:to>
                                    </p:set>
                                    <p:animEffect transition="in" filter="dissolve">
                                      <p:cBhvr>
                                        <p:cTn id="42" dur="199"/>
                                        <p:tgtEl>
                                          <p:spTgt spid="241">
                                            <p:txEl>
                                              <p:pRg st="0" end="0"/>
                                            </p:txEl>
                                          </p:spTgt>
                                        </p:tgtEl>
                                      </p:cBhvr>
                                    </p:animEffect>
                                  </p:childTnLst>
                                </p:cTn>
                              </p:par>
                            </p:childTnLst>
                          </p:cTn>
                        </p:par>
                        <p:par>
                          <p:cTn id="43" fill="hold">
                            <p:stCondLst>
                              <p:cond delay="199"/>
                            </p:stCondLst>
                            <p:childTnLst>
                              <p:par>
                                <p:cTn id="44" presetID="9" presetClass="entr" fill="hold" grpId="8" nodeType="afterEffect">
                                  <p:stCondLst>
                                    <p:cond delay="0"/>
                                  </p:stCondLst>
                                  <p:iterate>
                                    <p:tmAbs val="0"/>
                                  </p:iterate>
                                  <p:childTnLst>
                                    <p:set>
                                      <p:cBhvr>
                                        <p:cTn id="45" fill="hold"/>
                                        <p:tgtEl>
                                          <p:spTgt spid="235"/>
                                        </p:tgtEl>
                                        <p:attrNameLst>
                                          <p:attrName>style.visibility</p:attrName>
                                        </p:attrNameLst>
                                      </p:cBhvr>
                                      <p:to>
                                        <p:strVal val="visible"/>
                                      </p:to>
                                    </p:set>
                                    <p:animEffect transition="in" filter="dissolve">
                                      <p:cBhvr>
                                        <p:cTn id="46" dur="199"/>
                                        <p:tgtEl>
                                          <p:spTgt spid="235"/>
                                        </p:tgtEl>
                                      </p:cBhvr>
                                    </p:animEffect>
                                  </p:childTnLst>
                                </p:cTn>
                              </p:par>
                            </p:childTnLst>
                          </p:cTn>
                        </p:par>
                        <p:par>
                          <p:cTn id="47" fill="hold">
                            <p:stCondLst>
                              <p:cond delay="398"/>
                            </p:stCondLst>
                            <p:childTnLst>
                              <p:par>
                                <p:cTn id="48" presetID="9" presetClass="entr" fill="hold" grpId="9" nodeType="afterEffect">
                                  <p:stCondLst>
                                    <p:cond delay="0"/>
                                  </p:stCondLst>
                                  <p:iterate>
                                    <p:tmAbs val="0"/>
                                  </p:iterate>
                                  <p:childTnLst>
                                    <p:set>
                                      <p:cBhvr>
                                        <p:cTn id="49" fill="hold"/>
                                        <p:tgtEl>
                                          <p:spTgt spid="242"/>
                                        </p:tgtEl>
                                        <p:attrNameLst>
                                          <p:attrName>style.visibility</p:attrName>
                                        </p:attrNameLst>
                                      </p:cBhvr>
                                      <p:to>
                                        <p:strVal val="visible"/>
                                      </p:to>
                                    </p:set>
                                    <p:animEffect transition="in" filter="dissolve">
                                      <p:cBhvr>
                                        <p:cTn id="50" dur="199"/>
                                        <p:tgtEl>
                                          <p:spTgt spid="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1" build="p" bldLvl="5" animBg="1" advAuto="0"/>
      <p:bldP spid="235" grpId="8" animBg="1" advAuto="0"/>
      <p:bldP spid="236" grpId="3" animBg="1" advAuto="0"/>
      <p:bldP spid="237" grpId="2" animBg="1" advAuto="0"/>
      <p:bldP spid="238" grpId="4" build="p" bldLvl="5" animBg="1" advAuto="0"/>
      <p:bldP spid="239" grpId="5" animBg="1" advAuto="0"/>
      <p:bldP spid="240" grpId="6" animBg="1" advAuto="0"/>
      <p:bldP spid="241" grpId="7" build="p" bldLvl="5" animBg="1" advAuto="0"/>
      <p:bldP spid="242" grpId="9"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 name="Mt 5:27-30 - This is what Jesus said. Listen.…"/>
          <p:cNvSpPr txBox="1"/>
          <p:nvPr/>
        </p:nvSpPr>
        <p:spPr>
          <a:xfrm>
            <a:off x="570379" y="4606852"/>
            <a:ext cx="23097176" cy="85853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7073" indent="-917073" algn="l">
              <a:lnSpc>
                <a:spcPct val="110000"/>
              </a:lnSpc>
              <a:buSzPct val="75000"/>
              <a:buChar char="•"/>
              <a:defRPr sz="7000" b="1">
                <a:solidFill>
                  <a:srgbClr val="53585F"/>
                </a:solidFill>
                <a:latin typeface="Calibri"/>
                <a:ea typeface="Calibri"/>
                <a:cs typeface="Calibri"/>
                <a:sym typeface="Calibri"/>
              </a:defRPr>
            </a:pPr>
            <a:r>
              <a:t>Mt 5:27-30 </a:t>
            </a:r>
            <a:r>
              <a:rPr b="0"/>
              <a:t>- This is what Jesus said. Listen.</a:t>
            </a:r>
          </a:p>
          <a:p>
            <a:pPr marL="1806073" lvl="2" indent="-917073" algn="l">
              <a:lnSpc>
                <a:spcPct val="110000"/>
              </a:lnSpc>
              <a:buSzPct val="75000"/>
              <a:buChar char="•"/>
              <a:defRPr sz="7000" b="1">
                <a:solidFill>
                  <a:srgbClr val="53585F"/>
                </a:solidFill>
                <a:latin typeface="Calibri"/>
                <a:ea typeface="Calibri"/>
                <a:cs typeface="Calibri"/>
                <a:sym typeface="Calibri"/>
              </a:defRPr>
            </a:pPr>
            <a:r>
              <a:rPr b="0"/>
              <a:t>Make a list of </a:t>
            </a:r>
            <a:r>
              <a:rPr b="0" u="sng"/>
              <a:t>all</a:t>
            </a:r>
            <a:r>
              <a:rPr b="0"/>
              <a:t> the access you have.</a:t>
            </a:r>
          </a:p>
          <a:p>
            <a:pPr marL="1806073" lvl="2" indent="-917073" algn="l">
              <a:lnSpc>
                <a:spcPct val="110000"/>
              </a:lnSpc>
              <a:buSzPct val="75000"/>
              <a:buChar char="•"/>
              <a:defRPr sz="7000" b="1">
                <a:solidFill>
                  <a:srgbClr val="53585F"/>
                </a:solidFill>
                <a:latin typeface="Calibri"/>
                <a:ea typeface="Calibri"/>
                <a:cs typeface="Calibri"/>
                <a:sym typeface="Calibri"/>
              </a:defRPr>
            </a:pPr>
            <a:r>
              <a:rPr b="0"/>
              <a:t>Cut off your ability to sin with each one</a:t>
            </a:r>
          </a:p>
          <a:p>
            <a:pPr marL="2695073" lvl="4" indent="-917073" algn="l">
              <a:lnSpc>
                <a:spcPct val="110000"/>
              </a:lnSpc>
              <a:buSzPct val="75000"/>
              <a:buChar char="•"/>
              <a:defRPr sz="7000" b="1">
                <a:solidFill>
                  <a:srgbClr val="53585F"/>
                </a:solidFill>
                <a:latin typeface="Calibri"/>
                <a:ea typeface="Calibri"/>
                <a:cs typeface="Calibri"/>
                <a:sym typeface="Calibri"/>
              </a:defRPr>
            </a:pPr>
            <a:r>
              <a:rPr b="0"/>
              <a:t>Passwords, filters, accountability</a:t>
            </a:r>
          </a:p>
          <a:p>
            <a:pPr marL="2695073" lvl="4" indent="-917073" algn="l">
              <a:lnSpc>
                <a:spcPct val="110000"/>
              </a:lnSpc>
              <a:buSzPct val="75000"/>
              <a:buChar char="•"/>
              <a:defRPr sz="7000" b="1">
                <a:solidFill>
                  <a:srgbClr val="53585F"/>
                </a:solidFill>
                <a:latin typeface="Calibri"/>
                <a:ea typeface="Calibri"/>
                <a:cs typeface="Calibri"/>
                <a:sym typeface="Calibri"/>
              </a:defRPr>
            </a:pPr>
            <a:r>
              <a:rPr b="0"/>
              <a:t>If you can’t handle it, cut it off.</a:t>
            </a:r>
          </a:p>
          <a:p>
            <a:pPr>
              <a:lnSpc>
                <a:spcPct val="110000"/>
              </a:lnSpc>
              <a:defRPr sz="7000" b="1">
                <a:solidFill>
                  <a:srgbClr val="53585F"/>
                </a:solidFill>
                <a:latin typeface="Calibri"/>
                <a:ea typeface="Calibri"/>
                <a:cs typeface="Calibri"/>
                <a:sym typeface="Calibri"/>
              </a:defRPr>
            </a:pPr>
            <a:r>
              <a:t>Heb 12:14</a:t>
            </a:r>
            <a:r>
              <a:rPr b="0"/>
              <a:t> - You </a:t>
            </a:r>
            <a:r>
              <a:rPr u="sng"/>
              <a:t>do not need</a:t>
            </a:r>
            <a:r>
              <a:rPr b="0"/>
              <a:t> the internet.</a:t>
            </a:r>
            <a:br>
              <a:rPr b="0"/>
            </a:br>
            <a:r>
              <a:rPr b="0"/>
              <a:t>You </a:t>
            </a:r>
            <a:r>
              <a:rPr u="sng"/>
              <a:t>do need</a:t>
            </a:r>
            <a:r>
              <a:rPr b="0"/>
              <a:t> to be holy.</a:t>
            </a:r>
          </a:p>
        </p:txBody>
      </p:sp>
      <p:sp>
        <p:nvSpPr>
          <p:cNvPr id="247"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48" name="SHORT-TERM BATTLE STRAREGIES"/>
          <p:cNvSpPr txBox="1"/>
          <p:nvPr/>
        </p:nvSpPr>
        <p:spPr>
          <a:xfrm>
            <a:off x="0" y="131417"/>
            <a:ext cx="24384000"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defTabSz="788669">
              <a:defRPr sz="12864" b="1">
                <a:solidFill>
                  <a:srgbClr val="FFFFFF"/>
                </a:solidFill>
                <a:latin typeface="Calibri"/>
                <a:ea typeface="Calibri"/>
                <a:cs typeface="Calibri"/>
                <a:sym typeface="Calibri"/>
              </a:defRPr>
            </a:lvl1pPr>
          </a:lstStyle>
          <a:p>
            <a:r>
              <a:rPr dirty="0"/>
              <a:t>SHORT-TERM BATTLE STRAREGIES</a:t>
            </a:r>
          </a:p>
        </p:txBody>
      </p:sp>
      <p:sp>
        <p:nvSpPr>
          <p:cNvPr id="249" name="CUT OFF SOURCES"/>
          <p:cNvSpPr txBox="1"/>
          <p:nvPr/>
        </p:nvSpPr>
        <p:spPr>
          <a:xfrm>
            <a:off x="1941219" y="2379526"/>
            <a:ext cx="16138233"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CUT OFF SOURCES</a:t>
            </a:r>
          </a:p>
        </p:txBody>
      </p:sp>
      <p:sp>
        <p:nvSpPr>
          <p:cNvPr id="250" name="Notebook"/>
          <p:cNvSpPr/>
          <p:nvPr/>
        </p:nvSpPr>
        <p:spPr>
          <a:xfrm>
            <a:off x="18480228" y="2971167"/>
            <a:ext cx="2120865" cy="1188031"/>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51" name="Phone"/>
          <p:cNvSpPr/>
          <p:nvPr/>
        </p:nvSpPr>
        <p:spPr>
          <a:xfrm>
            <a:off x="21308152" y="2482143"/>
            <a:ext cx="1042513" cy="214693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46">
                                            <p:bg/>
                                          </p:spTgt>
                                        </p:tgtEl>
                                        <p:attrNameLst>
                                          <p:attrName>style.visibility</p:attrName>
                                        </p:attrNameLst>
                                      </p:cBhvr>
                                      <p:to>
                                        <p:strVal val="visible"/>
                                      </p:to>
                                    </p:set>
                                    <p:animEffect transition="in" filter="dissolve">
                                      <p:cBhvr>
                                        <p:cTn id="7" dur="199"/>
                                        <p:tgtEl>
                                          <p:spTgt spid="246">
                                            <p:bg/>
                                          </p:spTgt>
                                        </p:tgtEl>
                                      </p:cBhvr>
                                    </p:animEffect>
                                  </p:childTnLst>
                                </p:cTn>
                              </p:par>
                              <p:par>
                                <p:cTn id="8" presetID="9" presetClass="entr" presetSubtype="0" fill="hold" grpId="1" nodeType="withEffect">
                                  <p:stCondLst>
                                    <p:cond delay="0"/>
                                  </p:stCondLst>
                                  <p:iterate>
                                    <p:tmAbs val="0"/>
                                  </p:iterate>
                                  <p:childTnLst>
                                    <p:set>
                                      <p:cBhvr>
                                        <p:cTn id="9" fill="hold"/>
                                        <p:tgtEl>
                                          <p:spTgt spid="246">
                                            <p:txEl>
                                              <p:pRg st="0" end="0"/>
                                            </p:txEl>
                                          </p:spTgt>
                                        </p:tgtEl>
                                        <p:attrNameLst>
                                          <p:attrName>style.visibility</p:attrName>
                                        </p:attrNameLst>
                                      </p:cBhvr>
                                      <p:to>
                                        <p:strVal val="visible"/>
                                      </p:to>
                                    </p:set>
                                    <p:animEffect transition="in" filter="dissolve">
                                      <p:cBhvr>
                                        <p:cTn id="10" dur="199"/>
                                        <p:tgtEl>
                                          <p:spTgt spid="24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46">
                                            <p:txEl>
                                              <p:pRg st="1" end="1"/>
                                            </p:txEl>
                                          </p:spTgt>
                                        </p:tgtEl>
                                        <p:attrNameLst>
                                          <p:attrName>style.visibility</p:attrName>
                                        </p:attrNameLst>
                                      </p:cBhvr>
                                      <p:to>
                                        <p:strVal val="visible"/>
                                      </p:to>
                                    </p:set>
                                    <p:animEffect transition="in" filter="dissolve">
                                      <p:cBhvr>
                                        <p:cTn id="15" dur="199"/>
                                        <p:tgtEl>
                                          <p:spTgt spid="24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46">
                                            <p:txEl>
                                              <p:pRg st="2" end="2"/>
                                            </p:txEl>
                                          </p:spTgt>
                                        </p:tgtEl>
                                        <p:attrNameLst>
                                          <p:attrName>style.visibility</p:attrName>
                                        </p:attrNameLst>
                                      </p:cBhvr>
                                      <p:to>
                                        <p:strVal val="visible"/>
                                      </p:to>
                                    </p:set>
                                    <p:animEffect transition="in" filter="dissolve">
                                      <p:cBhvr>
                                        <p:cTn id="20" dur="199"/>
                                        <p:tgtEl>
                                          <p:spTgt spid="24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246">
                                            <p:txEl>
                                              <p:pRg st="3" end="3"/>
                                            </p:txEl>
                                          </p:spTgt>
                                        </p:tgtEl>
                                        <p:attrNameLst>
                                          <p:attrName>style.visibility</p:attrName>
                                        </p:attrNameLst>
                                      </p:cBhvr>
                                      <p:to>
                                        <p:strVal val="visible"/>
                                      </p:to>
                                    </p:set>
                                    <p:animEffect transition="in" filter="dissolve">
                                      <p:cBhvr>
                                        <p:cTn id="25" dur="199"/>
                                        <p:tgtEl>
                                          <p:spTgt spid="24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246">
                                            <p:txEl>
                                              <p:pRg st="4" end="4"/>
                                            </p:txEl>
                                          </p:spTgt>
                                        </p:tgtEl>
                                        <p:attrNameLst>
                                          <p:attrName>style.visibility</p:attrName>
                                        </p:attrNameLst>
                                      </p:cBhvr>
                                      <p:to>
                                        <p:strVal val="visible"/>
                                      </p:to>
                                    </p:set>
                                    <p:animEffect transition="in" filter="dissolve">
                                      <p:cBhvr>
                                        <p:cTn id="30" dur="199"/>
                                        <p:tgtEl>
                                          <p:spTgt spid="24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grpId="1" nodeType="clickEffect">
                                  <p:stCondLst>
                                    <p:cond delay="0"/>
                                  </p:stCondLst>
                                  <p:iterate>
                                    <p:tmAbs val="0"/>
                                  </p:iterate>
                                  <p:childTnLst>
                                    <p:set>
                                      <p:cBhvr>
                                        <p:cTn id="34" fill="hold"/>
                                        <p:tgtEl>
                                          <p:spTgt spid="246">
                                            <p:txEl>
                                              <p:pRg st="5" end="5"/>
                                            </p:txEl>
                                          </p:spTgt>
                                        </p:tgtEl>
                                        <p:attrNameLst>
                                          <p:attrName>style.visibility</p:attrName>
                                        </p:attrNameLst>
                                      </p:cBhvr>
                                      <p:to>
                                        <p:strVal val="visible"/>
                                      </p:to>
                                    </p:set>
                                    <p:animEffect transition="in" filter="dissolve">
                                      <p:cBhvr>
                                        <p:cTn id="35" dur="199"/>
                                        <p:tgtEl>
                                          <p:spTgt spid="2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 name="Jas 5:16; Prov 28:13 - Wise men open up.…"/>
          <p:cNvSpPr txBox="1"/>
          <p:nvPr/>
        </p:nvSpPr>
        <p:spPr>
          <a:xfrm>
            <a:off x="617466" y="4606852"/>
            <a:ext cx="23149068" cy="8886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871220" indent="-871220" algn="l" defTabSz="780454">
              <a:buSzPct val="75000"/>
              <a:buChar char="•"/>
              <a:defRPr sz="6650" b="1">
                <a:solidFill>
                  <a:srgbClr val="53585F"/>
                </a:solidFill>
                <a:latin typeface="Calibri"/>
                <a:ea typeface="Calibri"/>
                <a:cs typeface="Calibri"/>
                <a:sym typeface="Calibri"/>
              </a:defRPr>
            </a:pPr>
            <a:r>
              <a:t>Jas 5:16; Prov 28:13 </a:t>
            </a:r>
            <a:r>
              <a:rPr b="0"/>
              <a:t>- Wise men open up.</a:t>
            </a:r>
          </a:p>
          <a:p>
            <a:pPr marL="1293495" lvl="1" indent="-871220" algn="l" defTabSz="780454">
              <a:buSzPct val="75000"/>
              <a:buChar char="•"/>
              <a:defRPr sz="6650" b="1">
                <a:solidFill>
                  <a:srgbClr val="53585F"/>
                </a:solidFill>
                <a:latin typeface="Calibri"/>
                <a:ea typeface="Calibri"/>
                <a:cs typeface="Calibri"/>
                <a:sym typeface="Calibri"/>
              </a:defRPr>
            </a:pPr>
            <a:r>
              <a:rPr b="0"/>
              <a:t>Find fellow man/woman who is strong. (</a:t>
            </a:r>
            <a:r>
              <a:t>Lk 6:39</a:t>
            </a:r>
            <a:r>
              <a:rPr b="0"/>
              <a:t>)</a:t>
            </a:r>
          </a:p>
          <a:p>
            <a:pPr marL="1293495" lvl="1" indent="-871220" algn="l" defTabSz="780454">
              <a:buSzPct val="75000"/>
              <a:buChar char="•"/>
              <a:defRPr sz="6650" b="1">
                <a:solidFill>
                  <a:srgbClr val="53585F"/>
                </a:solidFill>
                <a:latin typeface="Calibri"/>
                <a:ea typeface="Calibri"/>
                <a:cs typeface="Calibri"/>
                <a:sym typeface="Calibri"/>
              </a:defRPr>
            </a:pPr>
            <a:r>
              <a:rPr b="0"/>
              <a:t>Commit to reaching out </a:t>
            </a:r>
            <a:r>
              <a:rPr b="0" u="sng"/>
              <a:t>early</a:t>
            </a:r>
            <a:r>
              <a:rPr b="0"/>
              <a:t> &amp; </a:t>
            </a:r>
            <a:r>
              <a:rPr b="0" u="sng"/>
              <a:t>consistently</a:t>
            </a:r>
            <a:r>
              <a:rPr b="0"/>
              <a:t>. Get rid of excuses.</a:t>
            </a:r>
          </a:p>
          <a:p>
            <a:pPr marL="2138045" lvl="3" indent="-871220" algn="l" defTabSz="780454">
              <a:buSzPct val="75000"/>
              <a:buChar char="•"/>
              <a:defRPr sz="6650" b="1">
                <a:solidFill>
                  <a:srgbClr val="53585F"/>
                </a:solidFill>
                <a:latin typeface="Calibri"/>
                <a:ea typeface="Calibri"/>
                <a:cs typeface="Calibri"/>
                <a:sym typeface="Calibri"/>
              </a:defRPr>
            </a:pPr>
            <a:r>
              <a:rPr b="0"/>
              <a:t>Pray and text at </a:t>
            </a:r>
            <a:r>
              <a:rPr b="0" i="1"/>
              <a:t>first sign</a:t>
            </a:r>
            <a:r>
              <a:rPr b="0"/>
              <a:t> of tempting</a:t>
            </a:r>
          </a:p>
          <a:p>
            <a:pPr marL="2138045" lvl="3" indent="-871220" algn="l" defTabSz="780454">
              <a:buSzPct val="75000"/>
              <a:buChar char="•"/>
              <a:defRPr sz="6650" b="1">
                <a:solidFill>
                  <a:srgbClr val="53585F"/>
                </a:solidFill>
                <a:latin typeface="Calibri"/>
                <a:ea typeface="Calibri"/>
                <a:cs typeface="Calibri"/>
                <a:sym typeface="Calibri"/>
              </a:defRPr>
            </a:pPr>
            <a:r>
              <a:rPr b="0"/>
              <a:t>State temptation &amp; “battle plan”</a:t>
            </a:r>
          </a:p>
          <a:p>
            <a:pPr marL="1293495" lvl="1" indent="-871220" algn="l" defTabSz="780454">
              <a:buSzPct val="75000"/>
              <a:buChar char="•"/>
              <a:defRPr sz="6650" b="1">
                <a:solidFill>
                  <a:srgbClr val="53585F"/>
                </a:solidFill>
                <a:latin typeface="Calibri"/>
                <a:ea typeface="Calibri"/>
                <a:cs typeface="Calibri"/>
                <a:sym typeface="Calibri"/>
              </a:defRPr>
            </a:pPr>
            <a:r>
              <a:rPr b="0"/>
              <a:t>Identify “triggers” &amp; vulnerable situations</a:t>
            </a:r>
          </a:p>
          <a:p>
            <a:pPr marL="1293495" lvl="1" indent="-871220" algn="l" defTabSz="780454">
              <a:buSzPct val="75000"/>
              <a:buChar char="•"/>
              <a:defRPr sz="6650" b="1">
                <a:solidFill>
                  <a:srgbClr val="53585F"/>
                </a:solidFill>
                <a:latin typeface="Calibri"/>
                <a:ea typeface="Calibri"/>
                <a:cs typeface="Calibri"/>
                <a:sym typeface="Calibri"/>
              </a:defRPr>
            </a:pPr>
            <a:r>
              <a:rPr b="0"/>
              <a:t>The person struggling should initiate.</a:t>
            </a:r>
          </a:p>
          <a:p>
            <a:pPr marL="1293495" lvl="1" indent="-871220" algn="l" defTabSz="780454">
              <a:buSzPct val="75000"/>
              <a:buChar char="•"/>
              <a:defRPr sz="6650" b="1">
                <a:solidFill>
                  <a:srgbClr val="53585F"/>
                </a:solidFill>
                <a:latin typeface="Calibri"/>
                <a:ea typeface="Calibri"/>
                <a:cs typeface="Calibri"/>
                <a:sym typeface="Calibri"/>
              </a:defRPr>
            </a:pPr>
            <a:r>
              <a:rPr b="0"/>
              <a:t>If what you’re doing isn’t working, </a:t>
            </a:r>
            <a:r>
              <a:rPr b="0" i="1"/>
              <a:t>change</a:t>
            </a:r>
            <a:r>
              <a:rPr b="0"/>
              <a:t>!</a:t>
            </a:r>
          </a:p>
        </p:txBody>
      </p:sp>
      <p:sp>
        <p:nvSpPr>
          <p:cNvPr id="254" name="GET ACCOUNTABLE"/>
          <p:cNvSpPr txBox="1"/>
          <p:nvPr/>
        </p:nvSpPr>
        <p:spPr>
          <a:xfrm>
            <a:off x="1842966" y="2349832"/>
            <a:ext cx="16044310"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GET ACCOUNTABLE</a:t>
            </a:r>
          </a:p>
        </p:txBody>
      </p:sp>
      <p:sp>
        <p:nvSpPr>
          <p:cNvPr id="255" name="Head"/>
          <p:cNvSpPr/>
          <p:nvPr/>
        </p:nvSpPr>
        <p:spPr>
          <a:xfrm>
            <a:off x="18407217" y="2592606"/>
            <a:ext cx="1613466" cy="1930115"/>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56" name="Head"/>
          <p:cNvSpPr/>
          <p:nvPr/>
        </p:nvSpPr>
        <p:spPr>
          <a:xfrm flipH="1">
            <a:off x="20927567" y="2592606"/>
            <a:ext cx="1613467" cy="1930115"/>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57"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58" name="SHORT-TERM BATTLE STRAREGIES"/>
          <p:cNvSpPr txBox="1"/>
          <p:nvPr/>
        </p:nvSpPr>
        <p:spPr>
          <a:xfrm>
            <a:off x="0" y="131417"/>
            <a:ext cx="24384000"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defTabSz="788669">
              <a:defRPr sz="12864" b="1">
                <a:solidFill>
                  <a:srgbClr val="FFFFFF"/>
                </a:solidFill>
                <a:latin typeface="Calibri"/>
                <a:ea typeface="Calibri"/>
                <a:cs typeface="Calibri"/>
                <a:sym typeface="Calibri"/>
              </a:defRPr>
            </a:lvl1pPr>
          </a:lstStyle>
          <a:p>
            <a:r>
              <a:rPr dirty="0"/>
              <a:t>SHORT-TERM BATTLE STRAREGIES</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53">
                                            <p:bg/>
                                          </p:spTgt>
                                        </p:tgtEl>
                                        <p:attrNameLst>
                                          <p:attrName>style.visibility</p:attrName>
                                        </p:attrNameLst>
                                      </p:cBhvr>
                                      <p:to>
                                        <p:strVal val="visible"/>
                                      </p:to>
                                    </p:set>
                                    <p:animEffect transition="in" filter="dissolve">
                                      <p:cBhvr>
                                        <p:cTn id="7" dur="199"/>
                                        <p:tgtEl>
                                          <p:spTgt spid="253">
                                            <p:bg/>
                                          </p:spTgt>
                                        </p:tgtEl>
                                      </p:cBhvr>
                                    </p:animEffect>
                                  </p:childTnLst>
                                </p:cTn>
                              </p:par>
                              <p:par>
                                <p:cTn id="8" presetID="9" presetClass="entr" presetSubtype="0" fill="hold" grpId="1" nodeType="withEffect">
                                  <p:stCondLst>
                                    <p:cond delay="0"/>
                                  </p:stCondLst>
                                  <p:iterate>
                                    <p:tmAbs val="0"/>
                                  </p:iterate>
                                  <p:childTnLst>
                                    <p:set>
                                      <p:cBhvr>
                                        <p:cTn id="9" fill="hold"/>
                                        <p:tgtEl>
                                          <p:spTgt spid="253">
                                            <p:txEl>
                                              <p:pRg st="0" end="0"/>
                                            </p:txEl>
                                          </p:spTgt>
                                        </p:tgtEl>
                                        <p:attrNameLst>
                                          <p:attrName>style.visibility</p:attrName>
                                        </p:attrNameLst>
                                      </p:cBhvr>
                                      <p:to>
                                        <p:strVal val="visible"/>
                                      </p:to>
                                    </p:set>
                                    <p:animEffect transition="in" filter="dissolve">
                                      <p:cBhvr>
                                        <p:cTn id="10" dur="199"/>
                                        <p:tgtEl>
                                          <p:spTgt spid="25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53">
                                            <p:txEl>
                                              <p:pRg st="1" end="1"/>
                                            </p:txEl>
                                          </p:spTgt>
                                        </p:tgtEl>
                                        <p:attrNameLst>
                                          <p:attrName>style.visibility</p:attrName>
                                        </p:attrNameLst>
                                      </p:cBhvr>
                                      <p:to>
                                        <p:strVal val="visible"/>
                                      </p:to>
                                    </p:set>
                                    <p:animEffect transition="in" filter="dissolve">
                                      <p:cBhvr>
                                        <p:cTn id="15" dur="199"/>
                                        <p:tgtEl>
                                          <p:spTgt spid="25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53">
                                            <p:txEl>
                                              <p:pRg st="2" end="2"/>
                                            </p:txEl>
                                          </p:spTgt>
                                        </p:tgtEl>
                                        <p:attrNameLst>
                                          <p:attrName>style.visibility</p:attrName>
                                        </p:attrNameLst>
                                      </p:cBhvr>
                                      <p:to>
                                        <p:strVal val="visible"/>
                                      </p:to>
                                    </p:set>
                                    <p:animEffect transition="in" filter="dissolve">
                                      <p:cBhvr>
                                        <p:cTn id="20" dur="199"/>
                                        <p:tgtEl>
                                          <p:spTgt spid="25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253">
                                            <p:txEl>
                                              <p:pRg st="3" end="3"/>
                                            </p:txEl>
                                          </p:spTgt>
                                        </p:tgtEl>
                                        <p:attrNameLst>
                                          <p:attrName>style.visibility</p:attrName>
                                        </p:attrNameLst>
                                      </p:cBhvr>
                                      <p:to>
                                        <p:strVal val="visible"/>
                                      </p:to>
                                    </p:set>
                                    <p:animEffect transition="in" filter="dissolve">
                                      <p:cBhvr>
                                        <p:cTn id="25" dur="199"/>
                                        <p:tgtEl>
                                          <p:spTgt spid="25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253">
                                            <p:txEl>
                                              <p:pRg st="4" end="4"/>
                                            </p:txEl>
                                          </p:spTgt>
                                        </p:tgtEl>
                                        <p:attrNameLst>
                                          <p:attrName>style.visibility</p:attrName>
                                        </p:attrNameLst>
                                      </p:cBhvr>
                                      <p:to>
                                        <p:strVal val="visible"/>
                                      </p:to>
                                    </p:set>
                                    <p:animEffect transition="in" filter="dissolve">
                                      <p:cBhvr>
                                        <p:cTn id="30" dur="199"/>
                                        <p:tgtEl>
                                          <p:spTgt spid="25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grpId="1" nodeType="clickEffect">
                                  <p:stCondLst>
                                    <p:cond delay="0"/>
                                  </p:stCondLst>
                                  <p:iterate>
                                    <p:tmAbs val="0"/>
                                  </p:iterate>
                                  <p:childTnLst>
                                    <p:set>
                                      <p:cBhvr>
                                        <p:cTn id="34" fill="hold"/>
                                        <p:tgtEl>
                                          <p:spTgt spid="253">
                                            <p:txEl>
                                              <p:pRg st="5" end="5"/>
                                            </p:txEl>
                                          </p:spTgt>
                                        </p:tgtEl>
                                        <p:attrNameLst>
                                          <p:attrName>style.visibility</p:attrName>
                                        </p:attrNameLst>
                                      </p:cBhvr>
                                      <p:to>
                                        <p:strVal val="visible"/>
                                      </p:to>
                                    </p:set>
                                    <p:animEffect transition="in" filter="dissolve">
                                      <p:cBhvr>
                                        <p:cTn id="35" dur="199"/>
                                        <p:tgtEl>
                                          <p:spTgt spid="25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fill="hold" grpId="1" nodeType="clickEffect">
                                  <p:stCondLst>
                                    <p:cond delay="0"/>
                                  </p:stCondLst>
                                  <p:iterate>
                                    <p:tmAbs val="0"/>
                                  </p:iterate>
                                  <p:childTnLst>
                                    <p:set>
                                      <p:cBhvr>
                                        <p:cTn id="39" fill="hold"/>
                                        <p:tgtEl>
                                          <p:spTgt spid="253">
                                            <p:txEl>
                                              <p:pRg st="6" end="6"/>
                                            </p:txEl>
                                          </p:spTgt>
                                        </p:tgtEl>
                                        <p:attrNameLst>
                                          <p:attrName>style.visibility</p:attrName>
                                        </p:attrNameLst>
                                      </p:cBhvr>
                                      <p:to>
                                        <p:strVal val="visible"/>
                                      </p:to>
                                    </p:set>
                                    <p:animEffect transition="in" filter="dissolve">
                                      <p:cBhvr>
                                        <p:cTn id="40" dur="199"/>
                                        <p:tgtEl>
                                          <p:spTgt spid="25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fill="hold" grpId="1" nodeType="clickEffect">
                                  <p:stCondLst>
                                    <p:cond delay="0"/>
                                  </p:stCondLst>
                                  <p:iterate>
                                    <p:tmAbs val="0"/>
                                  </p:iterate>
                                  <p:childTnLst>
                                    <p:set>
                                      <p:cBhvr>
                                        <p:cTn id="44" fill="hold"/>
                                        <p:tgtEl>
                                          <p:spTgt spid="253">
                                            <p:txEl>
                                              <p:pRg st="7" end="7"/>
                                            </p:txEl>
                                          </p:spTgt>
                                        </p:tgtEl>
                                        <p:attrNameLst>
                                          <p:attrName>style.visibility</p:attrName>
                                        </p:attrNameLst>
                                      </p:cBhvr>
                                      <p:to>
                                        <p:strVal val="visible"/>
                                      </p:to>
                                    </p:set>
                                    <p:animEffect transition="in" filter="dissolve">
                                      <p:cBhvr>
                                        <p:cTn id="45" dur="199"/>
                                        <p:tgtEl>
                                          <p:spTgt spid="2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 name="CUT OFF SOURCES"/>
          <p:cNvSpPr txBox="1"/>
          <p:nvPr/>
        </p:nvSpPr>
        <p:spPr>
          <a:xfrm>
            <a:off x="1800055" y="3449494"/>
            <a:ext cx="16138233"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CUT OFF SOURCES</a:t>
            </a:r>
          </a:p>
        </p:txBody>
      </p:sp>
      <p:sp>
        <p:nvSpPr>
          <p:cNvPr id="261" name="Brain"/>
          <p:cNvSpPr/>
          <p:nvPr/>
        </p:nvSpPr>
        <p:spPr>
          <a:xfrm>
            <a:off x="19111800" y="10116418"/>
            <a:ext cx="2766704" cy="2071019"/>
          </a:xfrm>
          <a:custGeom>
            <a:avLst/>
            <a:gdLst/>
            <a:ahLst/>
            <a:cxnLst>
              <a:cxn ang="0">
                <a:pos x="wd2" y="hd2"/>
              </a:cxn>
              <a:cxn ang="5400000">
                <a:pos x="wd2" y="hd2"/>
              </a:cxn>
              <a:cxn ang="10800000">
                <a:pos x="wd2" y="hd2"/>
              </a:cxn>
              <a:cxn ang="16200000">
                <a:pos x="wd2" y="hd2"/>
              </a:cxn>
            </a:cxnLst>
            <a:rect l="0" t="0" r="r" b="b"/>
            <a:pathLst>
              <a:path w="20488" h="21353" extrusionOk="0">
                <a:moveTo>
                  <a:pt x="7849" y="0"/>
                </a:moveTo>
                <a:cubicBezTo>
                  <a:pt x="6588" y="6"/>
                  <a:pt x="5225" y="689"/>
                  <a:pt x="4557" y="2140"/>
                </a:cubicBezTo>
                <a:cubicBezTo>
                  <a:pt x="2599" y="1020"/>
                  <a:pt x="-24" y="5596"/>
                  <a:pt x="711" y="7397"/>
                </a:cubicBezTo>
                <a:cubicBezTo>
                  <a:pt x="-688" y="9636"/>
                  <a:pt x="116" y="13872"/>
                  <a:pt x="1923" y="14061"/>
                </a:cubicBezTo>
                <a:cubicBezTo>
                  <a:pt x="1923" y="16787"/>
                  <a:pt x="2890" y="18203"/>
                  <a:pt x="5652" y="18009"/>
                </a:cubicBezTo>
                <a:cubicBezTo>
                  <a:pt x="5058" y="18885"/>
                  <a:pt x="3979" y="20442"/>
                  <a:pt x="3979" y="20442"/>
                </a:cubicBezTo>
                <a:lnTo>
                  <a:pt x="5611" y="21353"/>
                </a:lnTo>
                <a:lnTo>
                  <a:pt x="8716" y="17668"/>
                </a:lnTo>
                <a:cubicBezTo>
                  <a:pt x="8716" y="17668"/>
                  <a:pt x="10238" y="18641"/>
                  <a:pt x="12318" y="17960"/>
                </a:cubicBezTo>
                <a:cubicBezTo>
                  <a:pt x="13886" y="17446"/>
                  <a:pt x="14413" y="16378"/>
                  <a:pt x="14315" y="14805"/>
                </a:cubicBezTo>
                <a:cubicBezTo>
                  <a:pt x="16693" y="15486"/>
                  <a:pt x="19417" y="16159"/>
                  <a:pt x="20347" y="12752"/>
                </a:cubicBezTo>
                <a:cubicBezTo>
                  <a:pt x="20912" y="10684"/>
                  <a:pt x="19660" y="7640"/>
                  <a:pt x="18716" y="7640"/>
                </a:cubicBezTo>
                <a:cubicBezTo>
                  <a:pt x="19416" y="6130"/>
                  <a:pt x="17143" y="3112"/>
                  <a:pt x="15639" y="3647"/>
                </a:cubicBezTo>
                <a:cubicBezTo>
                  <a:pt x="15534" y="1422"/>
                  <a:pt x="11423" y="-247"/>
                  <a:pt x="10234" y="1165"/>
                </a:cubicBezTo>
                <a:cubicBezTo>
                  <a:pt x="9750" y="398"/>
                  <a:pt x="8830" y="-5"/>
                  <a:pt x="7849"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62" name="Notebook"/>
          <p:cNvSpPr/>
          <p:nvPr/>
        </p:nvSpPr>
        <p:spPr>
          <a:xfrm>
            <a:off x="18339063" y="4041135"/>
            <a:ext cx="2120864" cy="1188031"/>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63" name="Phone"/>
          <p:cNvSpPr/>
          <p:nvPr/>
        </p:nvSpPr>
        <p:spPr>
          <a:xfrm>
            <a:off x="21166987" y="3552112"/>
            <a:ext cx="1042513" cy="214693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64" name="GET ACCOUNTABLE"/>
          <p:cNvSpPr txBox="1"/>
          <p:nvPr/>
        </p:nvSpPr>
        <p:spPr>
          <a:xfrm>
            <a:off x="1796908" y="6699900"/>
            <a:ext cx="16044310" cy="3157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a:lnSpc>
                <a:spcPct val="110000"/>
              </a:lnSpc>
              <a:defRPr sz="15000" b="1">
                <a:solidFill>
                  <a:srgbClr val="53585F"/>
                </a:solidFill>
                <a:latin typeface="Calibri"/>
                <a:ea typeface="Calibri"/>
                <a:cs typeface="Calibri"/>
                <a:sym typeface="Calibri"/>
              </a:defRPr>
            </a:lvl1pPr>
          </a:lstStyle>
          <a:p>
            <a:r>
              <a:t>GET ACCOUNTABLE</a:t>
            </a:r>
          </a:p>
        </p:txBody>
      </p:sp>
      <p:sp>
        <p:nvSpPr>
          <p:cNvPr id="265" name="Head"/>
          <p:cNvSpPr/>
          <p:nvPr/>
        </p:nvSpPr>
        <p:spPr>
          <a:xfrm>
            <a:off x="1836115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66" name="Head"/>
          <p:cNvSpPr/>
          <p:nvPr/>
        </p:nvSpPr>
        <p:spPr>
          <a:xfrm flipH="1">
            <a:off x="20881509" y="6942674"/>
            <a:ext cx="1613467" cy="1930116"/>
          </a:xfrm>
          <a:custGeom>
            <a:avLst/>
            <a:gdLst/>
            <a:ahLst/>
            <a:cxnLst>
              <a:cxn ang="0">
                <a:pos x="wd2" y="hd2"/>
              </a:cxn>
              <a:cxn ang="5400000">
                <a:pos x="wd2" y="hd2"/>
              </a:cxn>
              <a:cxn ang="10800000">
                <a:pos x="wd2" y="hd2"/>
              </a:cxn>
              <a:cxn ang="16200000">
                <a:pos x="wd2" y="hd2"/>
              </a:cxn>
            </a:cxnLst>
            <a:rect l="0" t="0" r="r" b="b"/>
            <a:pathLst>
              <a:path w="21545" h="21600" extrusionOk="0">
                <a:moveTo>
                  <a:pt x="9154" y="0"/>
                </a:moveTo>
                <a:cubicBezTo>
                  <a:pt x="3064" y="0"/>
                  <a:pt x="0" y="3297"/>
                  <a:pt x="0" y="7252"/>
                </a:cubicBezTo>
                <a:cubicBezTo>
                  <a:pt x="0" y="11207"/>
                  <a:pt x="2755" y="14261"/>
                  <a:pt x="3263" y="17024"/>
                </a:cubicBezTo>
                <a:cubicBezTo>
                  <a:pt x="3772" y="19786"/>
                  <a:pt x="1428" y="21600"/>
                  <a:pt x="1428" y="21600"/>
                </a:cubicBezTo>
                <a:lnTo>
                  <a:pt x="13269" y="21600"/>
                </a:lnTo>
                <a:cubicBezTo>
                  <a:pt x="14015" y="18211"/>
                  <a:pt x="15444" y="18832"/>
                  <a:pt x="16687" y="18799"/>
                </a:cubicBezTo>
                <a:cubicBezTo>
                  <a:pt x="17929" y="18767"/>
                  <a:pt x="19467" y="18460"/>
                  <a:pt x="19210" y="17068"/>
                </a:cubicBezTo>
                <a:cubicBezTo>
                  <a:pt x="19036" y="16134"/>
                  <a:pt x="19250" y="15837"/>
                  <a:pt x="19675" y="15341"/>
                </a:cubicBezTo>
                <a:cubicBezTo>
                  <a:pt x="20100" y="14844"/>
                  <a:pt x="19256" y="14402"/>
                  <a:pt x="19256" y="14402"/>
                </a:cubicBezTo>
                <a:lnTo>
                  <a:pt x="19745" y="14169"/>
                </a:lnTo>
                <a:cubicBezTo>
                  <a:pt x="19977" y="14061"/>
                  <a:pt x="20093" y="13835"/>
                  <a:pt x="20035" y="13619"/>
                </a:cubicBezTo>
                <a:cubicBezTo>
                  <a:pt x="20009" y="13533"/>
                  <a:pt x="19982" y="13430"/>
                  <a:pt x="19950" y="13301"/>
                </a:cubicBezTo>
                <a:cubicBezTo>
                  <a:pt x="19847" y="12874"/>
                  <a:pt x="20073" y="12503"/>
                  <a:pt x="20497" y="12373"/>
                </a:cubicBezTo>
                <a:cubicBezTo>
                  <a:pt x="20877" y="12260"/>
                  <a:pt x="21149" y="12098"/>
                  <a:pt x="21342" y="11942"/>
                </a:cubicBezTo>
                <a:cubicBezTo>
                  <a:pt x="21600" y="11737"/>
                  <a:pt x="21600" y="11374"/>
                  <a:pt x="21407" y="11120"/>
                </a:cubicBezTo>
                <a:cubicBezTo>
                  <a:pt x="20705" y="10192"/>
                  <a:pt x="19983" y="9173"/>
                  <a:pt x="19487" y="8520"/>
                </a:cubicBezTo>
                <a:cubicBezTo>
                  <a:pt x="18754" y="7554"/>
                  <a:pt x="19939" y="7036"/>
                  <a:pt x="19572" y="5994"/>
                </a:cubicBezTo>
                <a:cubicBezTo>
                  <a:pt x="18658" y="2406"/>
                  <a:pt x="15959" y="0"/>
                  <a:pt x="9154" y="0"/>
                </a:cubicBez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67" name="RENEW YOUR MIND"/>
          <p:cNvSpPr txBox="1"/>
          <p:nvPr/>
        </p:nvSpPr>
        <p:spPr>
          <a:xfrm>
            <a:off x="1847016" y="9950306"/>
            <a:ext cx="16044310" cy="29154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lgn="l" defTabSz="813315">
              <a:lnSpc>
                <a:spcPct val="110000"/>
              </a:lnSpc>
              <a:defRPr sz="14850" b="1">
                <a:solidFill>
                  <a:srgbClr val="53585F"/>
                </a:solidFill>
                <a:latin typeface="Calibri"/>
                <a:ea typeface="Calibri"/>
                <a:cs typeface="Calibri"/>
                <a:sym typeface="Calibri"/>
              </a:defRPr>
            </a:lvl1pPr>
          </a:lstStyle>
          <a:p>
            <a:r>
              <a:t>RENEW YOUR MIND</a:t>
            </a:r>
          </a:p>
        </p:txBody>
      </p:sp>
      <p:sp>
        <p:nvSpPr>
          <p:cNvPr id="268" name="Arrow 2"/>
          <p:cNvSpPr/>
          <p:nvPr/>
        </p:nvSpPr>
        <p:spPr>
          <a:xfrm>
            <a:off x="19799073" y="10490757"/>
            <a:ext cx="1213565" cy="977170"/>
          </a:xfrm>
          <a:custGeom>
            <a:avLst/>
            <a:gdLst/>
            <a:ahLst/>
            <a:cxnLst>
              <a:cxn ang="0">
                <a:pos x="wd2" y="hd2"/>
              </a:cxn>
              <a:cxn ang="5400000">
                <a:pos x="wd2" y="hd2"/>
              </a:cxn>
              <a:cxn ang="10800000">
                <a:pos x="wd2" y="hd2"/>
              </a:cxn>
              <a:cxn ang="16200000">
                <a:pos x="wd2" y="hd2"/>
              </a:cxn>
            </a:cxnLst>
            <a:rect l="0" t="0" r="r" b="b"/>
            <a:pathLst>
              <a:path w="21600" h="21600" extrusionOk="0">
                <a:moveTo>
                  <a:pt x="10749" y="0"/>
                </a:moveTo>
                <a:cubicBezTo>
                  <a:pt x="8457" y="0"/>
                  <a:pt x="6373" y="1103"/>
                  <a:pt x="4819" y="2903"/>
                </a:cubicBezTo>
                <a:lnTo>
                  <a:pt x="6744" y="6147"/>
                </a:lnTo>
                <a:cubicBezTo>
                  <a:pt x="7744" y="4819"/>
                  <a:pt x="9169" y="3989"/>
                  <a:pt x="10749" y="3989"/>
                </a:cubicBezTo>
                <a:cubicBezTo>
                  <a:pt x="13751" y="3989"/>
                  <a:pt x="16189" y="6985"/>
                  <a:pt x="16232" y="10700"/>
                </a:cubicBezTo>
                <a:lnTo>
                  <a:pt x="14265" y="10700"/>
                </a:lnTo>
                <a:lnTo>
                  <a:pt x="17933" y="16883"/>
                </a:lnTo>
                <a:lnTo>
                  <a:pt x="21600" y="10700"/>
                </a:lnTo>
                <a:lnTo>
                  <a:pt x="19444" y="10700"/>
                </a:lnTo>
                <a:cubicBezTo>
                  <a:pt x="19401" y="4782"/>
                  <a:pt x="15525" y="0"/>
                  <a:pt x="10749" y="0"/>
                </a:cubicBezTo>
                <a:close/>
                <a:moveTo>
                  <a:pt x="3667" y="4515"/>
                </a:moveTo>
                <a:lnTo>
                  <a:pt x="0" y="10700"/>
                </a:lnTo>
                <a:lnTo>
                  <a:pt x="2054" y="10700"/>
                </a:lnTo>
                <a:cubicBezTo>
                  <a:pt x="2053" y="10733"/>
                  <a:pt x="2054" y="10767"/>
                  <a:pt x="2054" y="10801"/>
                </a:cubicBezTo>
                <a:cubicBezTo>
                  <a:pt x="2054" y="16766"/>
                  <a:pt x="5946" y="21600"/>
                  <a:pt x="10749" y="21600"/>
                </a:cubicBezTo>
                <a:cubicBezTo>
                  <a:pt x="13080" y="21600"/>
                  <a:pt x="15197" y="20461"/>
                  <a:pt x="16759" y="18607"/>
                </a:cubicBezTo>
                <a:lnTo>
                  <a:pt x="14814" y="15375"/>
                </a:lnTo>
                <a:cubicBezTo>
                  <a:pt x="13811" y="16749"/>
                  <a:pt x="12360" y="17611"/>
                  <a:pt x="10749" y="17611"/>
                </a:cubicBezTo>
                <a:cubicBezTo>
                  <a:pt x="7720" y="17611"/>
                  <a:pt x="5266" y="14563"/>
                  <a:pt x="5266" y="10801"/>
                </a:cubicBezTo>
                <a:cubicBezTo>
                  <a:pt x="5266" y="10767"/>
                  <a:pt x="5265" y="10733"/>
                  <a:pt x="5266" y="10700"/>
                </a:cubicBezTo>
                <a:lnTo>
                  <a:pt x="7335" y="10700"/>
                </a:lnTo>
                <a:lnTo>
                  <a:pt x="3667" y="4515"/>
                </a:lnTo>
                <a:close/>
              </a:path>
            </a:pathLst>
          </a:custGeom>
          <a:solidFill>
            <a:srgbClr val="FFFFFF"/>
          </a:solidFill>
          <a:ln w="12700">
            <a:miter lim="400000"/>
          </a:ln>
        </p:spPr>
        <p:txBody>
          <a:bodyPr lIns="71437" tIns="71437" rIns="71437" bIns="71437" anchor="ctr"/>
          <a:lstStyle/>
          <a:p>
            <a:pPr>
              <a:defRPr sz="3600">
                <a:solidFill>
                  <a:srgbClr val="FFFFFF"/>
                </a:solidFill>
              </a:defRPr>
            </a:pPr>
            <a:endParaRPr/>
          </a:p>
        </p:txBody>
      </p:sp>
      <p:sp>
        <p:nvSpPr>
          <p:cNvPr id="269"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70" name="HOW DO I GET OUT?"/>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HOW DO I GET OUT?</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 name="OVERCOMING"/>
          <p:cNvSpPr txBox="1">
            <a:spLocks noGrp="1"/>
          </p:cNvSpPr>
          <p:nvPr>
            <p:ph type="title"/>
          </p:nvPr>
        </p:nvSpPr>
        <p:spPr>
          <a:xfrm>
            <a:off x="2671828" y="1345294"/>
            <a:ext cx="19040344" cy="4056715"/>
          </a:xfrm>
          <a:prstGeom prst="rect">
            <a:avLst/>
          </a:prstGeom>
        </p:spPr>
        <p:txBody>
          <a:bodyPr anchor="t"/>
          <a:lstStyle>
            <a:lvl1pPr>
              <a:defRPr sz="22700" b="1">
                <a:solidFill>
                  <a:srgbClr val="53585F"/>
                </a:solidFill>
                <a:latin typeface="Calibri"/>
                <a:ea typeface="Calibri"/>
                <a:cs typeface="Calibri"/>
                <a:sym typeface="Calibri"/>
              </a:defRPr>
            </a:lvl1pPr>
          </a:lstStyle>
          <a:p>
            <a:r>
              <a:t>OVERCOMING</a:t>
            </a:r>
          </a:p>
        </p:txBody>
      </p:sp>
      <p:sp>
        <p:nvSpPr>
          <p:cNvPr id="154" name="PORNOGRAPHY"/>
          <p:cNvSpPr txBox="1"/>
          <p:nvPr/>
        </p:nvSpPr>
        <p:spPr>
          <a:xfrm>
            <a:off x="2671828" y="3721574"/>
            <a:ext cx="19040344" cy="5164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20300" b="1">
                <a:solidFill>
                  <a:srgbClr val="720C04"/>
                </a:solidFill>
                <a:latin typeface="Calibri"/>
                <a:ea typeface="Calibri"/>
                <a:cs typeface="Calibri"/>
                <a:sym typeface="Calibri"/>
              </a:defRPr>
            </a:lvl1pPr>
          </a:lstStyle>
          <a:p>
            <a:r>
              <a:t>PORNOGRAPHY</a:t>
            </a:r>
          </a:p>
        </p:txBody>
      </p:sp>
      <p:sp>
        <p:nvSpPr>
          <p:cNvPr id="155" name="Unless otherwise indicated, all Scripture quotations are from The ESV® Bible (The Holy Bible, English Standard Version®),  copyright © 2001 by Crossway, a publishing ministry of Good News Publishers. Used by permission. All rights reserved."/>
          <p:cNvSpPr txBox="1"/>
          <p:nvPr/>
        </p:nvSpPr>
        <p:spPr>
          <a:xfrm>
            <a:off x="315491" y="12547367"/>
            <a:ext cx="23753019" cy="1136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nchor="ctr">
            <a:spAutoFit/>
          </a:bodyPr>
          <a:lstStyle/>
          <a:p>
            <a:pPr>
              <a:lnSpc>
                <a:spcPct val="70000"/>
              </a:lnSpc>
              <a:defRPr sz="3800">
                <a:solidFill>
                  <a:srgbClr val="53585F"/>
                </a:solidFill>
                <a:latin typeface="Calibri"/>
                <a:ea typeface="Calibri"/>
                <a:cs typeface="Calibri"/>
                <a:sym typeface="Calibri"/>
              </a:defRPr>
            </a:pPr>
            <a:r>
              <a:t>Unless otherwise indicated, all Scripture quotations are from The ESV® Bible (The Holy Bible, English Standard Version®), </a:t>
            </a:r>
            <a:br/>
            <a:r>
              <a:t>copyright © 2001 by Crossway, a publishing ministry of Good News Publishers. Used by permission. All rights reserved.</a:t>
            </a:r>
          </a:p>
        </p:txBody>
      </p:sp>
      <p:sp>
        <p:nvSpPr>
          <p:cNvPr id="156" name="10 AM…"/>
          <p:cNvSpPr/>
          <p:nvPr/>
        </p:nvSpPr>
        <p:spPr>
          <a:xfrm>
            <a:off x="8817985" y="7759852"/>
            <a:ext cx="6748030" cy="3589000"/>
          </a:xfrm>
          <a:prstGeom prst="roundRect">
            <a:avLst>
              <a:gd name="adj" fmla="val 8320"/>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nSpc>
                <a:spcPct val="120000"/>
              </a:lnSpc>
              <a:defRPr sz="5800">
                <a:solidFill>
                  <a:srgbClr val="FFFFFF"/>
                </a:solidFill>
                <a:latin typeface="Calibri"/>
                <a:ea typeface="Calibri"/>
                <a:cs typeface="Calibri"/>
                <a:sym typeface="Calibri"/>
              </a:defRPr>
            </a:pPr>
            <a:r>
              <a:t>10 AM</a:t>
            </a:r>
          </a:p>
          <a:p>
            <a:pPr>
              <a:lnSpc>
                <a:spcPct val="120000"/>
              </a:lnSpc>
              <a:defRPr sz="5800" b="1">
                <a:solidFill>
                  <a:srgbClr val="FFFFFF"/>
                </a:solidFill>
                <a:latin typeface="Calibri"/>
                <a:ea typeface="Calibri"/>
                <a:cs typeface="Calibri"/>
                <a:sym typeface="Calibri"/>
              </a:defRPr>
            </a:pPr>
            <a:r>
              <a:t>The Poison of Pornography</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59"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
        <p:nvSpPr>
          <p:cNvPr id="160" name="Spiritual Poison:…"/>
          <p:cNvSpPr txBox="1"/>
          <p:nvPr/>
        </p:nvSpPr>
        <p:spPr>
          <a:xfrm>
            <a:off x="707385" y="2930651"/>
            <a:ext cx="23097176"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1377" indent="-911377" algn="l">
              <a:lnSpc>
                <a:spcPct val="90000"/>
              </a:lnSpc>
              <a:buSzPct val="75000"/>
              <a:buChar char="•"/>
              <a:defRPr sz="6400">
                <a:solidFill>
                  <a:srgbClr val="53585F"/>
                </a:solidFill>
                <a:latin typeface="Calibri"/>
                <a:ea typeface="Calibri"/>
                <a:cs typeface="Calibri"/>
                <a:sym typeface="Calibri"/>
              </a:defRPr>
            </a:pPr>
            <a:r>
              <a:t>Spiritual Poison:</a:t>
            </a:r>
          </a:p>
          <a:p>
            <a:pPr marL="1800377" lvl="2" indent="-911377" algn="l">
              <a:lnSpc>
                <a:spcPct val="90000"/>
              </a:lnSpc>
              <a:buSzPct val="75000"/>
              <a:buChar char="•"/>
              <a:defRPr sz="6400" b="1">
                <a:solidFill>
                  <a:srgbClr val="53585F"/>
                </a:solidFill>
                <a:latin typeface="Calibri"/>
                <a:ea typeface="Calibri"/>
                <a:cs typeface="Calibri"/>
                <a:sym typeface="Calibri"/>
              </a:defRPr>
            </a:pPr>
            <a:r>
              <a:t>Mt 5:28 </a:t>
            </a:r>
            <a:r>
              <a:rPr b="0"/>
              <a:t>- It is lust. It is sin. It will kill you eternally.</a:t>
            </a:r>
          </a:p>
          <a:p>
            <a:pPr marL="2689377" lvl="4" indent="-911377" algn="l">
              <a:lnSpc>
                <a:spcPct val="90000"/>
              </a:lnSpc>
              <a:buSzPct val="75000"/>
              <a:buChar char="•"/>
              <a:defRPr sz="6400" b="1">
                <a:solidFill>
                  <a:srgbClr val="53585F"/>
                </a:solidFill>
                <a:latin typeface="Calibri"/>
                <a:ea typeface="Calibri"/>
                <a:cs typeface="Calibri"/>
                <a:sym typeface="Calibri"/>
              </a:defRPr>
            </a:pPr>
            <a:r>
              <a:rPr b="0"/>
              <a:t>Sexual purity: getting pleasure </a:t>
            </a:r>
            <a:r>
              <a:rPr b="0" i="1" u="sng"/>
              <a:t>only</a:t>
            </a:r>
            <a:r>
              <a:rPr b="0"/>
              <a:t> from your spouse</a:t>
            </a:r>
          </a:p>
          <a:p>
            <a:pPr marL="1800377" lvl="2" indent="-911377" algn="l">
              <a:lnSpc>
                <a:spcPct val="90000"/>
              </a:lnSpc>
              <a:buSzPct val="75000"/>
              <a:buChar char="•"/>
              <a:defRPr sz="6400" b="1">
                <a:solidFill>
                  <a:srgbClr val="53585F"/>
                </a:solidFill>
                <a:latin typeface="Calibri"/>
                <a:ea typeface="Calibri"/>
                <a:cs typeface="Calibri"/>
                <a:sym typeface="Calibri"/>
              </a:defRPr>
            </a:pPr>
            <a:r>
              <a:t>Ps 32:3-4 </a:t>
            </a:r>
            <a:r>
              <a:rPr b="0"/>
              <a:t>- The guilt can become crippling.</a:t>
            </a:r>
          </a:p>
          <a:p>
            <a:pPr marL="1800377" lvl="2" indent="-911377" algn="l">
              <a:lnSpc>
                <a:spcPct val="90000"/>
              </a:lnSpc>
              <a:buSzPct val="75000"/>
              <a:buChar char="•"/>
              <a:defRPr sz="6400" b="1">
                <a:solidFill>
                  <a:srgbClr val="53585F"/>
                </a:solidFill>
                <a:latin typeface="Calibri"/>
                <a:ea typeface="Calibri"/>
                <a:cs typeface="Calibri"/>
                <a:sym typeface="Calibri"/>
              </a:defRPr>
            </a:pPr>
            <a:r>
              <a:t>Gen 2:24-25 </a:t>
            </a:r>
            <a:r>
              <a:rPr b="0"/>
              <a:t>- Pornography destroys God’s good gift in marriage.</a:t>
            </a:r>
          </a:p>
        </p:txBody>
      </p:sp>
      <p:sp>
        <p:nvSpPr>
          <p:cNvPr id="161" name="Biohazard"/>
          <p:cNvSpPr/>
          <p:nvPr/>
        </p:nvSpPr>
        <p:spPr>
          <a:xfrm>
            <a:off x="21048930" y="2871231"/>
            <a:ext cx="2891517" cy="2612837"/>
          </a:xfrm>
          <a:custGeom>
            <a:avLst/>
            <a:gdLst/>
            <a:ahLst/>
            <a:cxnLst>
              <a:cxn ang="0">
                <a:pos x="wd2" y="hd2"/>
              </a:cxn>
              <a:cxn ang="5400000">
                <a:pos x="wd2" y="hd2"/>
              </a:cxn>
              <a:cxn ang="10800000">
                <a:pos x="wd2" y="hd2"/>
              </a:cxn>
              <a:cxn ang="16200000">
                <a:pos x="wd2" y="hd2"/>
              </a:cxn>
            </a:cxnLst>
            <a:rect l="0" t="0" r="r" b="b"/>
            <a:pathLst>
              <a:path w="21598" h="21266" extrusionOk="0">
                <a:moveTo>
                  <a:pt x="7817" y="4"/>
                </a:moveTo>
                <a:cubicBezTo>
                  <a:pt x="7793" y="-3"/>
                  <a:pt x="7766" y="0"/>
                  <a:pt x="7739" y="17"/>
                </a:cubicBezTo>
                <a:cubicBezTo>
                  <a:pt x="5945" y="1162"/>
                  <a:pt x="4740" y="3281"/>
                  <a:pt x="4740" y="5711"/>
                </a:cubicBezTo>
                <a:cubicBezTo>
                  <a:pt x="4740" y="6569"/>
                  <a:pt x="4894" y="7386"/>
                  <a:pt x="5168" y="8138"/>
                </a:cubicBezTo>
                <a:cubicBezTo>
                  <a:pt x="4433" y="8256"/>
                  <a:pt x="3706" y="8518"/>
                  <a:pt x="3024" y="8947"/>
                </a:cubicBezTo>
                <a:cubicBezTo>
                  <a:pt x="1093" y="10162"/>
                  <a:pt x="12" y="12359"/>
                  <a:pt x="0" y="14624"/>
                </a:cubicBezTo>
                <a:cubicBezTo>
                  <a:pt x="-1" y="14762"/>
                  <a:pt x="184" y="14777"/>
                  <a:pt x="205" y="14641"/>
                </a:cubicBezTo>
                <a:cubicBezTo>
                  <a:pt x="430" y="13230"/>
                  <a:pt x="1204" y="11934"/>
                  <a:pt x="2431" y="11162"/>
                </a:cubicBezTo>
                <a:cubicBezTo>
                  <a:pt x="4532" y="9840"/>
                  <a:pt x="7188" y="10535"/>
                  <a:pt x="8528" y="12689"/>
                </a:cubicBezTo>
                <a:lnTo>
                  <a:pt x="9291" y="12208"/>
                </a:lnTo>
                <a:cubicBezTo>
                  <a:pt x="9067" y="11450"/>
                  <a:pt x="9348" y="10599"/>
                  <a:pt x="10007" y="10185"/>
                </a:cubicBezTo>
                <a:cubicBezTo>
                  <a:pt x="10153" y="10093"/>
                  <a:pt x="10309" y="10037"/>
                  <a:pt x="10465" y="10000"/>
                </a:cubicBezTo>
                <a:lnTo>
                  <a:pt x="10465" y="9032"/>
                </a:lnTo>
                <a:cubicBezTo>
                  <a:pt x="8083" y="8845"/>
                  <a:pt x="6202" y="6685"/>
                  <a:pt x="6202" y="4042"/>
                </a:cubicBezTo>
                <a:cubicBezTo>
                  <a:pt x="6202" y="2497"/>
                  <a:pt x="6846" y="1120"/>
                  <a:pt x="7855" y="202"/>
                </a:cubicBezTo>
                <a:cubicBezTo>
                  <a:pt x="7928" y="136"/>
                  <a:pt x="7887" y="26"/>
                  <a:pt x="7817" y="4"/>
                </a:cubicBezTo>
                <a:close/>
                <a:moveTo>
                  <a:pt x="13780" y="4"/>
                </a:moveTo>
                <a:cubicBezTo>
                  <a:pt x="13709" y="26"/>
                  <a:pt x="13670" y="136"/>
                  <a:pt x="13743" y="202"/>
                </a:cubicBezTo>
                <a:cubicBezTo>
                  <a:pt x="14752" y="1120"/>
                  <a:pt x="15396" y="2497"/>
                  <a:pt x="15396" y="4042"/>
                </a:cubicBezTo>
                <a:cubicBezTo>
                  <a:pt x="15396" y="6685"/>
                  <a:pt x="13515" y="8845"/>
                  <a:pt x="11133" y="9032"/>
                </a:cubicBezTo>
                <a:lnTo>
                  <a:pt x="11133" y="9998"/>
                </a:lnTo>
                <a:cubicBezTo>
                  <a:pt x="11554" y="10097"/>
                  <a:pt x="11940" y="10377"/>
                  <a:pt x="12172" y="10817"/>
                </a:cubicBezTo>
                <a:cubicBezTo>
                  <a:pt x="12405" y="11256"/>
                  <a:pt x="12434" y="11759"/>
                  <a:pt x="12302" y="12206"/>
                </a:cubicBezTo>
                <a:lnTo>
                  <a:pt x="13070" y="12689"/>
                </a:lnTo>
                <a:cubicBezTo>
                  <a:pt x="14410" y="10535"/>
                  <a:pt x="17066" y="9840"/>
                  <a:pt x="19167" y="11162"/>
                </a:cubicBezTo>
                <a:cubicBezTo>
                  <a:pt x="20394" y="11934"/>
                  <a:pt x="21168" y="13228"/>
                  <a:pt x="21393" y="14639"/>
                </a:cubicBezTo>
                <a:cubicBezTo>
                  <a:pt x="21414" y="14775"/>
                  <a:pt x="21599" y="14762"/>
                  <a:pt x="21598" y="14624"/>
                </a:cubicBezTo>
                <a:cubicBezTo>
                  <a:pt x="21585" y="12359"/>
                  <a:pt x="20504" y="10162"/>
                  <a:pt x="18574" y="8947"/>
                </a:cubicBezTo>
                <a:cubicBezTo>
                  <a:pt x="17892" y="8518"/>
                  <a:pt x="17165" y="8256"/>
                  <a:pt x="16430" y="8138"/>
                </a:cubicBezTo>
                <a:cubicBezTo>
                  <a:pt x="16704" y="7386"/>
                  <a:pt x="16858" y="6569"/>
                  <a:pt x="16858" y="5711"/>
                </a:cubicBezTo>
                <a:cubicBezTo>
                  <a:pt x="16858" y="3281"/>
                  <a:pt x="15653" y="1162"/>
                  <a:pt x="13859" y="17"/>
                </a:cubicBezTo>
                <a:cubicBezTo>
                  <a:pt x="13832" y="0"/>
                  <a:pt x="13803" y="-3"/>
                  <a:pt x="13780" y="4"/>
                </a:cubicBezTo>
                <a:close/>
                <a:moveTo>
                  <a:pt x="10799" y="5433"/>
                </a:moveTo>
                <a:cubicBezTo>
                  <a:pt x="9597" y="5433"/>
                  <a:pt x="8481" y="5840"/>
                  <a:pt x="7559" y="6531"/>
                </a:cubicBezTo>
                <a:cubicBezTo>
                  <a:pt x="7851" y="6980"/>
                  <a:pt x="8219" y="7367"/>
                  <a:pt x="8644" y="7668"/>
                </a:cubicBezTo>
                <a:cubicBezTo>
                  <a:pt x="9278" y="7262"/>
                  <a:pt x="10012" y="7025"/>
                  <a:pt x="10799" y="7025"/>
                </a:cubicBezTo>
                <a:cubicBezTo>
                  <a:pt x="11586" y="7025"/>
                  <a:pt x="12320" y="7262"/>
                  <a:pt x="12954" y="7668"/>
                </a:cubicBezTo>
                <a:cubicBezTo>
                  <a:pt x="13379" y="7367"/>
                  <a:pt x="13747" y="6982"/>
                  <a:pt x="14039" y="6533"/>
                </a:cubicBezTo>
                <a:cubicBezTo>
                  <a:pt x="13117" y="5842"/>
                  <a:pt x="12001" y="5433"/>
                  <a:pt x="10799" y="5433"/>
                </a:cubicBezTo>
                <a:close/>
                <a:moveTo>
                  <a:pt x="5088" y="11193"/>
                </a:moveTo>
                <a:cubicBezTo>
                  <a:pt x="5077" y="11354"/>
                  <a:pt x="5067" y="11515"/>
                  <a:pt x="5067" y="11680"/>
                </a:cubicBezTo>
                <a:cubicBezTo>
                  <a:pt x="5067" y="14159"/>
                  <a:pt x="6403" y="16301"/>
                  <a:pt x="8329" y="17309"/>
                </a:cubicBezTo>
                <a:cubicBezTo>
                  <a:pt x="8538" y="16810"/>
                  <a:pt x="8661" y="16270"/>
                  <a:pt x="8688" y="15721"/>
                </a:cubicBezTo>
                <a:cubicBezTo>
                  <a:pt x="7399" y="14918"/>
                  <a:pt x="6527" y="13409"/>
                  <a:pt x="6527" y="11680"/>
                </a:cubicBezTo>
                <a:cubicBezTo>
                  <a:pt x="6527" y="11667"/>
                  <a:pt x="6529" y="11657"/>
                  <a:pt x="6529" y="11645"/>
                </a:cubicBezTo>
                <a:cubicBezTo>
                  <a:pt x="6085" y="11398"/>
                  <a:pt x="5596" y="11244"/>
                  <a:pt x="5088" y="11193"/>
                </a:cubicBezTo>
                <a:close/>
                <a:moveTo>
                  <a:pt x="16508" y="11193"/>
                </a:moveTo>
                <a:cubicBezTo>
                  <a:pt x="16000" y="11244"/>
                  <a:pt x="15513" y="11398"/>
                  <a:pt x="15069" y="11645"/>
                </a:cubicBezTo>
                <a:cubicBezTo>
                  <a:pt x="15069" y="11657"/>
                  <a:pt x="15070" y="11668"/>
                  <a:pt x="15071" y="11680"/>
                </a:cubicBezTo>
                <a:cubicBezTo>
                  <a:pt x="15071" y="13410"/>
                  <a:pt x="14199" y="14918"/>
                  <a:pt x="12910" y="15721"/>
                </a:cubicBezTo>
                <a:cubicBezTo>
                  <a:pt x="12937" y="16270"/>
                  <a:pt x="13060" y="16810"/>
                  <a:pt x="13269" y="17309"/>
                </a:cubicBezTo>
                <a:cubicBezTo>
                  <a:pt x="15195" y="16301"/>
                  <a:pt x="16531" y="14159"/>
                  <a:pt x="16531" y="11680"/>
                </a:cubicBezTo>
                <a:cubicBezTo>
                  <a:pt x="16531" y="11515"/>
                  <a:pt x="16519" y="11354"/>
                  <a:pt x="16508" y="11193"/>
                </a:cubicBezTo>
                <a:close/>
                <a:moveTo>
                  <a:pt x="11967" y="12834"/>
                </a:moveTo>
                <a:cubicBezTo>
                  <a:pt x="11859" y="12964"/>
                  <a:pt x="11737" y="13084"/>
                  <a:pt x="11591" y="13176"/>
                </a:cubicBezTo>
                <a:cubicBezTo>
                  <a:pt x="10932" y="13590"/>
                  <a:pt x="10115" y="13429"/>
                  <a:pt x="9625" y="12838"/>
                </a:cubicBezTo>
                <a:lnTo>
                  <a:pt x="8861" y="13319"/>
                </a:lnTo>
                <a:cubicBezTo>
                  <a:pt x="9904" y="15660"/>
                  <a:pt x="9127" y="18514"/>
                  <a:pt x="7026" y="19835"/>
                </a:cubicBezTo>
                <a:cubicBezTo>
                  <a:pt x="5799" y="20607"/>
                  <a:pt x="4383" y="20691"/>
                  <a:pt x="3149" y="20197"/>
                </a:cubicBezTo>
                <a:cubicBezTo>
                  <a:pt x="3030" y="20149"/>
                  <a:pt x="2950" y="20331"/>
                  <a:pt x="3060" y="20399"/>
                </a:cubicBezTo>
                <a:cubicBezTo>
                  <a:pt x="4867" y="21520"/>
                  <a:pt x="7153" y="21597"/>
                  <a:pt x="9084" y="20382"/>
                </a:cubicBezTo>
                <a:cubicBezTo>
                  <a:pt x="9766" y="19953"/>
                  <a:pt x="10338" y="19399"/>
                  <a:pt x="10799" y="18765"/>
                </a:cubicBezTo>
                <a:cubicBezTo>
                  <a:pt x="11260" y="19399"/>
                  <a:pt x="11832" y="19953"/>
                  <a:pt x="12514" y="20382"/>
                </a:cubicBezTo>
                <a:cubicBezTo>
                  <a:pt x="14445" y="21597"/>
                  <a:pt x="16731" y="21520"/>
                  <a:pt x="18538" y="20399"/>
                </a:cubicBezTo>
                <a:cubicBezTo>
                  <a:pt x="18648" y="20331"/>
                  <a:pt x="18568" y="20149"/>
                  <a:pt x="18449" y="20197"/>
                </a:cubicBezTo>
                <a:cubicBezTo>
                  <a:pt x="17215" y="20691"/>
                  <a:pt x="15799" y="20607"/>
                  <a:pt x="14572" y="19835"/>
                </a:cubicBezTo>
                <a:cubicBezTo>
                  <a:pt x="12471" y="18514"/>
                  <a:pt x="11694" y="15660"/>
                  <a:pt x="12737" y="13319"/>
                </a:cubicBezTo>
                <a:lnTo>
                  <a:pt x="11967" y="12834"/>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60">
                                            <p:bg/>
                                          </p:spTgt>
                                        </p:tgtEl>
                                        <p:attrNameLst>
                                          <p:attrName>style.visibility</p:attrName>
                                        </p:attrNameLst>
                                      </p:cBhvr>
                                      <p:to>
                                        <p:strVal val="visible"/>
                                      </p:to>
                                    </p:set>
                                    <p:animEffect transition="in" filter="dissolve">
                                      <p:cBhvr>
                                        <p:cTn id="7" dur="199"/>
                                        <p:tgtEl>
                                          <p:spTgt spid="160">
                                            <p:bg/>
                                          </p:spTgt>
                                        </p:tgtEl>
                                      </p:cBhvr>
                                    </p:animEffect>
                                  </p:childTnLst>
                                </p:cTn>
                              </p:par>
                              <p:par>
                                <p:cTn id="8" presetID="9" presetClass="entr" presetSubtype="0" fill="hold" grpId="1" nodeType="withEffect">
                                  <p:stCondLst>
                                    <p:cond delay="0"/>
                                  </p:stCondLst>
                                  <p:iterate>
                                    <p:tmAbs val="0"/>
                                  </p:iterate>
                                  <p:childTnLst>
                                    <p:set>
                                      <p:cBhvr>
                                        <p:cTn id="9" fill="hold"/>
                                        <p:tgtEl>
                                          <p:spTgt spid="160">
                                            <p:txEl>
                                              <p:pRg st="0" end="0"/>
                                            </p:txEl>
                                          </p:spTgt>
                                        </p:tgtEl>
                                        <p:attrNameLst>
                                          <p:attrName>style.visibility</p:attrName>
                                        </p:attrNameLst>
                                      </p:cBhvr>
                                      <p:to>
                                        <p:strVal val="visible"/>
                                      </p:to>
                                    </p:set>
                                    <p:animEffect transition="in" filter="dissolve">
                                      <p:cBhvr>
                                        <p:cTn id="10" dur="199"/>
                                        <p:tgtEl>
                                          <p:spTgt spid="16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60">
                                            <p:txEl>
                                              <p:pRg st="1" end="1"/>
                                            </p:txEl>
                                          </p:spTgt>
                                        </p:tgtEl>
                                        <p:attrNameLst>
                                          <p:attrName>style.visibility</p:attrName>
                                        </p:attrNameLst>
                                      </p:cBhvr>
                                      <p:to>
                                        <p:strVal val="visible"/>
                                      </p:to>
                                    </p:set>
                                    <p:animEffect transition="in" filter="dissolve">
                                      <p:cBhvr>
                                        <p:cTn id="15" dur="199"/>
                                        <p:tgtEl>
                                          <p:spTgt spid="16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60">
                                            <p:txEl>
                                              <p:pRg st="2" end="2"/>
                                            </p:txEl>
                                          </p:spTgt>
                                        </p:tgtEl>
                                        <p:attrNameLst>
                                          <p:attrName>style.visibility</p:attrName>
                                        </p:attrNameLst>
                                      </p:cBhvr>
                                      <p:to>
                                        <p:strVal val="visible"/>
                                      </p:to>
                                    </p:set>
                                    <p:animEffect transition="in" filter="dissolve">
                                      <p:cBhvr>
                                        <p:cTn id="20" dur="199"/>
                                        <p:tgtEl>
                                          <p:spTgt spid="16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160">
                                            <p:txEl>
                                              <p:pRg st="3" end="3"/>
                                            </p:txEl>
                                          </p:spTgt>
                                        </p:tgtEl>
                                        <p:attrNameLst>
                                          <p:attrName>style.visibility</p:attrName>
                                        </p:attrNameLst>
                                      </p:cBhvr>
                                      <p:to>
                                        <p:strVal val="visible"/>
                                      </p:to>
                                    </p:set>
                                    <p:animEffect transition="in" filter="dissolve">
                                      <p:cBhvr>
                                        <p:cTn id="25" dur="199"/>
                                        <p:tgtEl>
                                          <p:spTgt spid="16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160">
                                            <p:txEl>
                                              <p:pRg st="4" end="4"/>
                                            </p:txEl>
                                          </p:spTgt>
                                        </p:tgtEl>
                                        <p:attrNameLst>
                                          <p:attrName>style.visibility</p:attrName>
                                        </p:attrNameLst>
                                      </p:cBhvr>
                                      <p:to>
                                        <p:strVal val="visible"/>
                                      </p:to>
                                    </p:set>
                                    <p:animEffect transition="in" filter="dissolve">
                                      <p:cBhvr>
                                        <p:cTn id="30" dur="199"/>
                                        <p:tgtEl>
                                          <p:spTgt spid="1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 name="M A R R I A G E   C O V E N A N T"/>
          <p:cNvSpPr/>
          <p:nvPr/>
        </p:nvSpPr>
        <p:spPr>
          <a:xfrm>
            <a:off x="2471181" y="5428585"/>
            <a:ext cx="19349522" cy="2261203"/>
          </a:xfrm>
          <a:prstGeom prst="rect">
            <a:avLst/>
          </a:prstGeom>
          <a:gradFill>
            <a:gsLst>
              <a:gs pos="0">
                <a:srgbClr val="A6AAA8"/>
              </a:gs>
              <a:gs pos="100000">
                <a:srgbClr val="53585F"/>
              </a:gs>
            </a:gsLst>
            <a:lin ang="5400000"/>
          </a:gradFill>
          <a:ln w="12700">
            <a:miter lim="400000"/>
          </a:ln>
          <a:effectLst>
            <a:outerShdw blurRad="88900" dist="25400" dir="54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lvl1pPr>
              <a:defRPr sz="11000" spc="-549">
                <a:solidFill>
                  <a:srgbClr val="FFFFFF"/>
                </a:solidFill>
                <a:latin typeface="Calibri"/>
                <a:ea typeface="Calibri"/>
                <a:cs typeface="Calibri"/>
                <a:sym typeface="Calibri"/>
              </a:defRPr>
            </a:lvl1pPr>
          </a:lstStyle>
          <a:p>
            <a:r>
              <a:t>M A R R I A G E   C O V E N A N T</a:t>
            </a:r>
          </a:p>
        </p:txBody>
      </p:sp>
      <p:sp>
        <p:nvSpPr>
          <p:cNvPr id="164" name="P E R S O N A L   A T T R A C T I O N"/>
          <p:cNvSpPr/>
          <p:nvPr/>
        </p:nvSpPr>
        <p:spPr>
          <a:xfrm>
            <a:off x="2471181" y="8077169"/>
            <a:ext cx="19349522" cy="2261203"/>
          </a:xfrm>
          <a:prstGeom prst="rect">
            <a:avLst/>
          </a:prstGeom>
          <a:gradFill>
            <a:gsLst>
              <a:gs pos="0">
                <a:srgbClr val="A6AAA8"/>
              </a:gs>
              <a:gs pos="100000">
                <a:srgbClr val="53585F"/>
              </a:gs>
            </a:gsLst>
            <a:lin ang="5400000"/>
          </a:gradFill>
          <a:ln w="12700">
            <a:miter lim="400000"/>
          </a:ln>
          <a:effectLst>
            <a:outerShdw blurRad="88900" dist="25400" dir="54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lvl1pPr>
              <a:defRPr sz="11000" spc="-549">
                <a:solidFill>
                  <a:srgbClr val="FFFFFF"/>
                </a:solidFill>
                <a:latin typeface="Calibri"/>
                <a:ea typeface="Calibri"/>
                <a:cs typeface="Calibri"/>
                <a:sym typeface="Calibri"/>
              </a:defRPr>
            </a:lvl1pPr>
          </a:lstStyle>
          <a:p>
            <a:r>
              <a:t>P E R S O N A L   A T T R A C T I O N</a:t>
            </a:r>
          </a:p>
        </p:txBody>
      </p:sp>
      <p:sp>
        <p:nvSpPr>
          <p:cNvPr id="165" name="P H Y S I C A L   A T T R A C T I O N"/>
          <p:cNvSpPr/>
          <p:nvPr/>
        </p:nvSpPr>
        <p:spPr>
          <a:xfrm>
            <a:off x="2471181" y="10790745"/>
            <a:ext cx="19349522" cy="2261202"/>
          </a:xfrm>
          <a:prstGeom prst="rect">
            <a:avLst/>
          </a:prstGeom>
          <a:gradFill>
            <a:gsLst>
              <a:gs pos="0">
                <a:srgbClr val="A6AAA8"/>
              </a:gs>
              <a:gs pos="100000">
                <a:srgbClr val="53585F"/>
              </a:gs>
            </a:gsLst>
            <a:lin ang="5400000"/>
          </a:gradFill>
          <a:ln w="12700">
            <a:miter lim="400000"/>
          </a:ln>
          <a:effectLst>
            <a:outerShdw blurRad="88900" dist="25400" dir="54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lvl1pPr>
              <a:defRPr sz="11000" spc="-549">
                <a:solidFill>
                  <a:srgbClr val="FFFFFF"/>
                </a:solidFill>
                <a:latin typeface="Calibri"/>
                <a:ea typeface="Calibri"/>
                <a:cs typeface="Calibri"/>
                <a:sym typeface="Calibri"/>
              </a:defRPr>
            </a:lvl1pPr>
          </a:lstStyle>
          <a:p>
            <a:r>
              <a:t>P H Y S I C A L   A T T R A C T I O N</a:t>
            </a:r>
          </a:p>
        </p:txBody>
      </p:sp>
      <p:sp>
        <p:nvSpPr>
          <p:cNvPr id="166" name="C O M M I T M E N T   T O   G O D"/>
          <p:cNvSpPr/>
          <p:nvPr/>
        </p:nvSpPr>
        <p:spPr>
          <a:xfrm>
            <a:off x="2517239" y="2780001"/>
            <a:ext cx="19349522" cy="2261203"/>
          </a:xfrm>
          <a:prstGeom prst="rect">
            <a:avLst/>
          </a:prstGeom>
          <a:gradFill>
            <a:gsLst>
              <a:gs pos="0">
                <a:srgbClr val="A6AAA8"/>
              </a:gs>
              <a:gs pos="100000">
                <a:srgbClr val="53585F"/>
              </a:gs>
            </a:gsLst>
            <a:lin ang="5400000"/>
          </a:gradFill>
          <a:ln w="12700">
            <a:miter lim="400000"/>
          </a:ln>
          <a:effectLst>
            <a:outerShdw blurRad="88900" dist="25400" dir="54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lvl1pPr>
              <a:defRPr sz="11000" spc="-549">
                <a:solidFill>
                  <a:srgbClr val="FFFFFF"/>
                </a:solidFill>
                <a:latin typeface="Calibri"/>
                <a:ea typeface="Calibri"/>
                <a:cs typeface="Calibri"/>
                <a:sym typeface="Calibri"/>
              </a:defRPr>
            </a:lvl1pPr>
          </a:lstStyle>
          <a:p>
            <a:r>
              <a:t>C O M M I T M E N T   T O   G O D</a:t>
            </a:r>
          </a:p>
        </p:txBody>
      </p:sp>
      <p:pic>
        <p:nvPicPr>
          <p:cNvPr id="167" name="Line" descr="Line"/>
          <p:cNvPicPr>
            <a:picLocks/>
          </p:cNvPicPr>
          <p:nvPr/>
        </p:nvPicPr>
        <p:blipFill>
          <a:blip r:embed="rId2"/>
          <a:stretch>
            <a:fillRect/>
          </a:stretch>
        </p:blipFill>
        <p:spPr>
          <a:xfrm rot="82474">
            <a:off x="2960470" y="6363061"/>
            <a:ext cx="18322342" cy="292101"/>
          </a:xfrm>
          <a:prstGeom prst="rect">
            <a:avLst/>
          </a:prstGeom>
        </p:spPr>
      </p:pic>
      <p:pic>
        <p:nvPicPr>
          <p:cNvPr id="169" name="Line" descr="Line"/>
          <p:cNvPicPr>
            <a:picLocks/>
          </p:cNvPicPr>
          <p:nvPr/>
        </p:nvPicPr>
        <p:blipFill>
          <a:blip r:embed="rId3"/>
          <a:stretch>
            <a:fillRect/>
          </a:stretch>
        </p:blipFill>
        <p:spPr>
          <a:xfrm rot="21538821">
            <a:off x="2673980" y="3751285"/>
            <a:ext cx="19510166" cy="292101"/>
          </a:xfrm>
          <a:prstGeom prst="rect">
            <a:avLst/>
          </a:prstGeom>
        </p:spPr>
      </p:pic>
      <p:pic>
        <p:nvPicPr>
          <p:cNvPr id="171" name="Line" descr="Line"/>
          <p:cNvPicPr>
            <a:picLocks/>
          </p:cNvPicPr>
          <p:nvPr/>
        </p:nvPicPr>
        <p:blipFill>
          <a:blip r:embed="rId4"/>
          <a:stretch>
            <a:fillRect/>
          </a:stretch>
        </p:blipFill>
        <p:spPr>
          <a:xfrm rot="51564">
            <a:off x="2743070" y="9186505"/>
            <a:ext cx="19256573" cy="292101"/>
          </a:xfrm>
          <a:prstGeom prst="rect">
            <a:avLst/>
          </a:prstGeom>
        </p:spPr>
      </p:pic>
      <p:sp>
        <p:nvSpPr>
          <p:cNvPr id="173"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74"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pic>
        <p:nvPicPr>
          <p:cNvPr id="175" name="Line" descr="Line"/>
          <p:cNvPicPr>
            <a:picLocks/>
          </p:cNvPicPr>
          <p:nvPr/>
        </p:nvPicPr>
        <p:blipFill>
          <a:blip r:embed="rId5"/>
          <a:stretch>
            <a:fillRect/>
          </a:stretch>
        </p:blipFill>
        <p:spPr>
          <a:xfrm rot="21557780">
            <a:off x="2564050" y="11801874"/>
            <a:ext cx="19640969" cy="292101"/>
          </a:xfrm>
          <a:prstGeom prst="rect">
            <a:avLst/>
          </a:prstGeom>
        </p:spPr>
      </p:pic>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65"/>
                                        </p:tgtEl>
                                        <p:attrNameLst>
                                          <p:attrName>style.visibility</p:attrName>
                                        </p:attrNameLst>
                                      </p:cBhvr>
                                      <p:to>
                                        <p:strVal val="visible"/>
                                      </p:to>
                                    </p:set>
                                    <p:animEffect transition="in" filter="dissolve">
                                      <p:cBhvr>
                                        <p:cTn id="7" dur="199"/>
                                        <p:tgtEl>
                                          <p:spTgt spid="1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64"/>
                                        </p:tgtEl>
                                        <p:attrNameLst>
                                          <p:attrName>style.visibility</p:attrName>
                                        </p:attrNameLst>
                                      </p:cBhvr>
                                      <p:to>
                                        <p:strVal val="visible"/>
                                      </p:to>
                                    </p:set>
                                    <p:animEffect transition="in" filter="dissolve">
                                      <p:cBhvr>
                                        <p:cTn id="12" dur="199"/>
                                        <p:tgtEl>
                                          <p:spTgt spid="16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63"/>
                                        </p:tgtEl>
                                        <p:attrNameLst>
                                          <p:attrName>style.visibility</p:attrName>
                                        </p:attrNameLst>
                                      </p:cBhvr>
                                      <p:to>
                                        <p:strVal val="visible"/>
                                      </p:to>
                                    </p:set>
                                    <p:animEffect transition="in" filter="dissolve">
                                      <p:cBhvr>
                                        <p:cTn id="17" dur="199"/>
                                        <p:tgtEl>
                                          <p:spTgt spid="16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66"/>
                                        </p:tgtEl>
                                        <p:attrNameLst>
                                          <p:attrName>style.visibility</p:attrName>
                                        </p:attrNameLst>
                                      </p:cBhvr>
                                      <p:to>
                                        <p:strVal val="visible"/>
                                      </p:to>
                                    </p:set>
                                    <p:animEffect transition="in" filter="dissolve">
                                      <p:cBhvr>
                                        <p:cTn id="22" dur="199"/>
                                        <p:tgtEl>
                                          <p:spTgt spid="1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5" nodeType="clickEffect">
                                  <p:stCondLst>
                                    <p:cond delay="0"/>
                                  </p:stCondLst>
                                  <p:iterate>
                                    <p:tmAbs val="0"/>
                                  </p:iterate>
                                  <p:childTnLst>
                                    <p:set>
                                      <p:cBhvr>
                                        <p:cTn id="26" fill="hold"/>
                                        <p:tgtEl>
                                          <p:spTgt spid="169"/>
                                        </p:tgtEl>
                                        <p:attrNameLst>
                                          <p:attrName>style.visibility</p:attrName>
                                        </p:attrNameLst>
                                      </p:cBhvr>
                                      <p:to>
                                        <p:strVal val="visible"/>
                                      </p:to>
                                    </p:set>
                                    <p:animEffect transition="in" filter="wipe(left)">
                                      <p:cBhvr>
                                        <p:cTn id="27" dur="499"/>
                                        <p:tgtEl>
                                          <p:spTgt spid="16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6" nodeType="clickEffect">
                                  <p:stCondLst>
                                    <p:cond delay="0"/>
                                  </p:stCondLst>
                                  <p:iterate>
                                    <p:tmAbs val="0"/>
                                  </p:iterate>
                                  <p:childTnLst>
                                    <p:set>
                                      <p:cBhvr>
                                        <p:cTn id="31" fill="hold"/>
                                        <p:tgtEl>
                                          <p:spTgt spid="167"/>
                                        </p:tgtEl>
                                        <p:attrNameLst>
                                          <p:attrName>style.visibility</p:attrName>
                                        </p:attrNameLst>
                                      </p:cBhvr>
                                      <p:to>
                                        <p:strVal val="visible"/>
                                      </p:to>
                                    </p:set>
                                    <p:animEffect transition="in" filter="wipe(left)">
                                      <p:cBhvr>
                                        <p:cTn id="32" dur="499"/>
                                        <p:tgtEl>
                                          <p:spTgt spid="1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7" nodeType="clickEffect">
                                  <p:stCondLst>
                                    <p:cond delay="0"/>
                                  </p:stCondLst>
                                  <p:iterate>
                                    <p:tmAbs val="0"/>
                                  </p:iterate>
                                  <p:childTnLst>
                                    <p:set>
                                      <p:cBhvr>
                                        <p:cTn id="36" fill="hold"/>
                                        <p:tgtEl>
                                          <p:spTgt spid="171"/>
                                        </p:tgtEl>
                                        <p:attrNameLst>
                                          <p:attrName>style.visibility</p:attrName>
                                        </p:attrNameLst>
                                      </p:cBhvr>
                                      <p:to>
                                        <p:strVal val="visible"/>
                                      </p:to>
                                    </p:set>
                                    <p:animEffect transition="in" filter="wipe(left)">
                                      <p:cBhvr>
                                        <p:cTn id="37" dur="499"/>
                                        <p:tgtEl>
                                          <p:spTgt spid="17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8" nodeType="clickEffect">
                                  <p:stCondLst>
                                    <p:cond delay="0"/>
                                  </p:stCondLst>
                                  <p:iterate>
                                    <p:tmAbs val="0"/>
                                  </p:iterate>
                                  <p:childTnLst>
                                    <p:set>
                                      <p:cBhvr>
                                        <p:cTn id="41" fill="hold"/>
                                        <p:tgtEl>
                                          <p:spTgt spid="175"/>
                                        </p:tgtEl>
                                        <p:attrNameLst>
                                          <p:attrName>style.visibility</p:attrName>
                                        </p:attrNameLst>
                                      </p:cBhvr>
                                      <p:to>
                                        <p:strVal val="visible"/>
                                      </p:to>
                                    </p:set>
                                    <p:animEffect transition="in" filter="wipe(left)">
                                      <p:cBhvr>
                                        <p:cTn id="42" dur="499"/>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3" animBg="1" advAuto="0"/>
      <p:bldP spid="164" grpId="2" animBg="1" advAuto="0"/>
      <p:bldP spid="165" grpId="1" animBg="1" advAuto="0"/>
      <p:bldP spid="166" grpId="4" animBg="1" advAuto="0"/>
      <p:bldP spid="167" grpId="6" animBg="1" advAuto="0"/>
      <p:bldP spid="169" grpId="5" animBg="1" advAuto="0"/>
      <p:bldP spid="171" grpId="7" animBg="1" advAuto="0"/>
      <p:bldP spid="175" grpId="8"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79"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
        <p:nvSpPr>
          <p:cNvPr id="180" name="Spiritual Poison:…"/>
          <p:cNvSpPr txBox="1"/>
          <p:nvPr/>
        </p:nvSpPr>
        <p:spPr>
          <a:xfrm>
            <a:off x="707385" y="2930651"/>
            <a:ext cx="23097176"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1377" indent="-911377" algn="l">
              <a:lnSpc>
                <a:spcPct val="90000"/>
              </a:lnSpc>
              <a:buSzPct val="75000"/>
              <a:buChar char="•"/>
              <a:defRPr sz="6400">
                <a:solidFill>
                  <a:srgbClr val="53585F"/>
                </a:solidFill>
                <a:latin typeface="Calibri"/>
                <a:ea typeface="Calibri"/>
                <a:cs typeface="Calibri"/>
                <a:sym typeface="Calibri"/>
              </a:defRPr>
            </a:pPr>
            <a:r>
              <a:t>Spiritual Poison:</a:t>
            </a:r>
          </a:p>
          <a:p>
            <a:pPr marL="1800377" lvl="2" indent="-911377" algn="l">
              <a:lnSpc>
                <a:spcPct val="90000"/>
              </a:lnSpc>
              <a:buSzPct val="75000"/>
              <a:buChar char="•"/>
              <a:defRPr sz="6400" b="1">
                <a:solidFill>
                  <a:srgbClr val="53585F"/>
                </a:solidFill>
                <a:latin typeface="Calibri"/>
                <a:ea typeface="Calibri"/>
                <a:cs typeface="Calibri"/>
                <a:sym typeface="Calibri"/>
              </a:defRPr>
            </a:pPr>
            <a:r>
              <a:t>Mt 5:28 </a:t>
            </a:r>
            <a:r>
              <a:rPr b="0"/>
              <a:t>- It is lust. It is sin. It will kill you eternally.</a:t>
            </a:r>
          </a:p>
          <a:p>
            <a:pPr marL="2689377" lvl="4" indent="-911377" algn="l">
              <a:lnSpc>
                <a:spcPct val="90000"/>
              </a:lnSpc>
              <a:buSzPct val="75000"/>
              <a:buChar char="•"/>
              <a:defRPr sz="6400" b="1">
                <a:solidFill>
                  <a:srgbClr val="53585F"/>
                </a:solidFill>
                <a:latin typeface="Calibri"/>
                <a:ea typeface="Calibri"/>
                <a:cs typeface="Calibri"/>
                <a:sym typeface="Calibri"/>
              </a:defRPr>
            </a:pPr>
            <a:r>
              <a:rPr b="0"/>
              <a:t>Sexual purity: getting pleasure </a:t>
            </a:r>
            <a:r>
              <a:rPr b="0" i="1" u="sng"/>
              <a:t>only</a:t>
            </a:r>
            <a:r>
              <a:rPr b="0"/>
              <a:t> from your spouse</a:t>
            </a:r>
          </a:p>
          <a:p>
            <a:pPr marL="1800377" lvl="2" indent="-911377" algn="l">
              <a:lnSpc>
                <a:spcPct val="90000"/>
              </a:lnSpc>
              <a:buSzPct val="75000"/>
              <a:buChar char="•"/>
              <a:defRPr sz="6400" b="1">
                <a:solidFill>
                  <a:srgbClr val="53585F"/>
                </a:solidFill>
                <a:latin typeface="Calibri"/>
                <a:ea typeface="Calibri"/>
                <a:cs typeface="Calibri"/>
                <a:sym typeface="Calibri"/>
              </a:defRPr>
            </a:pPr>
            <a:r>
              <a:t>Ps 32:3-4 </a:t>
            </a:r>
            <a:r>
              <a:rPr b="0"/>
              <a:t>- The guilt can become crippling.</a:t>
            </a:r>
          </a:p>
          <a:p>
            <a:pPr marL="1800377" lvl="2" indent="-911377" algn="l">
              <a:lnSpc>
                <a:spcPct val="90000"/>
              </a:lnSpc>
              <a:buSzPct val="75000"/>
              <a:buChar char="•"/>
              <a:defRPr sz="6400" b="1">
                <a:solidFill>
                  <a:srgbClr val="53585F"/>
                </a:solidFill>
                <a:latin typeface="Calibri"/>
                <a:ea typeface="Calibri"/>
                <a:cs typeface="Calibri"/>
                <a:sym typeface="Calibri"/>
              </a:defRPr>
            </a:pPr>
            <a:r>
              <a:t>Gen 2:24-25 </a:t>
            </a:r>
            <a:r>
              <a:rPr b="0"/>
              <a:t>- Pornography destroys God’s good gift in marriage.</a:t>
            </a:r>
          </a:p>
          <a:p>
            <a:pPr marL="911377" indent="-911377" algn="l">
              <a:lnSpc>
                <a:spcPct val="90000"/>
              </a:lnSpc>
              <a:buSzPct val="75000"/>
              <a:buChar char="•"/>
              <a:defRPr sz="6400" b="1">
                <a:solidFill>
                  <a:srgbClr val="53585F"/>
                </a:solidFill>
                <a:latin typeface="Calibri"/>
                <a:ea typeface="Calibri"/>
                <a:cs typeface="Calibri"/>
                <a:sym typeface="Calibri"/>
              </a:defRPr>
            </a:pPr>
            <a:r>
              <a:rPr b="0"/>
              <a:t>Mental / Physical Poison:</a:t>
            </a:r>
          </a:p>
          <a:p>
            <a:pPr marL="1800377" lvl="2" indent="-911377" algn="l">
              <a:lnSpc>
                <a:spcPct val="90000"/>
              </a:lnSpc>
              <a:buSzPct val="75000"/>
              <a:buChar char="•"/>
              <a:defRPr sz="6400" b="1">
                <a:solidFill>
                  <a:srgbClr val="53585F"/>
                </a:solidFill>
                <a:latin typeface="Calibri"/>
                <a:ea typeface="Calibri"/>
                <a:cs typeface="Calibri"/>
                <a:sym typeface="Calibri"/>
              </a:defRPr>
            </a:pPr>
            <a:r>
              <a:t>2 Pt 2:14,19</a:t>
            </a:r>
            <a:r>
              <a:rPr b="0"/>
              <a:t> - It is </a:t>
            </a:r>
            <a:r>
              <a:rPr b="0" i="1"/>
              <a:t>addictive</a:t>
            </a:r>
            <a:r>
              <a:rPr b="0"/>
              <a:t> &amp; </a:t>
            </a:r>
            <a:r>
              <a:rPr b="0" i="1"/>
              <a:t>progressive—</a:t>
            </a:r>
            <a:r>
              <a:rPr b="0"/>
              <a:t>you become a slave</a:t>
            </a:r>
          </a:p>
          <a:p>
            <a:pPr marL="1800377" lvl="2" indent="-911377" algn="l">
              <a:lnSpc>
                <a:spcPct val="90000"/>
              </a:lnSpc>
              <a:buSzPct val="75000"/>
              <a:buChar char="•"/>
              <a:defRPr sz="6400" b="1">
                <a:solidFill>
                  <a:srgbClr val="53585F"/>
                </a:solidFill>
                <a:latin typeface="Calibri"/>
                <a:ea typeface="Calibri"/>
                <a:cs typeface="Calibri"/>
                <a:sym typeface="Calibri"/>
              </a:defRPr>
            </a:pPr>
            <a:r>
              <a:t>2 Sam 11:2ff</a:t>
            </a:r>
            <a:r>
              <a:rPr b="0"/>
              <a:t> - Can lead to acting on what has been seen</a:t>
            </a:r>
          </a:p>
          <a:p>
            <a:pPr marL="1800377" lvl="2" indent="-911377" algn="l">
              <a:lnSpc>
                <a:spcPct val="90000"/>
              </a:lnSpc>
              <a:buSzPct val="75000"/>
              <a:buChar char="•"/>
              <a:defRPr sz="6400" b="1">
                <a:solidFill>
                  <a:srgbClr val="53585F"/>
                </a:solidFill>
                <a:latin typeface="Calibri"/>
                <a:ea typeface="Calibri"/>
                <a:cs typeface="Calibri"/>
                <a:sym typeface="Calibri"/>
              </a:defRPr>
            </a:pPr>
            <a:r>
              <a:t>Rom 1:24-25 </a:t>
            </a:r>
            <a:r>
              <a:rPr b="0"/>
              <a:t>- Pornography is a LIE. It warps your thinking.</a:t>
            </a:r>
          </a:p>
        </p:txBody>
      </p:sp>
      <p:sp>
        <p:nvSpPr>
          <p:cNvPr id="181" name="Biohazard"/>
          <p:cNvSpPr/>
          <p:nvPr/>
        </p:nvSpPr>
        <p:spPr>
          <a:xfrm>
            <a:off x="21048930" y="2871231"/>
            <a:ext cx="2891517" cy="2612837"/>
          </a:xfrm>
          <a:custGeom>
            <a:avLst/>
            <a:gdLst/>
            <a:ahLst/>
            <a:cxnLst>
              <a:cxn ang="0">
                <a:pos x="wd2" y="hd2"/>
              </a:cxn>
              <a:cxn ang="5400000">
                <a:pos x="wd2" y="hd2"/>
              </a:cxn>
              <a:cxn ang="10800000">
                <a:pos x="wd2" y="hd2"/>
              </a:cxn>
              <a:cxn ang="16200000">
                <a:pos x="wd2" y="hd2"/>
              </a:cxn>
            </a:cxnLst>
            <a:rect l="0" t="0" r="r" b="b"/>
            <a:pathLst>
              <a:path w="21598" h="21266" extrusionOk="0">
                <a:moveTo>
                  <a:pt x="7817" y="4"/>
                </a:moveTo>
                <a:cubicBezTo>
                  <a:pt x="7793" y="-3"/>
                  <a:pt x="7766" y="0"/>
                  <a:pt x="7739" y="17"/>
                </a:cubicBezTo>
                <a:cubicBezTo>
                  <a:pt x="5945" y="1162"/>
                  <a:pt x="4740" y="3281"/>
                  <a:pt x="4740" y="5711"/>
                </a:cubicBezTo>
                <a:cubicBezTo>
                  <a:pt x="4740" y="6569"/>
                  <a:pt x="4894" y="7386"/>
                  <a:pt x="5168" y="8138"/>
                </a:cubicBezTo>
                <a:cubicBezTo>
                  <a:pt x="4433" y="8256"/>
                  <a:pt x="3706" y="8518"/>
                  <a:pt x="3024" y="8947"/>
                </a:cubicBezTo>
                <a:cubicBezTo>
                  <a:pt x="1093" y="10162"/>
                  <a:pt x="12" y="12359"/>
                  <a:pt x="0" y="14624"/>
                </a:cubicBezTo>
                <a:cubicBezTo>
                  <a:pt x="-1" y="14762"/>
                  <a:pt x="184" y="14777"/>
                  <a:pt x="205" y="14641"/>
                </a:cubicBezTo>
                <a:cubicBezTo>
                  <a:pt x="430" y="13230"/>
                  <a:pt x="1204" y="11934"/>
                  <a:pt x="2431" y="11162"/>
                </a:cubicBezTo>
                <a:cubicBezTo>
                  <a:pt x="4532" y="9840"/>
                  <a:pt x="7188" y="10535"/>
                  <a:pt x="8528" y="12689"/>
                </a:cubicBezTo>
                <a:lnTo>
                  <a:pt x="9291" y="12208"/>
                </a:lnTo>
                <a:cubicBezTo>
                  <a:pt x="9067" y="11450"/>
                  <a:pt x="9348" y="10599"/>
                  <a:pt x="10007" y="10185"/>
                </a:cubicBezTo>
                <a:cubicBezTo>
                  <a:pt x="10153" y="10093"/>
                  <a:pt x="10309" y="10037"/>
                  <a:pt x="10465" y="10000"/>
                </a:cubicBezTo>
                <a:lnTo>
                  <a:pt x="10465" y="9032"/>
                </a:lnTo>
                <a:cubicBezTo>
                  <a:pt x="8083" y="8845"/>
                  <a:pt x="6202" y="6685"/>
                  <a:pt x="6202" y="4042"/>
                </a:cubicBezTo>
                <a:cubicBezTo>
                  <a:pt x="6202" y="2497"/>
                  <a:pt x="6846" y="1120"/>
                  <a:pt x="7855" y="202"/>
                </a:cubicBezTo>
                <a:cubicBezTo>
                  <a:pt x="7928" y="136"/>
                  <a:pt x="7887" y="26"/>
                  <a:pt x="7817" y="4"/>
                </a:cubicBezTo>
                <a:close/>
                <a:moveTo>
                  <a:pt x="13780" y="4"/>
                </a:moveTo>
                <a:cubicBezTo>
                  <a:pt x="13709" y="26"/>
                  <a:pt x="13670" y="136"/>
                  <a:pt x="13743" y="202"/>
                </a:cubicBezTo>
                <a:cubicBezTo>
                  <a:pt x="14752" y="1120"/>
                  <a:pt x="15396" y="2497"/>
                  <a:pt x="15396" y="4042"/>
                </a:cubicBezTo>
                <a:cubicBezTo>
                  <a:pt x="15396" y="6685"/>
                  <a:pt x="13515" y="8845"/>
                  <a:pt x="11133" y="9032"/>
                </a:cubicBezTo>
                <a:lnTo>
                  <a:pt x="11133" y="9998"/>
                </a:lnTo>
                <a:cubicBezTo>
                  <a:pt x="11554" y="10097"/>
                  <a:pt x="11940" y="10377"/>
                  <a:pt x="12172" y="10817"/>
                </a:cubicBezTo>
                <a:cubicBezTo>
                  <a:pt x="12405" y="11256"/>
                  <a:pt x="12434" y="11759"/>
                  <a:pt x="12302" y="12206"/>
                </a:cubicBezTo>
                <a:lnTo>
                  <a:pt x="13070" y="12689"/>
                </a:lnTo>
                <a:cubicBezTo>
                  <a:pt x="14410" y="10535"/>
                  <a:pt x="17066" y="9840"/>
                  <a:pt x="19167" y="11162"/>
                </a:cubicBezTo>
                <a:cubicBezTo>
                  <a:pt x="20394" y="11934"/>
                  <a:pt x="21168" y="13228"/>
                  <a:pt x="21393" y="14639"/>
                </a:cubicBezTo>
                <a:cubicBezTo>
                  <a:pt x="21414" y="14775"/>
                  <a:pt x="21599" y="14762"/>
                  <a:pt x="21598" y="14624"/>
                </a:cubicBezTo>
                <a:cubicBezTo>
                  <a:pt x="21585" y="12359"/>
                  <a:pt x="20504" y="10162"/>
                  <a:pt x="18574" y="8947"/>
                </a:cubicBezTo>
                <a:cubicBezTo>
                  <a:pt x="17892" y="8518"/>
                  <a:pt x="17165" y="8256"/>
                  <a:pt x="16430" y="8138"/>
                </a:cubicBezTo>
                <a:cubicBezTo>
                  <a:pt x="16704" y="7386"/>
                  <a:pt x="16858" y="6569"/>
                  <a:pt x="16858" y="5711"/>
                </a:cubicBezTo>
                <a:cubicBezTo>
                  <a:pt x="16858" y="3281"/>
                  <a:pt x="15653" y="1162"/>
                  <a:pt x="13859" y="17"/>
                </a:cubicBezTo>
                <a:cubicBezTo>
                  <a:pt x="13832" y="0"/>
                  <a:pt x="13803" y="-3"/>
                  <a:pt x="13780" y="4"/>
                </a:cubicBezTo>
                <a:close/>
                <a:moveTo>
                  <a:pt x="10799" y="5433"/>
                </a:moveTo>
                <a:cubicBezTo>
                  <a:pt x="9597" y="5433"/>
                  <a:pt x="8481" y="5840"/>
                  <a:pt x="7559" y="6531"/>
                </a:cubicBezTo>
                <a:cubicBezTo>
                  <a:pt x="7851" y="6980"/>
                  <a:pt x="8219" y="7367"/>
                  <a:pt x="8644" y="7668"/>
                </a:cubicBezTo>
                <a:cubicBezTo>
                  <a:pt x="9278" y="7262"/>
                  <a:pt x="10012" y="7025"/>
                  <a:pt x="10799" y="7025"/>
                </a:cubicBezTo>
                <a:cubicBezTo>
                  <a:pt x="11586" y="7025"/>
                  <a:pt x="12320" y="7262"/>
                  <a:pt x="12954" y="7668"/>
                </a:cubicBezTo>
                <a:cubicBezTo>
                  <a:pt x="13379" y="7367"/>
                  <a:pt x="13747" y="6982"/>
                  <a:pt x="14039" y="6533"/>
                </a:cubicBezTo>
                <a:cubicBezTo>
                  <a:pt x="13117" y="5842"/>
                  <a:pt x="12001" y="5433"/>
                  <a:pt x="10799" y="5433"/>
                </a:cubicBezTo>
                <a:close/>
                <a:moveTo>
                  <a:pt x="5088" y="11193"/>
                </a:moveTo>
                <a:cubicBezTo>
                  <a:pt x="5077" y="11354"/>
                  <a:pt x="5067" y="11515"/>
                  <a:pt x="5067" y="11680"/>
                </a:cubicBezTo>
                <a:cubicBezTo>
                  <a:pt x="5067" y="14159"/>
                  <a:pt x="6403" y="16301"/>
                  <a:pt x="8329" y="17309"/>
                </a:cubicBezTo>
                <a:cubicBezTo>
                  <a:pt x="8538" y="16810"/>
                  <a:pt x="8661" y="16270"/>
                  <a:pt x="8688" y="15721"/>
                </a:cubicBezTo>
                <a:cubicBezTo>
                  <a:pt x="7399" y="14918"/>
                  <a:pt x="6527" y="13409"/>
                  <a:pt x="6527" y="11680"/>
                </a:cubicBezTo>
                <a:cubicBezTo>
                  <a:pt x="6527" y="11667"/>
                  <a:pt x="6529" y="11657"/>
                  <a:pt x="6529" y="11645"/>
                </a:cubicBezTo>
                <a:cubicBezTo>
                  <a:pt x="6085" y="11398"/>
                  <a:pt x="5596" y="11244"/>
                  <a:pt x="5088" y="11193"/>
                </a:cubicBezTo>
                <a:close/>
                <a:moveTo>
                  <a:pt x="16508" y="11193"/>
                </a:moveTo>
                <a:cubicBezTo>
                  <a:pt x="16000" y="11244"/>
                  <a:pt x="15513" y="11398"/>
                  <a:pt x="15069" y="11645"/>
                </a:cubicBezTo>
                <a:cubicBezTo>
                  <a:pt x="15069" y="11657"/>
                  <a:pt x="15070" y="11668"/>
                  <a:pt x="15071" y="11680"/>
                </a:cubicBezTo>
                <a:cubicBezTo>
                  <a:pt x="15071" y="13410"/>
                  <a:pt x="14199" y="14918"/>
                  <a:pt x="12910" y="15721"/>
                </a:cubicBezTo>
                <a:cubicBezTo>
                  <a:pt x="12937" y="16270"/>
                  <a:pt x="13060" y="16810"/>
                  <a:pt x="13269" y="17309"/>
                </a:cubicBezTo>
                <a:cubicBezTo>
                  <a:pt x="15195" y="16301"/>
                  <a:pt x="16531" y="14159"/>
                  <a:pt x="16531" y="11680"/>
                </a:cubicBezTo>
                <a:cubicBezTo>
                  <a:pt x="16531" y="11515"/>
                  <a:pt x="16519" y="11354"/>
                  <a:pt x="16508" y="11193"/>
                </a:cubicBezTo>
                <a:close/>
                <a:moveTo>
                  <a:pt x="11967" y="12834"/>
                </a:moveTo>
                <a:cubicBezTo>
                  <a:pt x="11859" y="12964"/>
                  <a:pt x="11737" y="13084"/>
                  <a:pt x="11591" y="13176"/>
                </a:cubicBezTo>
                <a:cubicBezTo>
                  <a:pt x="10932" y="13590"/>
                  <a:pt x="10115" y="13429"/>
                  <a:pt x="9625" y="12838"/>
                </a:cubicBezTo>
                <a:lnTo>
                  <a:pt x="8861" y="13319"/>
                </a:lnTo>
                <a:cubicBezTo>
                  <a:pt x="9904" y="15660"/>
                  <a:pt x="9127" y="18514"/>
                  <a:pt x="7026" y="19835"/>
                </a:cubicBezTo>
                <a:cubicBezTo>
                  <a:pt x="5799" y="20607"/>
                  <a:pt x="4383" y="20691"/>
                  <a:pt x="3149" y="20197"/>
                </a:cubicBezTo>
                <a:cubicBezTo>
                  <a:pt x="3030" y="20149"/>
                  <a:pt x="2950" y="20331"/>
                  <a:pt x="3060" y="20399"/>
                </a:cubicBezTo>
                <a:cubicBezTo>
                  <a:pt x="4867" y="21520"/>
                  <a:pt x="7153" y="21597"/>
                  <a:pt x="9084" y="20382"/>
                </a:cubicBezTo>
                <a:cubicBezTo>
                  <a:pt x="9766" y="19953"/>
                  <a:pt x="10338" y="19399"/>
                  <a:pt x="10799" y="18765"/>
                </a:cubicBezTo>
                <a:cubicBezTo>
                  <a:pt x="11260" y="19399"/>
                  <a:pt x="11832" y="19953"/>
                  <a:pt x="12514" y="20382"/>
                </a:cubicBezTo>
                <a:cubicBezTo>
                  <a:pt x="14445" y="21597"/>
                  <a:pt x="16731" y="21520"/>
                  <a:pt x="18538" y="20399"/>
                </a:cubicBezTo>
                <a:cubicBezTo>
                  <a:pt x="18648" y="20331"/>
                  <a:pt x="18568" y="20149"/>
                  <a:pt x="18449" y="20197"/>
                </a:cubicBezTo>
                <a:cubicBezTo>
                  <a:pt x="17215" y="20691"/>
                  <a:pt x="15799" y="20607"/>
                  <a:pt x="14572" y="19835"/>
                </a:cubicBezTo>
                <a:cubicBezTo>
                  <a:pt x="12471" y="18514"/>
                  <a:pt x="11694" y="15660"/>
                  <a:pt x="12737" y="13319"/>
                </a:cubicBezTo>
                <a:lnTo>
                  <a:pt x="11967" y="12834"/>
                </a:lnTo>
                <a:close/>
              </a:path>
            </a:pathLst>
          </a:custGeom>
          <a:solidFill>
            <a:srgbClr val="720C04"/>
          </a:solidFill>
          <a:ln w="12700">
            <a:miter lim="400000"/>
          </a:ln>
        </p:spPr>
        <p:txBody>
          <a:bodyPr lIns="71437" tIns="71437" rIns="71437" bIns="71437" anchor="ctr"/>
          <a:lstStyle/>
          <a:p>
            <a:pPr>
              <a:defRPr sz="36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80">
                                            <p:txEl>
                                              <p:pRg st="5" end="5"/>
                                            </p:txEl>
                                          </p:spTgt>
                                        </p:tgtEl>
                                        <p:attrNameLst>
                                          <p:attrName>style.visibility</p:attrName>
                                        </p:attrNameLst>
                                      </p:cBhvr>
                                      <p:to>
                                        <p:strVal val="visible"/>
                                      </p:to>
                                    </p:set>
                                    <p:animEffect transition="in" filter="dissolve">
                                      <p:cBhvr>
                                        <p:cTn id="7" dur="199"/>
                                        <p:tgtEl>
                                          <p:spTgt spid="180">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1" nodeType="clickEffect">
                                  <p:stCondLst>
                                    <p:cond delay="0"/>
                                  </p:stCondLst>
                                  <p:iterate>
                                    <p:tmAbs val="0"/>
                                  </p:iterate>
                                  <p:childTnLst>
                                    <p:set>
                                      <p:cBhvr>
                                        <p:cTn id="11" fill="hold"/>
                                        <p:tgtEl>
                                          <p:spTgt spid="180">
                                            <p:txEl>
                                              <p:pRg st="6" end="6"/>
                                            </p:txEl>
                                          </p:spTgt>
                                        </p:tgtEl>
                                        <p:attrNameLst>
                                          <p:attrName>style.visibility</p:attrName>
                                        </p:attrNameLst>
                                      </p:cBhvr>
                                      <p:to>
                                        <p:strVal val="visible"/>
                                      </p:to>
                                    </p:set>
                                    <p:animEffect transition="in" filter="dissolve">
                                      <p:cBhvr>
                                        <p:cTn id="12" dur="199"/>
                                        <p:tgtEl>
                                          <p:spTgt spid="180">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1" nodeType="clickEffect">
                                  <p:stCondLst>
                                    <p:cond delay="0"/>
                                  </p:stCondLst>
                                  <p:iterate>
                                    <p:tmAbs val="0"/>
                                  </p:iterate>
                                  <p:childTnLst>
                                    <p:set>
                                      <p:cBhvr>
                                        <p:cTn id="16" fill="hold"/>
                                        <p:tgtEl>
                                          <p:spTgt spid="180">
                                            <p:txEl>
                                              <p:pRg st="7" end="7"/>
                                            </p:txEl>
                                          </p:spTgt>
                                        </p:tgtEl>
                                        <p:attrNameLst>
                                          <p:attrName>style.visibility</p:attrName>
                                        </p:attrNameLst>
                                      </p:cBhvr>
                                      <p:to>
                                        <p:strVal val="visible"/>
                                      </p:to>
                                    </p:set>
                                    <p:animEffect transition="in" filter="dissolve">
                                      <p:cBhvr>
                                        <p:cTn id="17" dur="199"/>
                                        <p:tgtEl>
                                          <p:spTgt spid="180">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1" nodeType="clickEffect">
                                  <p:stCondLst>
                                    <p:cond delay="0"/>
                                  </p:stCondLst>
                                  <p:iterate>
                                    <p:tmAbs val="0"/>
                                  </p:iterate>
                                  <p:childTnLst>
                                    <p:set>
                                      <p:cBhvr>
                                        <p:cTn id="21" fill="hold"/>
                                        <p:tgtEl>
                                          <p:spTgt spid="180">
                                            <p:txEl>
                                              <p:pRg st="8" end="8"/>
                                            </p:txEl>
                                          </p:spTgt>
                                        </p:tgtEl>
                                        <p:attrNameLst>
                                          <p:attrName>style.visibility</p:attrName>
                                        </p:attrNameLst>
                                      </p:cBhvr>
                                      <p:to>
                                        <p:strVal val="visible"/>
                                      </p:to>
                                    </p:set>
                                    <p:animEffect transition="in" filter="dissolve">
                                      <p:cBhvr>
                                        <p:cTn id="22" dur="199"/>
                                        <p:tgtEl>
                                          <p:spTgt spid="18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 name="Spiritually:…"/>
          <p:cNvSpPr txBox="1"/>
          <p:nvPr/>
        </p:nvSpPr>
        <p:spPr>
          <a:xfrm>
            <a:off x="3723294" y="2930651"/>
            <a:ext cx="16937412"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7073" indent="-917073" algn="l">
              <a:lnSpc>
                <a:spcPct val="110000"/>
              </a:lnSpc>
              <a:buSzPct val="75000"/>
              <a:buChar char="•"/>
              <a:defRPr sz="7000">
                <a:solidFill>
                  <a:srgbClr val="53585F"/>
                </a:solidFill>
                <a:latin typeface="Calibri"/>
                <a:ea typeface="Calibri"/>
                <a:cs typeface="Calibri"/>
                <a:sym typeface="Calibri"/>
              </a:defRPr>
            </a:pPr>
            <a:r>
              <a:t>Spiritually: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Mt 5:28 </a:t>
            </a:r>
            <a:r>
              <a:rPr b="0"/>
              <a:t>- It is lust. It is sin.</a:t>
            </a:r>
          </a:p>
          <a:p>
            <a:pPr marL="1806073" lvl="2" indent="-917073" algn="l">
              <a:lnSpc>
                <a:spcPct val="110000"/>
              </a:lnSpc>
              <a:buSzPct val="75000"/>
              <a:buChar char="•"/>
              <a:defRPr sz="7000" b="1">
                <a:solidFill>
                  <a:srgbClr val="53585F"/>
                </a:solidFill>
                <a:latin typeface="Calibri"/>
                <a:ea typeface="Calibri"/>
                <a:cs typeface="Calibri"/>
                <a:sym typeface="Calibri"/>
              </a:defRPr>
            </a:pPr>
            <a:r>
              <a:t>Ps 32:3-4 </a:t>
            </a:r>
            <a:r>
              <a:rPr b="0"/>
              <a:t>- The guilt can cripple you.</a:t>
            </a:r>
          </a:p>
          <a:p>
            <a:pPr marL="1806073" lvl="2" indent="-917073" algn="l">
              <a:lnSpc>
                <a:spcPct val="110000"/>
              </a:lnSpc>
              <a:buSzPct val="75000"/>
              <a:buChar char="•"/>
              <a:defRPr sz="7000" b="1">
                <a:solidFill>
                  <a:srgbClr val="53585F"/>
                </a:solidFill>
                <a:latin typeface="Calibri"/>
                <a:ea typeface="Calibri"/>
                <a:cs typeface="Calibri"/>
                <a:sym typeface="Calibri"/>
              </a:defRPr>
            </a:pPr>
            <a:r>
              <a:t>Gen 2:24-25 </a:t>
            </a:r>
            <a:r>
              <a:rPr b="0"/>
              <a:t>- Destroys God’s good gift</a:t>
            </a:r>
          </a:p>
          <a:p>
            <a:pPr marL="917073" indent="-917073" algn="l">
              <a:lnSpc>
                <a:spcPct val="110000"/>
              </a:lnSpc>
              <a:buSzPct val="75000"/>
              <a:buChar char="•"/>
              <a:defRPr sz="7000" b="1">
                <a:solidFill>
                  <a:srgbClr val="53585F"/>
                </a:solidFill>
                <a:latin typeface="Calibri"/>
                <a:ea typeface="Calibri"/>
                <a:cs typeface="Calibri"/>
                <a:sym typeface="Calibri"/>
              </a:defRPr>
            </a:pPr>
            <a:r>
              <a:rPr b="0"/>
              <a:t>Mentally/Physically: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2 Pt 2:14,19</a:t>
            </a:r>
            <a:r>
              <a:rPr b="0"/>
              <a:t> - Addictive &amp; progressive</a:t>
            </a:r>
          </a:p>
          <a:p>
            <a:pPr marL="1806073" lvl="2" indent="-917073" algn="l">
              <a:lnSpc>
                <a:spcPct val="110000"/>
              </a:lnSpc>
              <a:buSzPct val="75000"/>
              <a:buChar char="•"/>
              <a:defRPr sz="7000" b="1">
                <a:solidFill>
                  <a:srgbClr val="53585F"/>
                </a:solidFill>
                <a:latin typeface="Calibri"/>
                <a:ea typeface="Calibri"/>
                <a:cs typeface="Calibri"/>
                <a:sym typeface="Calibri"/>
              </a:defRPr>
            </a:pPr>
            <a:r>
              <a:t>2 Sam 11:2ff</a:t>
            </a:r>
            <a:r>
              <a:rPr b="0"/>
              <a:t> - Leads to acting it out</a:t>
            </a:r>
          </a:p>
          <a:p>
            <a:pPr marL="1806073" lvl="2" indent="-917073" algn="l">
              <a:lnSpc>
                <a:spcPct val="110000"/>
              </a:lnSpc>
              <a:buSzPct val="75000"/>
              <a:buChar char="•"/>
              <a:defRPr sz="7000" b="1">
                <a:solidFill>
                  <a:srgbClr val="53585F"/>
                </a:solidFill>
                <a:latin typeface="Calibri"/>
                <a:ea typeface="Calibri"/>
                <a:cs typeface="Calibri"/>
                <a:sym typeface="Calibri"/>
              </a:defRPr>
            </a:pPr>
            <a:r>
              <a:t>Rom 1:24-25 </a:t>
            </a:r>
            <a:r>
              <a:rPr b="0"/>
              <a:t>- It is a LIE. Warps thinking</a:t>
            </a:r>
          </a:p>
        </p:txBody>
      </p:sp>
      <p:sp>
        <p:nvSpPr>
          <p:cNvPr id="184" name="It is a lie about men/women.…"/>
          <p:cNvSpPr/>
          <p:nvPr/>
        </p:nvSpPr>
        <p:spPr>
          <a:xfrm>
            <a:off x="579660" y="2710637"/>
            <a:ext cx="23132564" cy="10330695"/>
          </a:xfrm>
          <a:prstGeom prst="roundRect">
            <a:avLst>
              <a:gd name="adj" fmla="val 7446"/>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6200" tIns="76200" rIns="76200" bIns="76200"/>
          <a:lstStyle/>
          <a:p>
            <a:pPr>
              <a:defRPr sz="5800" b="1" u="sng">
                <a:solidFill>
                  <a:srgbClr val="FFFFFF"/>
                </a:solidFill>
                <a:latin typeface="Calibri"/>
                <a:ea typeface="Calibri"/>
                <a:cs typeface="Calibri"/>
                <a:sym typeface="Calibri"/>
              </a:defRPr>
            </a:pPr>
            <a:r>
              <a:t>It is a lie about men/women.</a:t>
            </a:r>
          </a:p>
          <a:p>
            <a:pPr marL="1011104" marR="228600" indent="-553904" algn="l">
              <a:buSzPct val="75000"/>
              <a:buChar char="•"/>
              <a:defRPr sz="5800">
                <a:solidFill>
                  <a:srgbClr val="FFFFFF"/>
                </a:solidFill>
                <a:latin typeface="Calibri"/>
                <a:ea typeface="Calibri"/>
                <a:cs typeface="Calibri"/>
                <a:sym typeface="Calibri"/>
              </a:defRPr>
            </a:pPr>
            <a:r>
              <a:t>You may not realize it, but when you watch pornography, you are learning. You are submitting yourself to a more-and-more twisted sex education class. Imagine a health class being taught by a cigarette salesman. He wouldn’t teach what was true, but whatever would get you to buy his product more. Pornography makers are no different.</a:t>
            </a:r>
          </a:p>
          <a:p>
            <a:pPr marL="1011104" marR="228600" indent="-553904" algn="l">
              <a:buSzPct val="75000"/>
              <a:buChar char="•"/>
              <a:defRPr sz="5800">
                <a:solidFill>
                  <a:srgbClr val="FFFFFF"/>
                </a:solidFill>
                <a:latin typeface="Calibri"/>
                <a:ea typeface="Calibri"/>
                <a:cs typeface="Calibri"/>
                <a:sym typeface="Calibri"/>
              </a:defRPr>
            </a:pPr>
            <a:r>
              <a:t>Pornography teaches lies about how men’s and women’s bodies are supposed to look and react, creating discontentment with real people.</a:t>
            </a:r>
          </a:p>
          <a:p>
            <a:pPr marL="1011104" marR="228600" indent="-553904" algn="l">
              <a:buSzPct val="75000"/>
              <a:buChar char="•"/>
              <a:defRPr sz="5800">
                <a:solidFill>
                  <a:srgbClr val="FFFFFF"/>
                </a:solidFill>
                <a:latin typeface="Calibri"/>
                <a:ea typeface="Calibri"/>
                <a:cs typeface="Calibri"/>
                <a:sym typeface="Calibri"/>
              </a:defRPr>
            </a:pPr>
            <a:r>
              <a:t>It teaches lies about how men and women should treat each other, often endorsing dangerous and violent behavior, and making it seem normal or fulfilling.</a:t>
            </a:r>
          </a:p>
        </p:txBody>
      </p:sp>
      <p:sp>
        <p:nvSpPr>
          <p:cNvPr id="185"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86"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 name="Spiritually:…"/>
          <p:cNvSpPr txBox="1"/>
          <p:nvPr/>
        </p:nvSpPr>
        <p:spPr>
          <a:xfrm>
            <a:off x="3723294" y="2930651"/>
            <a:ext cx="16937412"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7073" indent="-917073" algn="l">
              <a:lnSpc>
                <a:spcPct val="110000"/>
              </a:lnSpc>
              <a:buSzPct val="75000"/>
              <a:buChar char="•"/>
              <a:defRPr sz="7000">
                <a:solidFill>
                  <a:srgbClr val="53585F"/>
                </a:solidFill>
                <a:latin typeface="Calibri"/>
                <a:ea typeface="Calibri"/>
                <a:cs typeface="Calibri"/>
                <a:sym typeface="Calibri"/>
              </a:defRPr>
            </a:pPr>
            <a:r>
              <a:t>Spiritually: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Mt 5:28 </a:t>
            </a:r>
            <a:r>
              <a:rPr b="0"/>
              <a:t>- It is lust. It is sin.</a:t>
            </a:r>
          </a:p>
          <a:p>
            <a:pPr marL="1806073" lvl="2" indent="-917073" algn="l">
              <a:lnSpc>
                <a:spcPct val="110000"/>
              </a:lnSpc>
              <a:buSzPct val="75000"/>
              <a:buChar char="•"/>
              <a:defRPr sz="7000" b="1">
                <a:solidFill>
                  <a:srgbClr val="53585F"/>
                </a:solidFill>
                <a:latin typeface="Calibri"/>
                <a:ea typeface="Calibri"/>
                <a:cs typeface="Calibri"/>
                <a:sym typeface="Calibri"/>
              </a:defRPr>
            </a:pPr>
            <a:r>
              <a:t>Ps 32:3-4 </a:t>
            </a:r>
            <a:r>
              <a:rPr b="0"/>
              <a:t>- The guilt can cripple you.</a:t>
            </a:r>
          </a:p>
          <a:p>
            <a:pPr marL="1806073" lvl="2" indent="-917073" algn="l">
              <a:lnSpc>
                <a:spcPct val="110000"/>
              </a:lnSpc>
              <a:buSzPct val="75000"/>
              <a:buChar char="•"/>
              <a:defRPr sz="7000" b="1">
                <a:solidFill>
                  <a:srgbClr val="53585F"/>
                </a:solidFill>
                <a:latin typeface="Calibri"/>
                <a:ea typeface="Calibri"/>
                <a:cs typeface="Calibri"/>
                <a:sym typeface="Calibri"/>
              </a:defRPr>
            </a:pPr>
            <a:r>
              <a:t>Gen 2:24-25 </a:t>
            </a:r>
            <a:r>
              <a:rPr b="0"/>
              <a:t>- Destroys God’s good gift</a:t>
            </a:r>
          </a:p>
          <a:p>
            <a:pPr marL="917073" indent="-917073" algn="l">
              <a:lnSpc>
                <a:spcPct val="110000"/>
              </a:lnSpc>
              <a:buSzPct val="75000"/>
              <a:buChar char="•"/>
              <a:defRPr sz="7000" b="1">
                <a:solidFill>
                  <a:srgbClr val="53585F"/>
                </a:solidFill>
                <a:latin typeface="Calibri"/>
                <a:ea typeface="Calibri"/>
                <a:cs typeface="Calibri"/>
                <a:sym typeface="Calibri"/>
              </a:defRPr>
            </a:pPr>
            <a:r>
              <a:rPr b="0"/>
              <a:t>Mentally/Physically: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2 Pt 2:14,19</a:t>
            </a:r>
            <a:r>
              <a:rPr b="0"/>
              <a:t> - Addictive &amp; progressive</a:t>
            </a:r>
          </a:p>
          <a:p>
            <a:pPr marL="1806073" lvl="2" indent="-917073" algn="l">
              <a:lnSpc>
                <a:spcPct val="110000"/>
              </a:lnSpc>
              <a:buSzPct val="75000"/>
              <a:buChar char="•"/>
              <a:defRPr sz="7000" b="1">
                <a:solidFill>
                  <a:srgbClr val="53585F"/>
                </a:solidFill>
                <a:latin typeface="Calibri"/>
                <a:ea typeface="Calibri"/>
                <a:cs typeface="Calibri"/>
                <a:sym typeface="Calibri"/>
              </a:defRPr>
            </a:pPr>
            <a:r>
              <a:t>2 Sam 11:2ff</a:t>
            </a:r>
            <a:r>
              <a:rPr b="0"/>
              <a:t> - Leads to acting it out</a:t>
            </a:r>
          </a:p>
          <a:p>
            <a:pPr marL="1806073" lvl="2" indent="-917073" algn="l">
              <a:lnSpc>
                <a:spcPct val="110000"/>
              </a:lnSpc>
              <a:buSzPct val="75000"/>
              <a:buChar char="•"/>
              <a:defRPr sz="7000" b="1">
                <a:solidFill>
                  <a:srgbClr val="53585F"/>
                </a:solidFill>
                <a:latin typeface="Calibri"/>
                <a:ea typeface="Calibri"/>
                <a:cs typeface="Calibri"/>
                <a:sym typeface="Calibri"/>
              </a:defRPr>
            </a:pPr>
            <a:r>
              <a:t>Rom 1:24-25 </a:t>
            </a:r>
            <a:r>
              <a:rPr b="0"/>
              <a:t>- It is a LIE. Warps thinking</a:t>
            </a:r>
          </a:p>
        </p:txBody>
      </p:sp>
      <p:sp>
        <p:nvSpPr>
          <p:cNvPr id="189" name="It is a lie about the nature of the sexual relationship.…"/>
          <p:cNvSpPr/>
          <p:nvPr/>
        </p:nvSpPr>
        <p:spPr>
          <a:xfrm>
            <a:off x="579660" y="2710637"/>
            <a:ext cx="23132564" cy="10330695"/>
          </a:xfrm>
          <a:prstGeom prst="roundRect">
            <a:avLst>
              <a:gd name="adj" fmla="val 7446"/>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6200" tIns="76200" rIns="76200" bIns="76200"/>
          <a:lstStyle/>
          <a:p>
            <a:pPr marR="228600">
              <a:defRPr sz="5500" b="1" u="sng">
                <a:solidFill>
                  <a:srgbClr val="FFFFFF"/>
                </a:solidFill>
                <a:latin typeface="Calibri"/>
                <a:ea typeface="Calibri"/>
                <a:cs typeface="Calibri"/>
                <a:sym typeface="Calibri"/>
              </a:defRPr>
            </a:pPr>
            <a:r>
              <a:t>It is a lie about the nature of the sexual relationship.</a:t>
            </a:r>
          </a:p>
          <a:p>
            <a:pPr marL="782504" marR="228600" indent="-553904" algn="l">
              <a:buSzPct val="75000"/>
              <a:buChar char="•"/>
              <a:defRPr sz="5500">
                <a:solidFill>
                  <a:srgbClr val="FFFFFF"/>
                </a:solidFill>
                <a:latin typeface="Calibri"/>
                <a:ea typeface="Calibri"/>
                <a:cs typeface="Calibri"/>
                <a:sym typeface="Calibri"/>
              </a:defRPr>
            </a:pPr>
            <a:r>
              <a:t>Many of the people seen in pornography are literally actors—they are making up, and often forced to make up, their reactions. Pornography makes you think that these actors are finding fulfillment, when even for them it’s not just empty, but degrading, painful, and even in some cases deadly.</a:t>
            </a:r>
          </a:p>
          <a:p>
            <a:pPr marL="782504" marR="228600" indent="-553904" algn="l">
              <a:buSzPct val="75000"/>
              <a:buChar char="•"/>
              <a:defRPr sz="5500">
                <a:solidFill>
                  <a:srgbClr val="FFFFFF"/>
                </a:solidFill>
                <a:latin typeface="Calibri"/>
                <a:ea typeface="Calibri"/>
                <a:cs typeface="Calibri"/>
                <a:sym typeface="Calibri"/>
              </a:defRPr>
            </a:pPr>
            <a:r>
              <a:t>These lies don’t just affect the person viewing pornography. Many sexual perversions come from young people trying to recreate what they’ve seen in pornography, many times against the will of their partner.</a:t>
            </a:r>
          </a:p>
          <a:p>
            <a:pPr marL="782504" marR="228600" indent="-553904" algn="l">
              <a:buSzPct val="75000"/>
              <a:buChar char="•"/>
              <a:defRPr sz="5500">
                <a:solidFill>
                  <a:srgbClr val="FFFFFF"/>
                </a:solidFill>
                <a:latin typeface="Calibri"/>
                <a:ea typeface="Calibri"/>
                <a:cs typeface="Calibri"/>
                <a:sym typeface="Calibri"/>
              </a:defRPr>
            </a:pPr>
            <a:r>
              <a:t>The person viewing pornography can become dissatisfied with a real relationship in marriage. </a:t>
            </a:r>
            <a:r>
              <a:rPr u="sng"/>
              <a:t>Marriage does not automatically solve a pornography problem!</a:t>
            </a:r>
          </a:p>
        </p:txBody>
      </p:sp>
      <p:sp>
        <p:nvSpPr>
          <p:cNvPr id="190"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91"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 name="Spiritually:…"/>
          <p:cNvSpPr txBox="1"/>
          <p:nvPr/>
        </p:nvSpPr>
        <p:spPr>
          <a:xfrm>
            <a:off x="3723294" y="2930651"/>
            <a:ext cx="16937412"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7073" indent="-917073" algn="l">
              <a:lnSpc>
                <a:spcPct val="110000"/>
              </a:lnSpc>
              <a:buSzPct val="75000"/>
              <a:buChar char="•"/>
              <a:defRPr sz="7000">
                <a:solidFill>
                  <a:srgbClr val="53585F"/>
                </a:solidFill>
                <a:latin typeface="Calibri"/>
                <a:ea typeface="Calibri"/>
                <a:cs typeface="Calibri"/>
                <a:sym typeface="Calibri"/>
              </a:defRPr>
            </a:pPr>
            <a:r>
              <a:t>Spiritually: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Mt 5:28 </a:t>
            </a:r>
            <a:r>
              <a:rPr b="0"/>
              <a:t>- It is lust. It is sin.</a:t>
            </a:r>
          </a:p>
          <a:p>
            <a:pPr marL="1806073" lvl="2" indent="-917073" algn="l">
              <a:lnSpc>
                <a:spcPct val="110000"/>
              </a:lnSpc>
              <a:buSzPct val="75000"/>
              <a:buChar char="•"/>
              <a:defRPr sz="7000" b="1">
                <a:solidFill>
                  <a:srgbClr val="53585F"/>
                </a:solidFill>
                <a:latin typeface="Calibri"/>
                <a:ea typeface="Calibri"/>
                <a:cs typeface="Calibri"/>
                <a:sym typeface="Calibri"/>
              </a:defRPr>
            </a:pPr>
            <a:r>
              <a:t>Ps 32:3-4 </a:t>
            </a:r>
            <a:r>
              <a:rPr b="0"/>
              <a:t>- The guilt can cripple you.</a:t>
            </a:r>
          </a:p>
          <a:p>
            <a:pPr marL="1806073" lvl="2" indent="-917073" algn="l">
              <a:lnSpc>
                <a:spcPct val="110000"/>
              </a:lnSpc>
              <a:buSzPct val="75000"/>
              <a:buChar char="•"/>
              <a:defRPr sz="7000" b="1">
                <a:solidFill>
                  <a:srgbClr val="53585F"/>
                </a:solidFill>
                <a:latin typeface="Calibri"/>
                <a:ea typeface="Calibri"/>
                <a:cs typeface="Calibri"/>
                <a:sym typeface="Calibri"/>
              </a:defRPr>
            </a:pPr>
            <a:r>
              <a:t>Gen 2:24-25 </a:t>
            </a:r>
            <a:r>
              <a:rPr b="0"/>
              <a:t>- Destroys God’s good gift</a:t>
            </a:r>
          </a:p>
          <a:p>
            <a:pPr marL="917073" indent="-917073" algn="l">
              <a:lnSpc>
                <a:spcPct val="110000"/>
              </a:lnSpc>
              <a:buSzPct val="75000"/>
              <a:buChar char="•"/>
              <a:defRPr sz="7000" b="1">
                <a:solidFill>
                  <a:srgbClr val="53585F"/>
                </a:solidFill>
                <a:latin typeface="Calibri"/>
                <a:ea typeface="Calibri"/>
                <a:cs typeface="Calibri"/>
                <a:sym typeface="Calibri"/>
              </a:defRPr>
            </a:pPr>
            <a:r>
              <a:rPr b="0"/>
              <a:t>Mentally/Physically: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2 Pt 2:14,19</a:t>
            </a:r>
            <a:r>
              <a:rPr b="0"/>
              <a:t> - Addictive &amp; progressive</a:t>
            </a:r>
          </a:p>
          <a:p>
            <a:pPr marL="1806073" lvl="2" indent="-917073" algn="l">
              <a:lnSpc>
                <a:spcPct val="110000"/>
              </a:lnSpc>
              <a:buSzPct val="75000"/>
              <a:buChar char="•"/>
              <a:defRPr sz="7000" b="1">
                <a:solidFill>
                  <a:srgbClr val="53585F"/>
                </a:solidFill>
                <a:latin typeface="Calibri"/>
                <a:ea typeface="Calibri"/>
                <a:cs typeface="Calibri"/>
                <a:sym typeface="Calibri"/>
              </a:defRPr>
            </a:pPr>
            <a:r>
              <a:t>2 Sam 11:2ff</a:t>
            </a:r>
            <a:r>
              <a:rPr b="0"/>
              <a:t> - Leads to acting it out</a:t>
            </a:r>
          </a:p>
          <a:p>
            <a:pPr marL="1806073" lvl="2" indent="-917073" algn="l">
              <a:lnSpc>
                <a:spcPct val="110000"/>
              </a:lnSpc>
              <a:buSzPct val="75000"/>
              <a:buChar char="•"/>
              <a:defRPr sz="7000" b="1">
                <a:solidFill>
                  <a:srgbClr val="53585F"/>
                </a:solidFill>
                <a:latin typeface="Calibri"/>
                <a:ea typeface="Calibri"/>
                <a:cs typeface="Calibri"/>
                <a:sym typeface="Calibri"/>
              </a:defRPr>
            </a:pPr>
            <a:r>
              <a:t>Rom 1:24-25 </a:t>
            </a:r>
            <a:r>
              <a:rPr b="0"/>
              <a:t>- It is a LIE. Warps thinking</a:t>
            </a:r>
          </a:p>
        </p:txBody>
      </p:sp>
      <p:sp>
        <p:nvSpPr>
          <p:cNvPr id="194" name="It is a lie about you.…"/>
          <p:cNvSpPr/>
          <p:nvPr/>
        </p:nvSpPr>
        <p:spPr>
          <a:xfrm>
            <a:off x="579660" y="2710637"/>
            <a:ext cx="23132564" cy="10330695"/>
          </a:xfrm>
          <a:prstGeom prst="roundRect">
            <a:avLst>
              <a:gd name="adj" fmla="val 7446"/>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6200" tIns="76200" rIns="76200" bIns="76200"/>
          <a:lstStyle/>
          <a:p>
            <a:pPr marR="228600">
              <a:defRPr sz="6200" b="1" u="sng">
                <a:solidFill>
                  <a:srgbClr val="FFFFFF"/>
                </a:solidFill>
                <a:latin typeface="Calibri"/>
                <a:ea typeface="Calibri"/>
                <a:cs typeface="Calibri"/>
                <a:sym typeface="Calibri"/>
              </a:defRPr>
            </a:pPr>
            <a:r>
              <a:t>It is a lie about you.</a:t>
            </a:r>
          </a:p>
          <a:p>
            <a:pPr marL="790073" marR="228600" indent="-561473" algn="l">
              <a:buSzPct val="75000"/>
              <a:buChar char="•"/>
              <a:defRPr sz="6200">
                <a:solidFill>
                  <a:srgbClr val="FFFFFF"/>
                </a:solidFill>
                <a:latin typeface="Calibri"/>
                <a:ea typeface="Calibri"/>
                <a:cs typeface="Calibri"/>
                <a:sym typeface="Calibri"/>
              </a:defRPr>
            </a:pPr>
            <a:r>
              <a:t>Pornography tells you lies about yourself, what you deserve, and what you think you should be receiving in a relationship with another person.</a:t>
            </a:r>
          </a:p>
          <a:p>
            <a:pPr marL="790073" marR="228600" indent="-561473" algn="l">
              <a:buSzPct val="75000"/>
              <a:buChar char="•"/>
              <a:defRPr sz="6200">
                <a:solidFill>
                  <a:srgbClr val="FFFFFF"/>
                </a:solidFill>
                <a:latin typeface="Calibri"/>
                <a:ea typeface="Calibri"/>
                <a:cs typeface="Calibri"/>
                <a:sym typeface="Calibri"/>
              </a:defRPr>
            </a:pPr>
            <a:r>
              <a:t>Pornography is completely and utterly self-centered. You are the center of the universe, and should be given whatever you want, whenever you want it. It’s not surprising that many people start to believe and act on these lies.</a:t>
            </a:r>
          </a:p>
        </p:txBody>
      </p:sp>
      <p:sp>
        <p:nvSpPr>
          <p:cNvPr id="195"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196"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 name="Spiritually:…"/>
          <p:cNvSpPr txBox="1"/>
          <p:nvPr/>
        </p:nvSpPr>
        <p:spPr>
          <a:xfrm>
            <a:off x="3723294" y="2930651"/>
            <a:ext cx="16937412" cy="10261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p>
            <a:pPr marL="917073" indent="-917073" algn="l">
              <a:lnSpc>
                <a:spcPct val="110000"/>
              </a:lnSpc>
              <a:buSzPct val="75000"/>
              <a:buChar char="•"/>
              <a:defRPr sz="7000">
                <a:solidFill>
                  <a:srgbClr val="53585F"/>
                </a:solidFill>
                <a:latin typeface="Calibri"/>
                <a:ea typeface="Calibri"/>
                <a:cs typeface="Calibri"/>
                <a:sym typeface="Calibri"/>
              </a:defRPr>
            </a:pPr>
            <a:r>
              <a:t>Spiritually: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Mt 5:28 </a:t>
            </a:r>
            <a:r>
              <a:rPr b="0"/>
              <a:t>- It is lust. It is sin.</a:t>
            </a:r>
          </a:p>
          <a:p>
            <a:pPr marL="1806073" lvl="2" indent="-917073" algn="l">
              <a:lnSpc>
                <a:spcPct val="110000"/>
              </a:lnSpc>
              <a:buSzPct val="75000"/>
              <a:buChar char="•"/>
              <a:defRPr sz="7000" b="1">
                <a:solidFill>
                  <a:srgbClr val="53585F"/>
                </a:solidFill>
                <a:latin typeface="Calibri"/>
                <a:ea typeface="Calibri"/>
                <a:cs typeface="Calibri"/>
                <a:sym typeface="Calibri"/>
              </a:defRPr>
            </a:pPr>
            <a:r>
              <a:t>Ps 32:3-4 </a:t>
            </a:r>
            <a:r>
              <a:rPr b="0"/>
              <a:t>- The guilt can cripple you.</a:t>
            </a:r>
          </a:p>
          <a:p>
            <a:pPr marL="1806073" lvl="2" indent="-917073" algn="l">
              <a:lnSpc>
                <a:spcPct val="110000"/>
              </a:lnSpc>
              <a:buSzPct val="75000"/>
              <a:buChar char="•"/>
              <a:defRPr sz="7000" b="1">
                <a:solidFill>
                  <a:srgbClr val="53585F"/>
                </a:solidFill>
                <a:latin typeface="Calibri"/>
                <a:ea typeface="Calibri"/>
                <a:cs typeface="Calibri"/>
                <a:sym typeface="Calibri"/>
              </a:defRPr>
            </a:pPr>
            <a:r>
              <a:t>Gen 2:24-25 </a:t>
            </a:r>
            <a:r>
              <a:rPr b="0"/>
              <a:t>- Destroys God’s good gift</a:t>
            </a:r>
          </a:p>
          <a:p>
            <a:pPr marL="917073" indent="-917073" algn="l">
              <a:lnSpc>
                <a:spcPct val="110000"/>
              </a:lnSpc>
              <a:buSzPct val="75000"/>
              <a:buChar char="•"/>
              <a:defRPr sz="7000" b="1">
                <a:solidFill>
                  <a:srgbClr val="53585F"/>
                </a:solidFill>
                <a:latin typeface="Calibri"/>
                <a:ea typeface="Calibri"/>
                <a:cs typeface="Calibri"/>
                <a:sym typeface="Calibri"/>
              </a:defRPr>
            </a:pPr>
            <a:r>
              <a:rPr b="0"/>
              <a:t>Mentally/Physically:</a:t>
            </a:r>
          </a:p>
          <a:p>
            <a:pPr marL="1806073" lvl="2" indent="-917073" algn="l">
              <a:lnSpc>
                <a:spcPct val="110000"/>
              </a:lnSpc>
              <a:buSzPct val="75000"/>
              <a:buChar char="•"/>
              <a:defRPr sz="7000" b="1">
                <a:solidFill>
                  <a:srgbClr val="53585F"/>
                </a:solidFill>
                <a:latin typeface="Calibri"/>
                <a:ea typeface="Calibri"/>
                <a:cs typeface="Calibri"/>
                <a:sym typeface="Calibri"/>
              </a:defRPr>
            </a:pPr>
            <a:r>
              <a:t>2 Pt 2:14,19</a:t>
            </a:r>
            <a:r>
              <a:rPr b="0"/>
              <a:t> - Addictive &amp; progressive</a:t>
            </a:r>
          </a:p>
          <a:p>
            <a:pPr marL="1806073" lvl="2" indent="-917073" algn="l">
              <a:lnSpc>
                <a:spcPct val="110000"/>
              </a:lnSpc>
              <a:buSzPct val="75000"/>
              <a:buChar char="•"/>
              <a:defRPr sz="7000" b="1">
                <a:solidFill>
                  <a:srgbClr val="53585F"/>
                </a:solidFill>
                <a:latin typeface="Calibri"/>
                <a:ea typeface="Calibri"/>
                <a:cs typeface="Calibri"/>
                <a:sym typeface="Calibri"/>
              </a:defRPr>
            </a:pPr>
            <a:r>
              <a:t>2 Sam 11:2ff</a:t>
            </a:r>
            <a:r>
              <a:rPr b="0"/>
              <a:t> - Leads to acting it out</a:t>
            </a:r>
          </a:p>
          <a:p>
            <a:pPr marL="1806073" lvl="2" indent="-917073" algn="l">
              <a:lnSpc>
                <a:spcPct val="110000"/>
              </a:lnSpc>
              <a:buSzPct val="75000"/>
              <a:buChar char="•"/>
              <a:defRPr sz="7000" b="1">
                <a:solidFill>
                  <a:srgbClr val="53585F"/>
                </a:solidFill>
                <a:latin typeface="Calibri"/>
                <a:ea typeface="Calibri"/>
                <a:cs typeface="Calibri"/>
                <a:sym typeface="Calibri"/>
              </a:defRPr>
            </a:pPr>
            <a:r>
              <a:t>Rom 1:24-25 </a:t>
            </a:r>
            <a:r>
              <a:rPr b="0"/>
              <a:t>- It is a LIE. Warps thinking</a:t>
            </a:r>
          </a:p>
        </p:txBody>
      </p:sp>
      <p:sp>
        <p:nvSpPr>
          <p:cNvPr id="199" name="It is a lie about consequences.…"/>
          <p:cNvSpPr/>
          <p:nvPr/>
        </p:nvSpPr>
        <p:spPr>
          <a:xfrm>
            <a:off x="579660" y="2710637"/>
            <a:ext cx="23132564" cy="10330695"/>
          </a:xfrm>
          <a:prstGeom prst="roundRect">
            <a:avLst>
              <a:gd name="adj" fmla="val 7446"/>
            </a:avLst>
          </a:prstGeom>
          <a:solidFill>
            <a:srgbClr val="720C0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6200" tIns="76200" rIns="76200" bIns="76200"/>
          <a:lstStyle/>
          <a:p>
            <a:pPr marR="228600">
              <a:defRPr sz="6000" b="1" u="sng">
                <a:solidFill>
                  <a:srgbClr val="FFFFFF"/>
                </a:solidFill>
                <a:latin typeface="Calibri"/>
                <a:ea typeface="Calibri"/>
                <a:cs typeface="Calibri"/>
                <a:sym typeface="Calibri"/>
              </a:defRPr>
            </a:pPr>
            <a:r>
              <a:t>It is a lie about consequences.</a:t>
            </a:r>
          </a:p>
          <a:p>
            <a:pPr marL="790073" marR="228600" indent="-561473" algn="l">
              <a:buSzPct val="75000"/>
              <a:buChar char="•"/>
              <a:defRPr sz="6000">
                <a:solidFill>
                  <a:srgbClr val="FFFFFF"/>
                </a:solidFill>
                <a:latin typeface="Calibri"/>
                <a:ea typeface="Calibri"/>
                <a:cs typeface="Calibri"/>
                <a:sym typeface="Calibri"/>
              </a:defRPr>
            </a:pPr>
            <a:r>
              <a:t>Pornogaphy makers intentionally cut out the horrific consequences of what is happening on screen. It’s like cigarette companies not featuring all the lung cancer, disease, violence, and poverty that can come with smoking.</a:t>
            </a:r>
          </a:p>
          <a:p>
            <a:pPr marL="790073" marR="228600" indent="-561473" algn="l">
              <a:buSzPct val="75000"/>
              <a:buChar char="•"/>
              <a:defRPr sz="6000">
                <a:solidFill>
                  <a:srgbClr val="FFFFFF"/>
                </a:solidFill>
                <a:latin typeface="Calibri"/>
                <a:ea typeface="Calibri"/>
                <a:cs typeface="Calibri"/>
                <a:sym typeface="Calibri"/>
              </a:defRPr>
            </a:pPr>
            <a:r>
              <a:t>Pornography lies to you and tells you that you can get away just fine—no harm, no foul. This could not be farther from the truth. Pornography has terrible and lasting consequences for the people that make it and the people that view it.</a:t>
            </a:r>
          </a:p>
        </p:txBody>
      </p:sp>
      <p:sp>
        <p:nvSpPr>
          <p:cNvPr id="200" name="Rectangle"/>
          <p:cNvSpPr/>
          <p:nvPr/>
        </p:nvSpPr>
        <p:spPr>
          <a:xfrm>
            <a:off x="-336382" y="300900"/>
            <a:ext cx="24964648" cy="2026728"/>
          </a:xfrm>
          <a:prstGeom prst="rect">
            <a:avLst/>
          </a:prstGeom>
          <a:solidFill>
            <a:srgbClr val="720C04"/>
          </a:solidFill>
          <a:ln w="12700">
            <a:miter lim="400000"/>
          </a:ln>
        </p:spPr>
        <p:txBody>
          <a:bodyPr lIns="71437" tIns="71437" rIns="71437" bIns="71437" anchor="ctr"/>
          <a:lstStyle/>
          <a:p>
            <a:pPr>
              <a:defRPr sz="3600">
                <a:solidFill>
                  <a:srgbClr val="FFFFFF"/>
                </a:solidFill>
              </a:defRPr>
            </a:pPr>
            <a:endParaRPr/>
          </a:p>
        </p:txBody>
      </p:sp>
      <p:sp>
        <p:nvSpPr>
          <p:cNvPr id="201" name="THE POISON OF PORNOGRAPHY"/>
          <p:cNvSpPr txBox="1"/>
          <p:nvPr/>
        </p:nvSpPr>
        <p:spPr>
          <a:xfrm>
            <a:off x="643412" y="131417"/>
            <a:ext cx="23097176" cy="2261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ormAutofit/>
          </a:bodyPr>
          <a:lstStyle>
            <a:lvl1pPr>
              <a:defRPr sz="13400" b="1">
                <a:solidFill>
                  <a:srgbClr val="FFFFFF"/>
                </a:solidFill>
                <a:latin typeface="Calibri"/>
                <a:ea typeface="Calibri"/>
                <a:cs typeface="Calibri"/>
                <a:sym typeface="Calibri"/>
              </a:defRPr>
            </a:lvl1pPr>
          </a:lstStyle>
          <a:p>
            <a:r>
              <a:t>THE POISON OF PORNOGRAPHY</a:t>
            </a:r>
          </a:p>
        </p:txBody>
      </p:sp>
    </p:spTree>
  </p:cSld>
  <p:clrMapOvr>
    <a:masterClrMapping/>
  </p:clrMapOvr>
  <mc:AlternateContent xmlns:mc="http://schemas.openxmlformats.org/markup-compatibility/2006" xmlns:p14="http://schemas.microsoft.com/office/powerpoint/2010/main">
    <mc:Choice Requires="p14">
      <p:transition>
        <p:dissolve/>
      </p:transition>
    </mc:Choice>
    <mc:Fallback xmlns="" xmlns:m="http://schemas.openxmlformats.org/officeDocument/2006/math" xmlns:a14="http://schemas.microsoft.com/office/drawing/2010/main">
      <p:transition spd="fast">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1319</Words>
  <Application>Microsoft Office PowerPoint</Application>
  <PresentationFormat>Custom</PresentationFormat>
  <Paragraphs>141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Helvetica</vt:lpstr>
      <vt:lpstr>Helvetica Light</vt:lpstr>
      <vt:lpstr>Helvetica Neue</vt:lpstr>
      <vt:lpstr>Helvetica Neue Medium</vt:lpstr>
      <vt:lpstr>White</vt:lpstr>
      <vt:lpstr>OVERCOMING</vt:lpstr>
      <vt:lpstr>OVERCOMING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OVERCOMING</vt:lpstr>
      <vt:lpstr>OVERCOMING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dc:title>
  <cp:lastModifiedBy>Steve Patton</cp:lastModifiedBy>
  <cp:revision>2</cp:revision>
  <dcterms:modified xsi:type="dcterms:W3CDTF">2019-09-14T17:33:38Z</dcterms:modified>
</cp:coreProperties>
</file>