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notesMasterIdLst>
    <p:notesMasterId r:id="rId22"/>
  </p:notesMasterIdLst>
  <p:sldIdLst>
    <p:sldId id="259" r:id="rId4"/>
    <p:sldId id="271" r:id="rId5"/>
    <p:sldId id="342" r:id="rId6"/>
    <p:sldId id="376" r:id="rId7"/>
    <p:sldId id="372" r:id="rId8"/>
    <p:sldId id="368" r:id="rId9"/>
    <p:sldId id="387" r:id="rId10"/>
    <p:sldId id="386" r:id="rId11"/>
    <p:sldId id="388" r:id="rId12"/>
    <p:sldId id="389" r:id="rId13"/>
    <p:sldId id="390" r:id="rId14"/>
    <p:sldId id="374" r:id="rId15"/>
    <p:sldId id="378" r:id="rId16"/>
    <p:sldId id="392" r:id="rId17"/>
    <p:sldId id="356" r:id="rId18"/>
    <p:sldId id="391" r:id="rId19"/>
    <p:sldId id="394" r:id="rId20"/>
    <p:sldId id="39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53"/>
    <a:srgbClr val="FFFF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291" autoAdjust="0"/>
  </p:normalViewPr>
  <p:slideViewPr>
    <p:cSldViewPr snapToGrid="0">
      <p:cViewPr>
        <p:scale>
          <a:sx n="60" d="100"/>
          <a:sy n="60" d="100"/>
        </p:scale>
        <p:origin x="246" y="3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7D923E1-9C2B-4EAF-9CF8-FA2DCA633321}"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2AB3AD-F29D-486B-BB8B-20689BCEA809}" type="slidenum">
              <a:rPr lang="en-US" smtClean="0"/>
              <a:t>‹#›</a:t>
            </a:fld>
            <a:endParaRPr lang="en-US"/>
          </a:p>
        </p:txBody>
      </p:sp>
    </p:spTree>
    <p:extLst>
      <p:ext uri="{BB962C8B-B14F-4D97-AF65-F5344CB8AC3E}">
        <p14:creationId xmlns:p14="http://schemas.microsoft.com/office/powerpoint/2010/main" val="19462303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Number of Jews taken into captivity: </a:t>
            </a:r>
            <a:r>
              <a:rPr lang="en-US" dirty="0" err="1"/>
              <a:t>Jer</a:t>
            </a:r>
            <a:r>
              <a:rPr lang="en-US" dirty="0"/>
              <a:t> 52- 4600 total (just the men) Probably 14,000-18,000 total were actually deported </a:t>
            </a:r>
          </a:p>
          <a:p>
            <a:endParaRPr lang="en-US" dirty="0"/>
          </a:p>
        </p:txBody>
      </p:sp>
      <p:sp>
        <p:nvSpPr>
          <p:cNvPr id="4" name="Slide Number Placeholder 3"/>
          <p:cNvSpPr>
            <a:spLocks noGrp="1"/>
          </p:cNvSpPr>
          <p:nvPr>
            <p:ph type="sldNum" sz="quarter" idx="5"/>
          </p:nvPr>
        </p:nvSpPr>
        <p:spPr/>
        <p:txBody>
          <a:bodyPr/>
          <a:lstStyle/>
          <a:p>
            <a:pPr marL="0" marR="0" lvl="0" indent="0" algn="r" defTabSz="967518" rtl="0" eaLnBrk="1" fontAlgn="auto" latinLnBrk="0" hangingPunct="1">
              <a:lnSpc>
                <a:spcPct val="100000"/>
              </a:lnSpc>
              <a:spcBef>
                <a:spcPts val="0"/>
              </a:spcBef>
              <a:spcAft>
                <a:spcPts val="0"/>
              </a:spcAft>
              <a:buClrTx/>
              <a:buSzTx/>
              <a:buFontTx/>
              <a:buNone/>
              <a:tabLst/>
              <a:defRPr/>
            </a:pPr>
            <a:fld id="{F419AC73-7893-467A-B15F-F881DF248F49}"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67518"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962141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Not everyone has their own copy of the law</a:t>
            </a:r>
          </a:p>
          <a:p>
            <a:r>
              <a:rPr lang="en-US" dirty="0"/>
              <a:t>Not everyone can read</a:t>
            </a:r>
          </a:p>
          <a:p>
            <a:r>
              <a:rPr lang="en-US" dirty="0"/>
              <a:t>Not everyone can understand</a:t>
            </a:r>
          </a:p>
          <a:p>
            <a:r>
              <a:rPr lang="en-US" dirty="0"/>
              <a:t>Not everyone speaks the language </a:t>
            </a:r>
          </a:p>
          <a:p>
            <a:endParaRPr lang="en-US" dirty="0"/>
          </a:p>
          <a:p>
            <a:r>
              <a:rPr lang="en-US" dirty="0"/>
              <a:t>Similar to the exodus – Ezra delivering the law </a:t>
            </a:r>
          </a:p>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967518" rtl="0" eaLnBrk="1" fontAlgn="auto" latinLnBrk="0" hangingPunct="1">
              <a:lnSpc>
                <a:spcPct val="100000"/>
              </a:lnSpc>
              <a:spcBef>
                <a:spcPts val="0"/>
              </a:spcBef>
              <a:spcAft>
                <a:spcPts val="0"/>
              </a:spcAft>
              <a:buClrTx/>
              <a:buSzTx/>
              <a:buFontTx/>
              <a:buNone/>
              <a:tabLst/>
              <a:defRPr/>
            </a:pPr>
            <a:fld id="{F419AC73-7893-467A-B15F-F881DF248F49}"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67518"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738705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67518" rtl="0" eaLnBrk="1" fontAlgn="auto" latinLnBrk="0" hangingPunct="1">
              <a:lnSpc>
                <a:spcPct val="100000"/>
              </a:lnSpc>
              <a:spcBef>
                <a:spcPts val="0"/>
              </a:spcBef>
              <a:spcAft>
                <a:spcPts val="0"/>
              </a:spcAft>
              <a:buClrTx/>
              <a:buSzTx/>
              <a:buFontTx/>
              <a:buNone/>
              <a:tabLst/>
              <a:defRPr/>
            </a:pPr>
            <a:fld id="{F419AC73-7893-467A-B15F-F881DF248F49}"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67518"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298668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67518" rtl="0" eaLnBrk="1" fontAlgn="auto" latinLnBrk="0" hangingPunct="1">
              <a:lnSpc>
                <a:spcPct val="100000"/>
              </a:lnSpc>
              <a:spcBef>
                <a:spcPts val="0"/>
              </a:spcBef>
              <a:spcAft>
                <a:spcPts val="0"/>
              </a:spcAft>
              <a:buClrTx/>
              <a:buSzTx/>
              <a:buFontTx/>
              <a:buNone/>
              <a:tabLst/>
              <a:defRPr/>
            </a:pPr>
            <a:fld id="{F419AC73-7893-467A-B15F-F881DF248F49}"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67518"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316946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Joy/rejoicing</a:t>
            </a:r>
          </a:p>
          <a:p>
            <a:r>
              <a:rPr lang="en-US" dirty="0"/>
              <a:t>	-most had never seen the temple or had a temple to experience worship like this</a:t>
            </a:r>
          </a:p>
          <a:p>
            <a:r>
              <a:rPr lang="en-US" dirty="0"/>
              <a:t>	-most had never had a Passover</a:t>
            </a:r>
          </a:p>
          <a:p>
            <a:endParaRPr lang="en-US" dirty="0"/>
          </a:p>
          <a:p>
            <a:r>
              <a:rPr lang="en-US" dirty="0"/>
              <a:t>Temple dedication</a:t>
            </a:r>
          </a:p>
          <a:p>
            <a:r>
              <a:rPr lang="en-US" dirty="0"/>
              <a:t>	-less people </a:t>
            </a:r>
          </a:p>
          <a:p>
            <a:r>
              <a:rPr lang="en-US" dirty="0"/>
              <a:t>	-surrounded by enemies </a:t>
            </a:r>
          </a:p>
          <a:p>
            <a:r>
              <a:rPr lang="en-US" dirty="0"/>
              <a:t>	-less sacrifices</a:t>
            </a:r>
          </a:p>
          <a:p>
            <a:r>
              <a:rPr lang="en-US" dirty="0"/>
              <a:t>	-less ornate temple</a:t>
            </a:r>
          </a:p>
          <a:p>
            <a:r>
              <a:rPr lang="en-US" dirty="0"/>
              <a:t>	-no glory of Lord filling the temple</a:t>
            </a:r>
          </a:p>
          <a:p>
            <a:r>
              <a:rPr lang="en-US" dirty="0"/>
              <a:t>	-no lord lighting the altar sacrifice</a:t>
            </a:r>
          </a:p>
          <a:p>
            <a:r>
              <a:rPr lang="en-US" dirty="0"/>
              <a:t>	-no ark</a:t>
            </a:r>
          </a:p>
          <a:p>
            <a:r>
              <a:rPr lang="en-US" dirty="0"/>
              <a:t>	-no king</a:t>
            </a:r>
          </a:p>
          <a:p>
            <a:endParaRPr lang="en-US" dirty="0"/>
          </a:p>
          <a:p>
            <a:r>
              <a:rPr lang="en-US" dirty="0"/>
              <a:t>	</a:t>
            </a:r>
          </a:p>
        </p:txBody>
      </p:sp>
      <p:sp>
        <p:nvSpPr>
          <p:cNvPr id="4" name="Slide Number Placeholder 3"/>
          <p:cNvSpPr>
            <a:spLocks noGrp="1"/>
          </p:cNvSpPr>
          <p:nvPr>
            <p:ph type="sldNum" sz="quarter" idx="5"/>
          </p:nvPr>
        </p:nvSpPr>
        <p:spPr/>
        <p:txBody>
          <a:bodyPr/>
          <a:lstStyle/>
          <a:p>
            <a:pPr marL="0" marR="0" lvl="0" indent="0" algn="r" defTabSz="967518" rtl="0" eaLnBrk="1" fontAlgn="auto" latinLnBrk="0" hangingPunct="1">
              <a:lnSpc>
                <a:spcPct val="100000"/>
              </a:lnSpc>
              <a:spcBef>
                <a:spcPts val="0"/>
              </a:spcBef>
              <a:spcAft>
                <a:spcPts val="0"/>
              </a:spcAft>
              <a:buClrTx/>
              <a:buSzTx/>
              <a:buFontTx/>
              <a:buNone/>
              <a:tabLst/>
              <a:defRPr/>
            </a:pPr>
            <a:fld id="{F419AC73-7893-467A-B15F-F881DF248F49}"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67518"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907041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Number of Jews taken into captivity: </a:t>
            </a:r>
            <a:r>
              <a:rPr lang="en-US" dirty="0" err="1"/>
              <a:t>Jer</a:t>
            </a:r>
            <a:r>
              <a:rPr lang="en-US" dirty="0"/>
              <a:t> 52- 4600 total (just the men) Probably 14,000-18,000 total were actually deported </a:t>
            </a:r>
          </a:p>
          <a:p>
            <a:endParaRPr lang="en-US" dirty="0"/>
          </a:p>
        </p:txBody>
      </p:sp>
      <p:sp>
        <p:nvSpPr>
          <p:cNvPr id="4" name="Slide Number Placeholder 3"/>
          <p:cNvSpPr>
            <a:spLocks noGrp="1"/>
          </p:cNvSpPr>
          <p:nvPr>
            <p:ph type="sldNum" sz="quarter" idx="5"/>
          </p:nvPr>
        </p:nvSpPr>
        <p:spPr/>
        <p:txBody>
          <a:bodyPr/>
          <a:lstStyle/>
          <a:p>
            <a:pPr marL="0" marR="0" lvl="0" indent="0" algn="r" defTabSz="967518" rtl="0" eaLnBrk="1" fontAlgn="auto" latinLnBrk="0" hangingPunct="1">
              <a:lnSpc>
                <a:spcPct val="100000"/>
              </a:lnSpc>
              <a:spcBef>
                <a:spcPts val="0"/>
              </a:spcBef>
              <a:spcAft>
                <a:spcPts val="0"/>
              </a:spcAft>
              <a:buClrTx/>
              <a:buSzTx/>
              <a:buFontTx/>
              <a:buNone/>
              <a:tabLst/>
              <a:defRPr/>
            </a:pPr>
            <a:fld id="{F419AC73-7893-467A-B15F-F881DF248F49}"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67518"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423356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Esther 480BC</a:t>
            </a:r>
          </a:p>
          <a:p>
            <a:endParaRPr lang="en-US" dirty="0"/>
          </a:p>
          <a:p>
            <a:r>
              <a:rPr lang="en-US" dirty="0" err="1"/>
              <a:t>Neh</a:t>
            </a:r>
            <a:r>
              <a:rPr lang="en-US" dirty="0"/>
              <a:t> 445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06CE117-7B39-4355-93BE-4EF9AD926B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201997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Admire their faith. Jews have to work, waiting months for Darius’ response. This could all be for nothing. The government could oppose us and stop the work we’ve already done. Regardless, they were people of faith who were working anyway, despite whatever Darius might reply. </a:t>
            </a:r>
          </a:p>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967518" rtl="0" eaLnBrk="1" fontAlgn="auto" latinLnBrk="0" hangingPunct="1">
              <a:lnSpc>
                <a:spcPct val="100000"/>
              </a:lnSpc>
              <a:spcBef>
                <a:spcPts val="0"/>
              </a:spcBef>
              <a:spcAft>
                <a:spcPts val="0"/>
              </a:spcAft>
              <a:buClrTx/>
              <a:buSzTx/>
              <a:buFontTx/>
              <a:buNone/>
              <a:tabLst/>
              <a:defRPr/>
            </a:pPr>
            <a:fld id="{F419AC73-7893-467A-B15F-F881DF248F49}"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67518"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604558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 the narrator’s point</a:t>
            </a:r>
          </a:p>
          <a:p>
            <a:r>
              <a:rPr lang="en-US" dirty="0"/>
              <a:t>Bible warns against this</a:t>
            </a:r>
          </a:p>
          <a:p>
            <a:r>
              <a:rPr lang="en-US" dirty="0"/>
              <a:t>Something that still happens today</a:t>
            </a:r>
          </a:p>
          <a:p>
            <a:r>
              <a:rPr lang="en-US" dirty="0"/>
              <a:t>Not all of these are inherently wrong, some of these you say and do when you’re being genuine, but they can also be used when you’re being disingenuous. </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967518" rtl="0" eaLnBrk="1" fontAlgn="auto" latinLnBrk="0" hangingPunct="1">
              <a:lnSpc>
                <a:spcPct val="100000"/>
              </a:lnSpc>
              <a:spcBef>
                <a:spcPts val="0"/>
              </a:spcBef>
              <a:spcAft>
                <a:spcPts val="0"/>
              </a:spcAft>
              <a:buClrTx/>
              <a:buSzTx/>
              <a:buFontTx/>
              <a:buNone/>
              <a:tabLst/>
              <a:defRPr/>
            </a:pPr>
            <a:fld id="{F419AC73-7893-467A-B15F-F881DF248F49}"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67518"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001692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 everyone has their own copy of the law</a:t>
            </a:r>
          </a:p>
          <a:p>
            <a:r>
              <a:rPr lang="en-US" dirty="0"/>
              <a:t>Not everyone can read</a:t>
            </a:r>
          </a:p>
          <a:p>
            <a:r>
              <a:rPr lang="en-US" dirty="0"/>
              <a:t>Not everyone can understand</a:t>
            </a:r>
          </a:p>
          <a:p>
            <a:r>
              <a:rPr lang="en-US" dirty="0"/>
              <a:t>Not everyone speaks the language </a:t>
            </a:r>
          </a:p>
          <a:p>
            <a:endParaRPr lang="en-US" dirty="0"/>
          </a:p>
          <a:p>
            <a:r>
              <a:rPr lang="en-US" dirty="0"/>
              <a:t>Do they know the law? Hadn’t been following it before captivity. </a:t>
            </a:r>
          </a:p>
          <a:p>
            <a:endParaRPr lang="en-US" dirty="0"/>
          </a:p>
          <a:p>
            <a:r>
              <a:rPr lang="en-US" dirty="0"/>
              <a:t>Similar to the exodus – Ezra delivering the law </a:t>
            </a:r>
          </a:p>
          <a:p>
            <a:endParaRPr lang="en-US" dirty="0"/>
          </a:p>
          <a:p>
            <a:r>
              <a:rPr lang="en-US" dirty="0"/>
              <a:t>Study (seek), do, teach </a:t>
            </a:r>
          </a:p>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967518" rtl="0" eaLnBrk="1" fontAlgn="auto" latinLnBrk="0" hangingPunct="1">
              <a:lnSpc>
                <a:spcPct val="100000"/>
              </a:lnSpc>
              <a:spcBef>
                <a:spcPts val="0"/>
              </a:spcBef>
              <a:spcAft>
                <a:spcPts val="0"/>
              </a:spcAft>
              <a:buClrTx/>
              <a:buSzTx/>
              <a:buFontTx/>
              <a:buNone/>
              <a:tabLst/>
              <a:defRPr/>
            </a:pPr>
            <a:fld id="{F419AC73-7893-467A-B15F-F881DF248F49}"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67518"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410671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CB18E-6CF6-488C-8BB7-6155A90E41D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7A714E2-1CCA-4C21-B4A7-AEF65EE5968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EF6C9A3-7B8C-4968-BA71-66BD490F5D0D}"/>
              </a:ext>
            </a:extLst>
          </p:cNvPr>
          <p:cNvSpPr>
            <a:spLocks noGrp="1"/>
          </p:cNvSpPr>
          <p:nvPr>
            <p:ph type="dt" sz="half" idx="10"/>
          </p:nvPr>
        </p:nvSpPr>
        <p:spPr/>
        <p:txBody>
          <a:bodyPr/>
          <a:lstStyle/>
          <a:p>
            <a:fld id="{63AC4FE3-3AB5-4ADA-8469-0537A4A46524}" type="datetimeFigureOut">
              <a:rPr lang="en-US" smtClean="0"/>
              <a:t>9/27/2019</a:t>
            </a:fld>
            <a:endParaRPr lang="en-US"/>
          </a:p>
        </p:txBody>
      </p:sp>
      <p:sp>
        <p:nvSpPr>
          <p:cNvPr id="5" name="Footer Placeholder 4">
            <a:extLst>
              <a:ext uri="{FF2B5EF4-FFF2-40B4-BE49-F238E27FC236}">
                <a16:creationId xmlns:a16="http://schemas.microsoft.com/office/drawing/2014/main" id="{3C2BBB49-DADF-415F-95B9-E8337AA98E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AA3552-7E76-4FD9-8646-D6C61ED742C7}"/>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2186756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E08E6-FC48-48DC-8FF2-09489DDDD87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560949B-207E-457D-8075-79342B163A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EB6D26-BCF3-4779-9C76-5E999B3ECCDA}"/>
              </a:ext>
            </a:extLst>
          </p:cNvPr>
          <p:cNvSpPr>
            <a:spLocks noGrp="1"/>
          </p:cNvSpPr>
          <p:nvPr>
            <p:ph type="dt" sz="half" idx="10"/>
          </p:nvPr>
        </p:nvSpPr>
        <p:spPr/>
        <p:txBody>
          <a:bodyPr/>
          <a:lstStyle/>
          <a:p>
            <a:fld id="{63AC4FE3-3AB5-4ADA-8469-0537A4A46524}" type="datetimeFigureOut">
              <a:rPr lang="en-US" smtClean="0"/>
              <a:t>9/27/2019</a:t>
            </a:fld>
            <a:endParaRPr lang="en-US"/>
          </a:p>
        </p:txBody>
      </p:sp>
      <p:sp>
        <p:nvSpPr>
          <p:cNvPr id="5" name="Footer Placeholder 4">
            <a:extLst>
              <a:ext uri="{FF2B5EF4-FFF2-40B4-BE49-F238E27FC236}">
                <a16:creationId xmlns:a16="http://schemas.microsoft.com/office/drawing/2014/main" id="{CB1D52F1-11FA-4A8D-BE4F-7303E4CC47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5136DF-EFAC-4D87-A8AD-5EA6B6F8CA95}"/>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643947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7A38A31-F530-41A1-9601-35CC144D1A5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3891D0C-3740-4416-A077-A4DD31C4A8F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34F07D-1AFA-4E90-A133-95313CAAB8BD}"/>
              </a:ext>
            </a:extLst>
          </p:cNvPr>
          <p:cNvSpPr>
            <a:spLocks noGrp="1"/>
          </p:cNvSpPr>
          <p:nvPr>
            <p:ph type="dt" sz="half" idx="10"/>
          </p:nvPr>
        </p:nvSpPr>
        <p:spPr/>
        <p:txBody>
          <a:bodyPr/>
          <a:lstStyle/>
          <a:p>
            <a:fld id="{63AC4FE3-3AB5-4ADA-8469-0537A4A46524}" type="datetimeFigureOut">
              <a:rPr lang="en-US" smtClean="0"/>
              <a:t>9/27/2019</a:t>
            </a:fld>
            <a:endParaRPr lang="en-US"/>
          </a:p>
        </p:txBody>
      </p:sp>
      <p:sp>
        <p:nvSpPr>
          <p:cNvPr id="5" name="Footer Placeholder 4">
            <a:extLst>
              <a:ext uri="{FF2B5EF4-FFF2-40B4-BE49-F238E27FC236}">
                <a16:creationId xmlns:a16="http://schemas.microsoft.com/office/drawing/2014/main" id="{D18B7BC3-A964-43C3-9686-0360139687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44458B-7335-4911-9CC6-19AD77B7EAAC}"/>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11295305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CB18E-6CF6-488C-8BB7-6155A90E41D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7A714E2-1CCA-4C21-B4A7-AEF65EE5968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EF6C9A3-7B8C-4968-BA71-66BD490F5D0D}"/>
              </a:ext>
            </a:extLst>
          </p:cNvPr>
          <p:cNvSpPr>
            <a:spLocks noGrp="1"/>
          </p:cNvSpPr>
          <p:nvPr>
            <p:ph type="dt" sz="half" idx="10"/>
          </p:nvPr>
        </p:nvSpPr>
        <p:spPr/>
        <p:txBody>
          <a:bodyPr/>
          <a:lstStyle/>
          <a:p>
            <a:fld id="{63AC4FE3-3AB5-4ADA-8469-0537A4A46524}" type="datetimeFigureOut">
              <a:rPr lang="en-US" smtClean="0"/>
              <a:t>9/27/2019</a:t>
            </a:fld>
            <a:endParaRPr lang="en-US"/>
          </a:p>
        </p:txBody>
      </p:sp>
      <p:sp>
        <p:nvSpPr>
          <p:cNvPr id="5" name="Footer Placeholder 4">
            <a:extLst>
              <a:ext uri="{FF2B5EF4-FFF2-40B4-BE49-F238E27FC236}">
                <a16:creationId xmlns:a16="http://schemas.microsoft.com/office/drawing/2014/main" id="{3C2BBB49-DADF-415F-95B9-E8337AA98E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AA3552-7E76-4FD9-8646-D6C61ED742C7}"/>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28483401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EE051-8C94-4116-95B7-3D26CC7C1D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F1E9FF6-BE0E-4D1B-840D-F61BCDE901B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67A26F-0CB1-4C10-B5CD-59F7315EEDA0}"/>
              </a:ext>
            </a:extLst>
          </p:cNvPr>
          <p:cNvSpPr>
            <a:spLocks noGrp="1"/>
          </p:cNvSpPr>
          <p:nvPr>
            <p:ph type="dt" sz="half" idx="10"/>
          </p:nvPr>
        </p:nvSpPr>
        <p:spPr/>
        <p:txBody>
          <a:bodyPr/>
          <a:lstStyle/>
          <a:p>
            <a:fld id="{63AC4FE3-3AB5-4ADA-8469-0537A4A46524}" type="datetimeFigureOut">
              <a:rPr lang="en-US" smtClean="0"/>
              <a:t>9/27/2019</a:t>
            </a:fld>
            <a:endParaRPr lang="en-US"/>
          </a:p>
        </p:txBody>
      </p:sp>
      <p:sp>
        <p:nvSpPr>
          <p:cNvPr id="5" name="Footer Placeholder 4">
            <a:extLst>
              <a:ext uri="{FF2B5EF4-FFF2-40B4-BE49-F238E27FC236}">
                <a16:creationId xmlns:a16="http://schemas.microsoft.com/office/drawing/2014/main" id="{63FC04B2-6F6E-4DDF-B43E-9C5BE702CC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8E63A5-40DC-44ED-B0E5-F0436FC3A5B8}"/>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8436028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27B43-DD44-4414-B0C8-29D1BD7F8F9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CD14B44-5DE5-47D9-BAA3-E7602A6A9ED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1D9A9CF-64F8-4E44-9F0F-FF50B1D6DEF3}"/>
              </a:ext>
            </a:extLst>
          </p:cNvPr>
          <p:cNvSpPr>
            <a:spLocks noGrp="1"/>
          </p:cNvSpPr>
          <p:nvPr>
            <p:ph type="dt" sz="half" idx="10"/>
          </p:nvPr>
        </p:nvSpPr>
        <p:spPr/>
        <p:txBody>
          <a:bodyPr/>
          <a:lstStyle/>
          <a:p>
            <a:fld id="{63AC4FE3-3AB5-4ADA-8469-0537A4A46524}" type="datetimeFigureOut">
              <a:rPr lang="en-US" smtClean="0"/>
              <a:t>9/27/2019</a:t>
            </a:fld>
            <a:endParaRPr lang="en-US"/>
          </a:p>
        </p:txBody>
      </p:sp>
      <p:sp>
        <p:nvSpPr>
          <p:cNvPr id="5" name="Footer Placeholder 4">
            <a:extLst>
              <a:ext uri="{FF2B5EF4-FFF2-40B4-BE49-F238E27FC236}">
                <a16:creationId xmlns:a16="http://schemas.microsoft.com/office/drawing/2014/main" id="{64BB8075-C09A-4D7D-A1E1-788DD2BF9F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595F96-DB0A-42E5-BC8B-70322F876449}"/>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32363647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62231-4893-4B78-BCB6-5BD82D3960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C0B98D1-9FA8-43CB-B34B-2595C49E188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4CF407F-0498-4E0C-A6E6-09577013139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802F227-BF45-4C8C-9725-01902AD102AD}"/>
              </a:ext>
            </a:extLst>
          </p:cNvPr>
          <p:cNvSpPr>
            <a:spLocks noGrp="1"/>
          </p:cNvSpPr>
          <p:nvPr>
            <p:ph type="dt" sz="half" idx="10"/>
          </p:nvPr>
        </p:nvSpPr>
        <p:spPr/>
        <p:txBody>
          <a:bodyPr/>
          <a:lstStyle/>
          <a:p>
            <a:fld id="{63AC4FE3-3AB5-4ADA-8469-0537A4A46524}" type="datetimeFigureOut">
              <a:rPr lang="en-US" smtClean="0"/>
              <a:t>9/27/2019</a:t>
            </a:fld>
            <a:endParaRPr lang="en-US"/>
          </a:p>
        </p:txBody>
      </p:sp>
      <p:sp>
        <p:nvSpPr>
          <p:cNvPr id="6" name="Footer Placeholder 5">
            <a:extLst>
              <a:ext uri="{FF2B5EF4-FFF2-40B4-BE49-F238E27FC236}">
                <a16:creationId xmlns:a16="http://schemas.microsoft.com/office/drawing/2014/main" id="{9DE6E46D-2425-48D4-8853-B50E500C52E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921BE7-F51A-4BCD-9D0A-56BDA2E876FD}"/>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2348708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5C2BE-0457-4232-B42C-ACEFB8FF55A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07397DF-D76E-4C1B-A1D2-22DADAD743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8D9087B-7CCD-4D67-AE4C-EA6AE974913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166F9D7-B284-43F9-B003-0EB80DE6D6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9567D70-5F9F-45C2-922F-6CDA343A809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11A1B27-625B-4B62-B264-837DF9288BF7}"/>
              </a:ext>
            </a:extLst>
          </p:cNvPr>
          <p:cNvSpPr>
            <a:spLocks noGrp="1"/>
          </p:cNvSpPr>
          <p:nvPr>
            <p:ph type="dt" sz="half" idx="10"/>
          </p:nvPr>
        </p:nvSpPr>
        <p:spPr/>
        <p:txBody>
          <a:bodyPr/>
          <a:lstStyle/>
          <a:p>
            <a:fld id="{63AC4FE3-3AB5-4ADA-8469-0537A4A46524}" type="datetimeFigureOut">
              <a:rPr lang="en-US" smtClean="0"/>
              <a:t>9/27/2019</a:t>
            </a:fld>
            <a:endParaRPr lang="en-US"/>
          </a:p>
        </p:txBody>
      </p:sp>
      <p:sp>
        <p:nvSpPr>
          <p:cNvPr id="8" name="Footer Placeholder 7">
            <a:extLst>
              <a:ext uri="{FF2B5EF4-FFF2-40B4-BE49-F238E27FC236}">
                <a16:creationId xmlns:a16="http://schemas.microsoft.com/office/drawing/2014/main" id="{D6824D2D-D032-407D-9AD2-E9469CF91A9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0E5DA14-3F27-463B-BBE8-31FBD9662C3F}"/>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8496453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C5525-9C7A-44F2-B31E-2AF48C2262D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723F10B-0483-4F74-92A0-FADC83918307}"/>
              </a:ext>
            </a:extLst>
          </p:cNvPr>
          <p:cNvSpPr>
            <a:spLocks noGrp="1"/>
          </p:cNvSpPr>
          <p:nvPr>
            <p:ph type="dt" sz="half" idx="10"/>
          </p:nvPr>
        </p:nvSpPr>
        <p:spPr/>
        <p:txBody>
          <a:bodyPr/>
          <a:lstStyle/>
          <a:p>
            <a:fld id="{63AC4FE3-3AB5-4ADA-8469-0537A4A46524}" type="datetimeFigureOut">
              <a:rPr lang="en-US" smtClean="0"/>
              <a:t>9/27/2019</a:t>
            </a:fld>
            <a:endParaRPr lang="en-US"/>
          </a:p>
        </p:txBody>
      </p:sp>
      <p:sp>
        <p:nvSpPr>
          <p:cNvPr id="4" name="Footer Placeholder 3">
            <a:extLst>
              <a:ext uri="{FF2B5EF4-FFF2-40B4-BE49-F238E27FC236}">
                <a16:creationId xmlns:a16="http://schemas.microsoft.com/office/drawing/2014/main" id="{C1C12135-F75A-45AC-9879-3273FC479AD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9CE3138-D318-464C-9D5D-9AD6B19E1748}"/>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16532516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6DA1FDA-6D8A-496D-A43D-C7230C47A9C7}"/>
              </a:ext>
            </a:extLst>
          </p:cNvPr>
          <p:cNvSpPr>
            <a:spLocks noGrp="1"/>
          </p:cNvSpPr>
          <p:nvPr>
            <p:ph type="dt" sz="half" idx="10"/>
          </p:nvPr>
        </p:nvSpPr>
        <p:spPr/>
        <p:txBody>
          <a:bodyPr/>
          <a:lstStyle/>
          <a:p>
            <a:fld id="{63AC4FE3-3AB5-4ADA-8469-0537A4A46524}" type="datetimeFigureOut">
              <a:rPr lang="en-US" smtClean="0"/>
              <a:t>9/27/2019</a:t>
            </a:fld>
            <a:endParaRPr lang="en-US"/>
          </a:p>
        </p:txBody>
      </p:sp>
      <p:sp>
        <p:nvSpPr>
          <p:cNvPr id="3" name="Footer Placeholder 2">
            <a:extLst>
              <a:ext uri="{FF2B5EF4-FFF2-40B4-BE49-F238E27FC236}">
                <a16:creationId xmlns:a16="http://schemas.microsoft.com/office/drawing/2014/main" id="{401F4370-F83E-46C7-90F5-7D3595EFD4E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EE2681C-E436-442F-AF69-15FC29626FFB}"/>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25039222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AF7CD-0B96-43A1-8A25-4EA23D9DF2B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29EB821-28D5-4F38-8D4A-765B5A5ADE2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F41DE94-4348-4DCE-A8D1-3137148F2A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17A883F-3764-42F7-8B0A-E18FEB8B22F2}"/>
              </a:ext>
            </a:extLst>
          </p:cNvPr>
          <p:cNvSpPr>
            <a:spLocks noGrp="1"/>
          </p:cNvSpPr>
          <p:nvPr>
            <p:ph type="dt" sz="half" idx="10"/>
          </p:nvPr>
        </p:nvSpPr>
        <p:spPr/>
        <p:txBody>
          <a:bodyPr/>
          <a:lstStyle/>
          <a:p>
            <a:fld id="{63AC4FE3-3AB5-4ADA-8469-0537A4A46524}" type="datetimeFigureOut">
              <a:rPr lang="en-US" smtClean="0"/>
              <a:t>9/27/2019</a:t>
            </a:fld>
            <a:endParaRPr lang="en-US"/>
          </a:p>
        </p:txBody>
      </p:sp>
      <p:sp>
        <p:nvSpPr>
          <p:cNvPr id="6" name="Footer Placeholder 5">
            <a:extLst>
              <a:ext uri="{FF2B5EF4-FFF2-40B4-BE49-F238E27FC236}">
                <a16:creationId xmlns:a16="http://schemas.microsoft.com/office/drawing/2014/main" id="{8C5C7D0A-4543-40D9-ACF8-75949160AF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7010C69-FFFF-4B80-B8C7-D22CA6159A4E}"/>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3139733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EE051-8C94-4116-95B7-3D26CC7C1D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F1E9FF6-BE0E-4D1B-840D-F61BCDE901B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67A26F-0CB1-4C10-B5CD-59F7315EEDA0}"/>
              </a:ext>
            </a:extLst>
          </p:cNvPr>
          <p:cNvSpPr>
            <a:spLocks noGrp="1"/>
          </p:cNvSpPr>
          <p:nvPr>
            <p:ph type="dt" sz="half" idx="10"/>
          </p:nvPr>
        </p:nvSpPr>
        <p:spPr/>
        <p:txBody>
          <a:bodyPr/>
          <a:lstStyle/>
          <a:p>
            <a:fld id="{63AC4FE3-3AB5-4ADA-8469-0537A4A46524}" type="datetimeFigureOut">
              <a:rPr lang="en-US" smtClean="0"/>
              <a:t>9/27/2019</a:t>
            </a:fld>
            <a:endParaRPr lang="en-US"/>
          </a:p>
        </p:txBody>
      </p:sp>
      <p:sp>
        <p:nvSpPr>
          <p:cNvPr id="5" name="Footer Placeholder 4">
            <a:extLst>
              <a:ext uri="{FF2B5EF4-FFF2-40B4-BE49-F238E27FC236}">
                <a16:creationId xmlns:a16="http://schemas.microsoft.com/office/drawing/2014/main" id="{63FC04B2-6F6E-4DDF-B43E-9C5BE702CC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8E63A5-40DC-44ED-B0E5-F0436FC3A5B8}"/>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14360538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36DB9-8F1B-4BA8-90C6-336D98A4A5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961C68F-F8EB-4A7C-B979-8B42A3F2154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A958C9B-AC0C-4C79-89DB-C9D4C8C9BD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B30BF78-92CA-4027-90A0-E602C2A571FF}"/>
              </a:ext>
            </a:extLst>
          </p:cNvPr>
          <p:cNvSpPr>
            <a:spLocks noGrp="1"/>
          </p:cNvSpPr>
          <p:nvPr>
            <p:ph type="dt" sz="half" idx="10"/>
          </p:nvPr>
        </p:nvSpPr>
        <p:spPr/>
        <p:txBody>
          <a:bodyPr/>
          <a:lstStyle/>
          <a:p>
            <a:fld id="{63AC4FE3-3AB5-4ADA-8469-0537A4A46524}" type="datetimeFigureOut">
              <a:rPr lang="en-US" smtClean="0"/>
              <a:t>9/27/2019</a:t>
            </a:fld>
            <a:endParaRPr lang="en-US"/>
          </a:p>
        </p:txBody>
      </p:sp>
      <p:sp>
        <p:nvSpPr>
          <p:cNvPr id="6" name="Footer Placeholder 5">
            <a:extLst>
              <a:ext uri="{FF2B5EF4-FFF2-40B4-BE49-F238E27FC236}">
                <a16:creationId xmlns:a16="http://schemas.microsoft.com/office/drawing/2014/main" id="{0E8EA83C-9744-459A-9F78-537EE475E9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3F26AC-6DD6-4912-BBB1-706673B591F5}"/>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41541495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E08E6-FC48-48DC-8FF2-09489DDDD87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560949B-207E-457D-8075-79342B163A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EB6D26-BCF3-4779-9C76-5E999B3ECCDA}"/>
              </a:ext>
            </a:extLst>
          </p:cNvPr>
          <p:cNvSpPr>
            <a:spLocks noGrp="1"/>
          </p:cNvSpPr>
          <p:nvPr>
            <p:ph type="dt" sz="half" idx="10"/>
          </p:nvPr>
        </p:nvSpPr>
        <p:spPr/>
        <p:txBody>
          <a:bodyPr/>
          <a:lstStyle/>
          <a:p>
            <a:fld id="{63AC4FE3-3AB5-4ADA-8469-0537A4A46524}" type="datetimeFigureOut">
              <a:rPr lang="en-US" smtClean="0"/>
              <a:t>9/27/2019</a:t>
            </a:fld>
            <a:endParaRPr lang="en-US"/>
          </a:p>
        </p:txBody>
      </p:sp>
      <p:sp>
        <p:nvSpPr>
          <p:cNvPr id="5" name="Footer Placeholder 4">
            <a:extLst>
              <a:ext uri="{FF2B5EF4-FFF2-40B4-BE49-F238E27FC236}">
                <a16:creationId xmlns:a16="http://schemas.microsoft.com/office/drawing/2014/main" id="{CB1D52F1-11FA-4A8D-BE4F-7303E4CC47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5136DF-EFAC-4D87-A8AD-5EA6B6F8CA95}"/>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252972119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7A38A31-F530-41A1-9601-35CC144D1A5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3891D0C-3740-4416-A077-A4DD31C4A8F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34F07D-1AFA-4E90-A133-95313CAAB8BD}"/>
              </a:ext>
            </a:extLst>
          </p:cNvPr>
          <p:cNvSpPr>
            <a:spLocks noGrp="1"/>
          </p:cNvSpPr>
          <p:nvPr>
            <p:ph type="dt" sz="half" idx="10"/>
          </p:nvPr>
        </p:nvSpPr>
        <p:spPr/>
        <p:txBody>
          <a:bodyPr/>
          <a:lstStyle/>
          <a:p>
            <a:fld id="{63AC4FE3-3AB5-4ADA-8469-0537A4A46524}" type="datetimeFigureOut">
              <a:rPr lang="en-US" smtClean="0"/>
              <a:t>9/27/2019</a:t>
            </a:fld>
            <a:endParaRPr lang="en-US"/>
          </a:p>
        </p:txBody>
      </p:sp>
      <p:sp>
        <p:nvSpPr>
          <p:cNvPr id="5" name="Footer Placeholder 4">
            <a:extLst>
              <a:ext uri="{FF2B5EF4-FFF2-40B4-BE49-F238E27FC236}">
                <a16:creationId xmlns:a16="http://schemas.microsoft.com/office/drawing/2014/main" id="{D18B7BC3-A964-43C3-9686-0360139687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44458B-7335-4911-9CC6-19AD77B7EAAC}"/>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406388560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79026D61-A1BC-4E1B-8679-3732CE476D9A}"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21997257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16E10713-2AC9-47C2-9BF3-FD21D514944C}"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03684357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8993C5F2-DEE9-415C-82EE-5C38A197FD83}"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30461704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83EEA771-5B0A-4894-8A2C-3CA53C641CC3}"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260839370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solidFill>
                <a:srgbClr val="FFFFFF"/>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FFFFFF"/>
              </a:solidFill>
            </a:endParaRPr>
          </a:p>
        </p:txBody>
      </p:sp>
      <p:sp>
        <p:nvSpPr>
          <p:cNvPr id="9" name="Slide Number Placeholder 8"/>
          <p:cNvSpPr>
            <a:spLocks noGrp="1"/>
          </p:cNvSpPr>
          <p:nvPr>
            <p:ph type="sldNum" sz="quarter" idx="12"/>
          </p:nvPr>
        </p:nvSpPr>
        <p:spPr/>
        <p:txBody>
          <a:bodyPr/>
          <a:lstStyle>
            <a:lvl1pPr>
              <a:defRPr/>
            </a:lvl1pPr>
          </a:lstStyle>
          <a:p>
            <a:fld id="{C1A160D3-7F1D-4E71-800C-198F68BDE147}"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21526677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solidFill>
                <a:srgbClr val="FFFFFF"/>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FFFFFF"/>
              </a:solidFill>
            </a:endParaRPr>
          </a:p>
        </p:txBody>
      </p:sp>
      <p:sp>
        <p:nvSpPr>
          <p:cNvPr id="5" name="Slide Number Placeholder 4"/>
          <p:cNvSpPr>
            <a:spLocks noGrp="1"/>
          </p:cNvSpPr>
          <p:nvPr>
            <p:ph type="sldNum" sz="quarter" idx="12"/>
          </p:nvPr>
        </p:nvSpPr>
        <p:spPr/>
        <p:txBody>
          <a:bodyPr/>
          <a:lstStyle>
            <a:lvl1pPr>
              <a:defRPr/>
            </a:lvl1pPr>
          </a:lstStyle>
          <a:p>
            <a:fld id="{AFA2723D-7568-4FED-BE3C-BA83EC5CF37B}"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426130502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FFFFFF"/>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FFFFFF"/>
              </a:solidFill>
            </a:endParaRPr>
          </a:p>
        </p:txBody>
      </p:sp>
      <p:sp>
        <p:nvSpPr>
          <p:cNvPr id="4" name="Slide Number Placeholder 3"/>
          <p:cNvSpPr>
            <a:spLocks noGrp="1"/>
          </p:cNvSpPr>
          <p:nvPr>
            <p:ph type="sldNum" sz="quarter" idx="12"/>
          </p:nvPr>
        </p:nvSpPr>
        <p:spPr/>
        <p:txBody>
          <a:bodyPr/>
          <a:lstStyle>
            <a:lvl1pPr>
              <a:defRPr/>
            </a:lvl1pPr>
          </a:lstStyle>
          <a:p>
            <a:fld id="{5AD4DA41-DA87-4428-9090-72059A897984}"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3272725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27B43-DD44-4414-B0C8-29D1BD7F8F9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CD14B44-5DE5-47D9-BAA3-E7602A6A9ED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1D9A9CF-64F8-4E44-9F0F-FF50B1D6DEF3}"/>
              </a:ext>
            </a:extLst>
          </p:cNvPr>
          <p:cNvSpPr>
            <a:spLocks noGrp="1"/>
          </p:cNvSpPr>
          <p:nvPr>
            <p:ph type="dt" sz="half" idx="10"/>
          </p:nvPr>
        </p:nvSpPr>
        <p:spPr/>
        <p:txBody>
          <a:bodyPr/>
          <a:lstStyle/>
          <a:p>
            <a:fld id="{63AC4FE3-3AB5-4ADA-8469-0537A4A46524}" type="datetimeFigureOut">
              <a:rPr lang="en-US" smtClean="0"/>
              <a:t>9/27/2019</a:t>
            </a:fld>
            <a:endParaRPr lang="en-US"/>
          </a:p>
        </p:txBody>
      </p:sp>
      <p:sp>
        <p:nvSpPr>
          <p:cNvPr id="5" name="Footer Placeholder 4">
            <a:extLst>
              <a:ext uri="{FF2B5EF4-FFF2-40B4-BE49-F238E27FC236}">
                <a16:creationId xmlns:a16="http://schemas.microsoft.com/office/drawing/2014/main" id="{64BB8075-C09A-4D7D-A1E1-788DD2BF9F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595F96-DB0A-42E5-BC8B-70322F876449}"/>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73574274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65AB2119-F7F5-464D-8EDB-E7EF57C769E6}"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274696035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08D52644-3A2F-4016-8DBD-A066A4A22DBE}"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219578297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3B5244A9-B170-4514-8A29-41EC000FF07B}"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84822431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1C634322-6B17-4917-BC26-3AD4177C658E}"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8312440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62231-4893-4B78-BCB6-5BD82D3960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C0B98D1-9FA8-43CB-B34B-2595C49E188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4CF407F-0498-4E0C-A6E6-09577013139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802F227-BF45-4C8C-9725-01902AD102AD}"/>
              </a:ext>
            </a:extLst>
          </p:cNvPr>
          <p:cNvSpPr>
            <a:spLocks noGrp="1"/>
          </p:cNvSpPr>
          <p:nvPr>
            <p:ph type="dt" sz="half" idx="10"/>
          </p:nvPr>
        </p:nvSpPr>
        <p:spPr/>
        <p:txBody>
          <a:bodyPr/>
          <a:lstStyle/>
          <a:p>
            <a:fld id="{63AC4FE3-3AB5-4ADA-8469-0537A4A46524}" type="datetimeFigureOut">
              <a:rPr lang="en-US" smtClean="0"/>
              <a:t>9/27/2019</a:t>
            </a:fld>
            <a:endParaRPr lang="en-US"/>
          </a:p>
        </p:txBody>
      </p:sp>
      <p:sp>
        <p:nvSpPr>
          <p:cNvPr id="6" name="Footer Placeholder 5">
            <a:extLst>
              <a:ext uri="{FF2B5EF4-FFF2-40B4-BE49-F238E27FC236}">
                <a16:creationId xmlns:a16="http://schemas.microsoft.com/office/drawing/2014/main" id="{9DE6E46D-2425-48D4-8853-B50E500C52E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921BE7-F51A-4BCD-9D0A-56BDA2E876FD}"/>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3055601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5C2BE-0457-4232-B42C-ACEFB8FF55A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07397DF-D76E-4C1B-A1D2-22DADAD743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8D9087B-7CCD-4D67-AE4C-EA6AE974913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166F9D7-B284-43F9-B003-0EB80DE6D6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9567D70-5F9F-45C2-922F-6CDA343A809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11A1B27-625B-4B62-B264-837DF9288BF7}"/>
              </a:ext>
            </a:extLst>
          </p:cNvPr>
          <p:cNvSpPr>
            <a:spLocks noGrp="1"/>
          </p:cNvSpPr>
          <p:nvPr>
            <p:ph type="dt" sz="half" idx="10"/>
          </p:nvPr>
        </p:nvSpPr>
        <p:spPr/>
        <p:txBody>
          <a:bodyPr/>
          <a:lstStyle/>
          <a:p>
            <a:fld id="{63AC4FE3-3AB5-4ADA-8469-0537A4A46524}" type="datetimeFigureOut">
              <a:rPr lang="en-US" smtClean="0"/>
              <a:t>9/27/2019</a:t>
            </a:fld>
            <a:endParaRPr lang="en-US"/>
          </a:p>
        </p:txBody>
      </p:sp>
      <p:sp>
        <p:nvSpPr>
          <p:cNvPr id="8" name="Footer Placeholder 7">
            <a:extLst>
              <a:ext uri="{FF2B5EF4-FFF2-40B4-BE49-F238E27FC236}">
                <a16:creationId xmlns:a16="http://schemas.microsoft.com/office/drawing/2014/main" id="{D6824D2D-D032-407D-9AD2-E9469CF91A9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0E5DA14-3F27-463B-BBE8-31FBD9662C3F}"/>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1440287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C5525-9C7A-44F2-B31E-2AF48C2262D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723F10B-0483-4F74-92A0-FADC83918307}"/>
              </a:ext>
            </a:extLst>
          </p:cNvPr>
          <p:cNvSpPr>
            <a:spLocks noGrp="1"/>
          </p:cNvSpPr>
          <p:nvPr>
            <p:ph type="dt" sz="half" idx="10"/>
          </p:nvPr>
        </p:nvSpPr>
        <p:spPr/>
        <p:txBody>
          <a:bodyPr/>
          <a:lstStyle/>
          <a:p>
            <a:fld id="{63AC4FE3-3AB5-4ADA-8469-0537A4A46524}" type="datetimeFigureOut">
              <a:rPr lang="en-US" smtClean="0"/>
              <a:t>9/27/2019</a:t>
            </a:fld>
            <a:endParaRPr lang="en-US"/>
          </a:p>
        </p:txBody>
      </p:sp>
      <p:sp>
        <p:nvSpPr>
          <p:cNvPr id="4" name="Footer Placeholder 3">
            <a:extLst>
              <a:ext uri="{FF2B5EF4-FFF2-40B4-BE49-F238E27FC236}">
                <a16:creationId xmlns:a16="http://schemas.microsoft.com/office/drawing/2014/main" id="{C1C12135-F75A-45AC-9879-3273FC479AD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9CE3138-D318-464C-9D5D-9AD6B19E1748}"/>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1295627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6DA1FDA-6D8A-496D-A43D-C7230C47A9C7}"/>
              </a:ext>
            </a:extLst>
          </p:cNvPr>
          <p:cNvSpPr>
            <a:spLocks noGrp="1"/>
          </p:cNvSpPr>
          <p:nvPr>
            <p:ph type="dt" sz="half" idx="10"/>
          </p:nvPr>
        </p:nvSpPr>
        <p:spPr/>
        <p:txBody>
          <a:bodyPr/>
          <a:lstStyle/>
          <a:p>
            <a:fld id="{63AC4FE3-3AB5-4ADA-8469-0537A4A46524}" type="datetimeFigureOut">
              <a:rPr lang="en-US" smtClean="0"/>
              <a:t>9/27/2019</a:t>
            </a:fld>
            <a:endParaRPr lang="en-US"/>
          </a:p>
        </p:txBody>
      </p:sp>
      <p:sp>
        <p:nvSpPr>
          <p:cNvPr id="3" name="Footer Placeholder 2">
            <a:extLst>
              <a:ext uri="{FF2B5EF4-FFF2-40B4-BE49-F238E27FC236}">
                <a16:creationId xmlns:a16="http://schemas.microsoft.com/office/drawing/2014/main" id="{401F4370-F83E-46C7-90F5-7D3595EFD4E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EE2681C-E436-442F-AF69-15FC29626FFB}"/>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48347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AF7CD-0B96-43A1-8A25-4EA23D9DF2B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29EB821-28D5-4F38-8D4A-765B5A5ADE2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F41DE94-4348-4DCE-A8D1-3137148F2A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17A883F-3764-42F7-8B0A-E18FEB8B22F2}"/>
              </a:ext>
            </a:extLst>
          </p:cNvPr>
          <p:cNvSpPr>
            <a:spLocks noGrp="1"/>
          </p:cNvSpPr>
          <p:nvPr>
            <p:ph type="dt" sz="half" idx="10"/>
          </p:nvPr>
        </p:nvSpPr>
        <p:spPr/>
        <p:txBody>
          <a:bodyPr/>
          <a:lstStyle/>
          <a:p>
            <a:fld id="{63AC4FE3-3AB5-4ADA-8469-0537A4A46524}" type="datetimeFigureOut">
              <a:rPr lang="en-US" smtClean="0"/>
              <a:t>9/27/2019</a:t>
            </a:fld>
            <a:endParaRPr lang="en-US"/>
          </a:p>
        </p:txBody>
      </p:sp>
      <p:sp>
        <p:nvSpPr>
          <p:cNvPr id="6" name="Footer Placeholder 5">
            <a:extLst>
              <a:ext uri="{FF2B5EF4-FFF2-40B4-BE49-F238E27FC236}">
                <a16:creationId xmlns:a16="http://schemas.microsoft.com/office/drawing/2014/main" id="{8C5C7D0A-4543-40D9-ACF8-75949160AF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7010C69-FFFF-4B80-B8C7-D22CA6159A4E}"/>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3599416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36DB9-8F1B-4BA8-90C6-336D98A4A5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961C68F-F8EB-4A7C-B979-8B42A3F2154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A958C9B-AC0C-4C79-89DB-C9D4C8C9BD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B30BF78-92CA-4027-90A0-E602C2A571FF}"/>
              </a:ext>
            </a:extLst>
          </p:cNvPr>
          <p:cNvSpPr>
            <a:spLocks noGrp="1"/>
          </p:cNvSpPr>
          <p:nvPr>
            <p:ph type="dt" sz="half" idx="10"/>
          </p:nvPr>
        </p:nvSpPr>
        <p:spPr/>
        <p:txBody>
          <a:bodyPr/>
          <a:lstStyle/>
          <a:p>
            <a:fld id="{63AC4FE3-3AB5-4ADA-8469-0537A4A46524}" type="datetimeFigureOut">
              <a:rPr lang="en-US" smtClean="0"/>
              <a:t>9/27/2019</a:t>
            </a:fld>
            <a:endParaRPr lang="en-US"/>
          </a:p>
        </p:txBody>
      </p:sp>
      <p:sp>
        <p:nvSpPr>
          <p:cNvPr id="6" name="Footer Placeholder 5">
            <a:extLst>
              <a:ext uri="{FF2B5EF4-FFF2-40B4-BE49-F238E27FC236}">
                <a16:creationId xmlns:a16="http://schemas.microsoft.com/office/drawing/2014/main" id="{0E8EA83C-9744-459A-9F78-537EE475E9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3F26AC-6DD6-4912-BBB1-706673B591F5}"/>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671540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www.flickr.com/photos/nancynance/16299963884" TargetMode="Externa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extLst>
              <a:ext uri="{837473B0-CC2E-450A-ABE3-18F120FF3D39}">
                <a1611:picAttrSrcUrl xmlns:a1611="http://schemas.microsoft.com/office/drawing/2016/11/main" r:id="rId14"/>
              </a:ext>
            </a:extLst>
          </a:blip>
          <a:srcRect/>
          <a:stretch>
            <a:fillRect t="-11000" b="-11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8DEBAEA-B2EE-49EA-8964-A61EAF16347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7115A51-A2D7-4226-990C-C2901515D4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A897A2-8BD2-4C0D-9B17-DE8F00C37D5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C4FE3-3AB5-4ADA-8469-0537A4A46524}" type="datetimeFigureOut">
              <a:rPr lang="en-US" smtClean="0"/>
              <a:t>9/27/2019</a:t>
            </a:fld>
            <a:endParaRPr lang="en-US"/>
          </a:p>
        </p:txBody>
      </p:sp>
      <p:sp>
        <p:nvSpPr>
          <p:cNvPr id="5" name="Footer Placeholder 4">
            <a:extLst>
              <a:ext uri="{FF2B5EF4-FFF2-40B4-BE49-F238E27FC236}">
                <a16:creationId xmlns:a16="http://schemas.microsoft.com/office/drawing/2014/main" id="{B2D1101C-DD83-4703-904B-2FB237A01C0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E00AA03-9C03-4251-A1F5-0806738527A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6F8210-8159-4285-903D-10F4F90E5A50}" type="slidenum">
              <a:rPr lang="en-US" smtClean="0"/>
              <a:t>‹#›</a:t>
            </a:fld>
            <a:endParaRPr lang="en-US"/>
          </a:p>
        </p:txBody>
      </p:sp>
    </p:spTree>
    <p:extLst>
      <p:ext uri="{BB962C8B-B14F-4D97-AF65-F5344CB8AC3E}">
        <p14:creationId xmlns:p14="http://schemas.microsoft.com/office/powerpoint/2010/main" val="28180286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8DEBAEA-B2EE-49EA-8964-A61EAF16347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7115A51-A2D7-4226-990C-C2901515D4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A897A2-8BD2-4C0D-9B17-DE8F00C37D5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C4FE3-3AB5-4ADA-8469-0537A4A46524}" type="datetimeFigureOut">
              <a:rPr lang="en-US" smtClean="0"/>
              <a:t>9/27/2019</a:t>
            </a:fld>
            <a:endParaRPr lang="en-US"/>
          </a:p>
        </p:txBody>
      </p:sp>
      <p:sp>
        <p:nvSpPr>
          <p:cNvPr id="5" name="Footer Placeholder 4">
            <a:extLst>
              <a:ext uri="{FF2B5EF4-FFF2-40B4-BE49-F238E27FC236}">
                <a16:creationId xmlns:a16="http://schemas.microsoft.com/office/drawing/2014/main" id="{B2D1101C-DD83-4703-904B-2FB237A01C0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E00AA03-9C03-4251-A1F5-0806738527A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6F8210-8159-4285-903D-10F4F90E5A50}" type="slidenum">
              <a:rPr lang="en-US" smtClean="0"/>
              <a:t>‹#›</a:t>
            </a:fld>
            <a:endParaRPr lang="en-US"/>
          </a:p>
        </p:txBody>
      </p:sp>
    </p:spTree>
    <p:extLst>
      <p:ext uri="{BB962C8B-B14F-4D97-AF65-F5344CB8AC3E}">
        <p14:creationId xmlns:p14="http://schemas.microsoft.com/office/powerpoint/2010/main" val="41217861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50000">
              <a:schemeClr val="bg1"/>
            </a:gs>
            <a:gs pos="100000">
              <a:schemeClr val="bg1">
                <a:gamma/>
                <a:shade val="46275"/>
                <a:invGamma/>
              </a:schemeClr>
            </a:gs>
          </a:gsLst>
          <a:lin ang="2700000" scaled="1"/>
        </a:gra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9219"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220"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fontAlgn="base">
              <a:spcBef>
                <a:spcPct val="0"/>
              </a:spcBef>
              <a:spcAft>
                <a:spcPct val="0"/>
              </a:spcAft>
            </a:pPr>
            <a:endParaRPr lang="en-US">
              <a:solidFill>
                <a:srgbClr val="FFFFFF"/>
              </a:solidFill>
            </a:endParaRPr>
          </a:p>
        </p:txBody>
      </p:sp>
      <p:sp>
        <p:nvSpPr>
          <p:cNvPr id="9221"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fontAlgn="base">
              <a:spcBef>
                <a:spcPct val="0"/>
              </a:spcBef>
              <a:spcAft>
                <a:spcPct val="0"/>
              </a:spcAft>
            </a:pPr>
            <a:endParaRPr lang="en-US">
              <a:solidFill>
                <a:srgbClr val="FFFFFF"/>
              </a:solidFill>
            </a:endParaRPr>
          </a:p>
        </p:txBody>
      </p:sp>
      <p:sp>
        <p:nvSpPr>
          <p:cNvPr id="9222"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fontAlgn="base">
              <a:spcBef>
                <a:spcPct val="0"/>
              </a:spcBef>
              <a:spcAft>
                <a:spcPct val="0"/>
              </a:spcAft>
            </a:pPr>
            <a:fld id="{5A3041A0-A2FD-49A0-BA2B-BE5500FBE15F}" type="slidenum">
              <a:rPr lang="en-US">
                <a:solidFill>
                  <a:srgbClr val="FFFFFF"/>
                </a:solidFill>
              </a:rPr>
              <a:pPr fontAlgn="base">
                <a:spcBef>
                  <a:spcPct val="0"/>
                </a:spcBef>
                <a:spcAft>
                  <a:spcPct val="0"/>
                </a:spcAft>
              </a:pPr>
              <a:t>‹#›</a:t>
            </a:fld>
            <a:endParaRPr lang="en-US">
              <a:solidFill>
                <a:srgbClr val="FFFFFF"/>
              </a:solidFill>
            </a:endParaRPr>
          </a:p>
        </p:txBody>
      </p:sp>
    </p:spTree>
    <p:extLst>
      <p:ext uri="{BB962C8B-B14F-4D97-AF65-F5344CB8AC3E}">
        <p14:creationId xmlns:p14="http://schemas.microsoft.com/office/powerpoint/2010/main" val="1596985171"/>
      </p:ext>
    </p:extLst>
  </p:cSld>
  <p:clrMap bg1="dk2" tx1="lt1" bg2="dk1"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ahoma" pitchFamily="34" charset="0"/>
        </a:defRPr>
      </a:lvl2pPr>
      <a:lvl3pPr algn="ctr" rtl="0" fontAlgn="base">
        <a:spcBef>
          <a:spcPct val="0"/>
        </a:spcBef>
        <a:spcAft>
          <a:spcPct val="0"/>
        </a:spcAft>
        <a:defRPr sz="4400">
          <a:solidFill>
            <a:schemeClr val="tx2"/>
          </a:solidFill>
          <a:latin typeface="Tahoma" pitchFamily="34" charset="0"/>
        </a:defRPr>
      </a:lvl3pPr>
      <a:lvl4pPr algn="ctr" rtl="0" fontAlgn="base">
        <a:spcBef>
          <a:spcPct val="0"/>
        </a:spcBef>
        <a:spcAft>
          <a:spcPct val="0"/>
        </a:spcAft>
        <a:defRPr sz="4400">
          <a:solidFill>
            <a:schemeClr val="tx2"/>
          </a:solidFill>
          <a:latin typeface="Tahoma" pitchFamily="34" charset="0"/>
        </a:defRPr>
      </a:lvl4pPr>
      <a:lvl5pPr algn="ctr" rtl="0" fontAlgn="base">
        <a:spcBef>
          <a:spcPct val="0"/>
        </a:spcBef>
        <a:spcAft>
          <a:spcPct val="0"/>
        </a:spcAft>
        <a:defRPr sz="4400">
          <a:solidFill>
            <a:schemeClr val="tx2"/>
          </a:solidFill>
          <a:latin typeface="Tahoma" pitchFamily="34" charset="0"/>
        </a:defRPr>
      </a:lvl5pPr>
      <a:lvl6pPr marL="457200" algn="ctr" rtl="0" fontAlgn="base">
        <a:spcBef>
          <a:spcPct val="0"/>
        </a:spcBef>
        <a:spcAft>
          <a:spcPct val="0"/>
        </a:spcAft>
        <a:defRPr sz="4400">
          <a:solidFill>
            <a:schemeClr val="tx2"/>
          </a:solidFill>
          <a:latin typeface="Tahoma" pitchFamily="34" charset="0"/>
        </a:defRPr>
      </a:lvl6pPr>
      <a:lvl7pPr marL="914400" algn="ctr" rtl="0" fontAlgn="base">
        <a:spcBef>
          <a:spcPct val="0"/>
        </a:spcBef>
        <a:spcAft>
          <a:spcPct val="0"/>
        </a:spcAft>
        <a:defRPr sz="4400">
          <a:solidFill>
            <a:schemeClr val="tx2"/>
          </a:solidFill>
          <a:latin typeface="Tahoma" pitchFamily="34" charset="0"/>
        </a:defRPr>
      </a:lvl7pPr>
      <a:lvl8pPr marL="1371600" algn="ctr" rtl="0" fontAlgn="base">
        <a:spcBef>
          <a:spcPct val="0"/>
        </a:spcBef>
        <a:spcAft>
          <a:spcPct val="0"/>
        </a:spcAft>
        <a:defRPr sz="4400">
          <a:solidFill>
            <a:schemeClr val="tx2"/>
          </a:solidFill>
          <a:latin typeface="Tahoma" pitchFamily="34" charset="0"/>
        </a:defRPr>
      </a:lvl8pPr>
      <a:lvl9pPr marL="1828800" algn="ctr" rtl="0" fontAlgn="base">
        <a:spcBef>
          <a:spcPct val="0"/>
        </a:spcBef>
        <a:spcAft>
          <a:spcPct val="0"/>
        </a:spcAft>
        <a:defRPr sz="4400">
          <a:solidFill>
            <a:schemeClr val="tx2"/>
          </a:solidFill>
          <a:latin typeface="Tahoma"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pixabay.com/en/wall-stone-wall-stones-bricks-454952/" TargetMode="External"/><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jpeg"/><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jpeg"/><Relationship Id="rId1" Type="http://schemas.openxmlformats.org/officeDocument/2006/relationships/slideLayout" Target="../slideLayouts/slideLayout2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jpeg"/><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jpeg"/><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jpeg"/><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837473B0-CC2E-450A-ABE3-18F120FF3D39}">
                <a1611:picAttrSrcUrl xmlns:a1611="http://schemas.microsoft.com/office/drawing/2016/11/main" r:id="rId3"/>
              </a:ext>
            </a:extLst>
          </a:blip>
          <a:srcRect/>
          <a:stretch>
            <a:fillRect t="-6000" b="-6000"/>
          </a:stretch>
        </a:blip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3321FBE-66F0-4FB0-A8EA-34ED23C73B90}"/>
              </a:ext>
            </a:extLst>
          </p:cNvPr>
          <p:cNvSpPr>
            <a:spLocks noGrp="1"/>
          </p:cNvSpPr>
          <p:nvPr>
            <p:ph type="ctrTitle"/>
          </p:nvPr>
        </p:nvSpPr>
        <p:spPr>
          <a:xfrm>
            <a:off x="1524000" y="1544394"/>
            <a:ext cx="9144000" cy="1367618"/>
          </a:xfrm>
          <a:solidFill>
            <a:schemeClr val="bg1"/>
          </a:solidFill>
          <a:ln w="28575">
            <a:solidFill>
              <a:schemeClr val="tx1"/>
            </a:solidFill>
          </a:ln>
          <a:effectLst>
            <a:outerShdw blurRad="50800" dist="101600" dir="5400000" algn="t" rotWithShape="0">
              <a:prstClr val="black">
                <a:alpha val="40000"/>
              </a:prstClr>
            </a:outerShdw>
          </a:effectLst>
        </p:spPr>
        <p:txBody>
          <a:bodyPr anchor="b">
            <a:normAutofit/>
          </a:bodyPr>
          <a:lstStyle/>
          <a:p>
            <a:r>
              <a:rPr lang="en-US" sz="8000" b="1" dirty="0">
                <a:solidFill>
                  <a:srgbClr val="C00000"/>
                </a:solidFill>
                <a:latin typeface="Aharoni" panose="02010803020104030203" pitchFamily="2" charset="-79"/>
                <a:cs typeface="Aharoni" panose="02010803020104030203" pitchFamily="2" charset="-79"/>
              </a:rPr>
              <a:t>EZRA </a:t>
            </a:r>
            <a:r>
              <a:rPr lang="en-US" sz="7200" b="1" dirty="0">
                <a:solidFill>
                  <a:srgbClr val="C00000"/>
                </a:solidFill>
                <a:latin typeface="Aharoni" panose="02010803020104030203" pitchFamily="2" charset="-79"/>
                <a:cs typeface="Aharoni" panose="02010803020104030203" pitchFamily="2" charset="-79"/>
              </a:rPr>
              <a:t>&amp;</a:t>
            </a:r>
            <a:r>
              <a:rPr lang="en-US" sz="8000" b="1" dirty="0">
                <a:solidFill>
                  <a:srgbClr val="C00000"/>
                </a:solidFill>
                <a:latin typeface="Aharoni" panose="02010803020104030203" pitchFamily="2" charset="-79"/>
                <a:cs typeface="Aharoni" panose="02010803020104030203" pitchFamily="2" charset="-79"/>
              </a:rPr>
              <a:t> NEHEMIAH</a:t>
            </a:r>
          </a:p>
        </p:txBody>
      </p:sp>
    </p:spTree>
    <p:extLst>
      <p:ext uri="{BB962C8B-B14F-4D97-AF65-F5344CB8AC3E}">
        <p14:creationId xmlns:p14="http://schemas.microsoft.com/office/powerpoint/2010/main" val="32733714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1D249F39-512F-42A6-8B82-E39126796B2A}"/>
              </a:ext>
            </a:extLst>
          </p:cNvPr>
          <p:cNvSpPr/>
          <p:nvPr/>
        </p:nvSpPr>
        <p:spPr>
          <a:xfrm>
            <a:off x="493486" y="333829"/>
            <a:ext cx="11234057" cy="169277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4400" b="1" dirty="0">
                <a:solidFill>
                  <a:srgbClr val="FF0000"/>
                </a:solidFill>
                <a:latin typeface="Calibri Light" panose="020F0302020204030204"/>
              </a:rPr>
              <a:t>6:16-22 </a:t>
            </a:r>
            <a:r>
              <a:rPr lang="en-US" sz="4400" b="1" dirty="0">
                <a:latin typeface="Calibri Light" panose="020F0302020204030204"/>
              </a:rPr>
              <a:t>– Temple Dedication &amp; Passover </a:t>
            </a:r>
            <a:r>
              <a:rPr kumimoji="0" lang="en-US" sz="4400" b="1" i="0" u="none" strike="noStrike" kern="1200" cap="none" spc="0" normalizeH="0" baseline="0" noProof="0" dirty="0">
                <a:ln>
                  <a:noFill/>
                </a:ln>
                <a:effectLst/>
                <a:uLnTx/>
                <a:uFillTx/>
                <a:latin typeface="Calibri Light" panose="020F0302020204030204"/>
                <a:ea typeface="+mn-ea"/>
                <a:cs typeface="+mn-cs"/>
              </a:rPr>
              <a:t>   </a:t>
            </a:r>
            <a:endParaRPr kumimoji="0" lang="en-US" sz="2800" b="1" i="0" u="none" strike="noStrike" kern="1200" cap="none" spc="0" normalizeH="0" baseline="0" noProof="0" dirty="0">
              <a:ln>
                <a:noFill/>
              </a:ln>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effectLst/>
              <a:uLnTx/>
              <a:uFillTx/>
              <a:latin typeface="Calibri" panose="020F0502020204030204"/>
              <a:ea typeface="+mn-ea"/>
              <a:cs typeface="+mn-cs"/>
            </a:endParaRPr>
          </a:p>
          <a:p>
            <a:pPr lvl="0"/>
            <a:r>
              <a:rPr lang="en-US" sz="3200" baseline="30000" dirty="0"/>
              <a:t> </a:t>
            </a:r>
            <a:endPar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015713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B4104A7E-39BA-41B5-AC75-59A1CAED9984}"/>
              </a:ext>
            </a:extLst>
          </p:cNvPr>
          <p:cNvSpPr>
            <a:spLocks noGrp="1"/>
          </p:cNvSpPr>
          <p:nvPr>
            <p:ph idx="1"/>
          </p:nvPr>
        </p:nvSpPr>
        <p:spPr/>
        <p:txBody>
          <a:bodyPr/>
          <a:lstStyle/>
          <a:p>
            <a:pPr marL="0" lvl="0" indent="0">
              <a:lnSpc>
                <a:spcPct val="100000"/>
              </a:lnSpc>
              <a:spcBef>
                <a:spcPts val="0"/>
              </a:spcBef>
              <a:spcAft>
                <a:spcPts val="1200"/>
              </a:spcAft>
              <a:buNone/>
            </a:pPr>
            <a:r>
              <a:rPr lang="en-US" sz="4000" b="1" cap="small" dirty="0">
                <a:solidFill>
                  <a:srgbClr val="FF0000"/>
                </a:solidFill>
                <a:latin typeface="Calibri" pitchFamily="34" charset="0"/>
                <a:cs typeface="Calibri" pitchFamily="34" charset="0"/>
              </a:rPr>
              <a:t>Ezra</a:t>
            </a:r>
            <a:r>
              <a:rPr lang="en-US" sz="4000" b="1" dirty="0">
                <a:solidFill>
                  <a:srgbClr val="FF0000"/>
                </a:solidFill>
                <a:latin typeface="Calibri" pitchFamily="34" charset="0"/>
                <a:cs typeface="Calibri" pitchFamily="34" charset="0"/>
              </a:rPr>
              <a:t> 1-6</a:t>
            </a:r>
            <a:r>
              <a:rPr lang="en-US" sz="4000" b="1" dirty="0">
                <a:solidFill>
                  <a:srgbClr val="EE0000"/>
                </a:solidFill>
                <a:latin typeface="Calibri" pitchFamily="34" charset="0"/>
                <a:cs typeface="Calibri" pitchFamily="34" charset="0"/>
              </a:rPr>
              <a:t>		</a:t>
            </a:r>
            <a:r>
              <a:rPr lang="en-US" sz="4000" dirty="0">
                <a:solidFill>
                  <a:srgbClr val="FF0000"/>
                </a:solidFill>
                <a:latin typeface="Calibri" pitchFamily="34" charset="0"/>
                <a:cs typeface="Calibri" pitchFamily="34" charset="0"/>
              </a:rPr>
              <a:t>Zerubbabel’s</a:t>
            </a:r>
            <a:r>
              <a:rPr lang="en-US" sz="4000" dirty="0">
                <a:solidFill>
                  <a:srgbClr val="EE0000"/>
                </a:solidFill>
                <a:latin typeface="Calibri" pitchFamily="34" charset="0"/>
                <a:cs typeface="Calibri" pitchFamily="34" charset="0"/>
              </a:rPr>
              <a:t> </a:t>
            </a:r>
            <a:r>
              <a:rPr lang="en-US" sz="4000" dirty="0">
                <a:solidFill>
                  <a:srgbClr val="FF0000"/>
                </a:solidFill>
                <a:latin typeface="Calibri" pitchFamily="34" charset="0"/>
                <a:cs typeface="Calibri" pitchFamily="34" charset="0"/>
              </a:rPr>
              <a:t>expedition</a:t>
            </a:r>
          </a:p>
          <a:p>
            <a:pPr marL="0" lvl="0" indent="0">
              <a:lnSpc>
                <a:spcPct val="100000"/>
              </a:lnSpc>
              <a:spcBef>
                <a:spcPts val="0"/>
              </a:spcBef>
              <a:spcAft>
                <a:spcPts val="1200"/>
              </a:spcAft>
              <a:buNone/>
            </a:pPr>
            <a:endParaRPr lang="en-US" sz="4000" dirty="0">
              <a:solidFill>
                <a:srgbClr val="EE0000"/>
              </a:solidFill>
              <a:latin typeface="Calibri" pitchFamily="34" charset="0"/>
              <a:cs typeface="Calibri" pitchFamily="34" charset="0"/>
            </a:endParaRPr>
          </a:p>
          <a:p>
            <a:pPr marL="0" lvl="0" indent="0">
              <a:lnSpc>
                <a:spcPct val="100000"/>
              </a:lnSpc>
              <a:spcBef>
                <a:spcPts val="0"/>
              </a:spcBef>
              <a:spcAft>
                <a:spcPts val="1200"/>
              </a:spcAft>
              <a:buNone/>
            </a:pPr>
            <a:r>
              <a:rPr lang="en-US" sz="4000" b="1" dirty="0">
                <a:solidFill>
                  <a:srgbClr val="FF0000"/>
                </a:solidFill>
                <a:latin typeface="Calibri" pitchFamily="34" charset="0"/>
                <a:cs typeface="Calibri" pitchFamily="34" charset="0"/>
              </a:rPr>
              <a:t>	</a:t>
            </a:r>
            <a:endParaRPr lang="en-US" sz="4000" dirty="0">
              <a:solidFill>
                <a:srgbClr val="EE0000"/>
              </a:solidFill>
              <a:latin typeface="Calibri" pitchFamily="34" charset="0"/>
              <a:cs typeface="Calibri" pitchFamily="34" charset="0"/>
            </a:endParaRPr>
          </a:p>
          <a:p>
            <a:pPr marL="0" lvl="0" indent="0">
              <a:lnSpc>
                <a:spcPct val="100000"/>
              </a:lnSpc>
              <a:spcBef>
                <a:spcPts val="0"/>
              </a:spcBef>
              <a:spcAft>
                <a:spcPts val="1200"/>
              </a:spcAft>
              <a:buNone/>
            </a:pPr>
            <a:r>
              <a:rPr lang="en-US" sz="4000" dirty="0">
                <a:solidFill>
                  <a:srgbClr val="C00000"/>
                </a:solidFill>
                <a:latin typeface="Calibri" pitchFamily="34" charset="0"/>
                <a:cs typeface="Calibri" pitchFamily="34" charset="0"/>
              </a:rPr>
              <a:t>       </a:t>
            </a:r>
            <a:endParaRPr lang="en-US" dirty="0"/>
          </a:p>
        </p:txBody>
      </p:sp>
      <p:sp>
        <p:nvSpPr>
          <p:cNvPr id="6" name="TextBox 5">
            <a:extLst>
              <a:ext uri="{FF2B5EF4-FFF2-40B4-BE49-F238E27FC236}">
                <a16:creationId xmlns:a16="http://schemas.microsoft.com/office/drawing/2014/main" id="{F5B52C2E-25FC-4F09-BCA5-71234DF4D6AB}"/>
              </a:ext>
            </a:extLst>
          </p:cNvPr>
          <p:cNvSpPr txBox="1"/>
          <p:nvPr/>
        </p:nvSpPr>
        <p:spPr>
          <a:xfrm>
            <a:off x="3552667" y="3726453"/>
            <a:ext cx="7659976" cy="707886"/>
          </a:xfrm>
          <a:prstGeom prst="rect">
            <a:avLst/>
          </a:prstGeom>
          <a:solidFill>
            <a:schemeClr val="bg1">
              <a:lumMod val="85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kumimoji="0" lang="en-US" sz="4000" b="0" i="0" u="none" strike="noStrike" kern="1200" cap="none" spc="0" normalizeH="0" baseline="0" noProof="0" dirty="0">
                <a:ln>
                  <a:noFill/>
                </a:ln>
                <a:solidFill>
                  <a:srgbClr val="002060"/>
                </a:solidFill>
                <a:effectLst/>
                <a:uLnTx/>
                <a:uFillTx/>
                <a:latin typeface="Calibri" pitchFamily="34" charset="0"/>
                <a:ea typeface="+mn-ea"/>
                <a:cs typeface="Calibri" pitchFamily="34" charset="0"/>
              </a:rPr>
              <a:t>Reestablishing the law and holiness</a:t>
            </a:r>
          </a:p>
        </p:txBody>
      </p:sp>
      <p:sp>
        <p:nvSpPr>
          <p:cNvPr id="2" name="Title 1">
            <a:extLst>
              <a:ext uri="{FF2B5EF4-FFF2-40B4-BE49-F238E27FC236}">
                <a16:creationId xmlns:a16="http://schemas.microsoft.com/office/drawing/2014/main" id="{06313DF6-E01A-4484-8D88-0F6D27525EB2}"/>
              </a:ext>
            </a:extLst>
          </p:cNvPr>
          <p:cNvSpPr>
            <a:spLocks noGrp="1"/>
          </p:cNvSpPr>
          <p:nvPr>
            <p:ph type="title"/>
          </p:nvPr>
        </p:nvSpPr>
        <p:spPr>
          <a:solidFill>
            <a:schemeClr val="bg1"/>
          </a:solidFill>
          <a:ln w="38100">
            <a:solidFill>
              <a:schemeClr val="tx1"/>
            </a:solidFill>
          </a:ln>
        </p:spPr>
        <p:txBody>
          <a:bodyPr>
            <a:normAutofit/>
          </a:bodyPr>
          <a:lstStyle/>
          <a:p>
            <a:pPr algn="ctr"/>
            <a:r>
              <a:rPr lang="en-US" sz="6000" b="1" dirty="0">
                <a:solidFill>
                  <a:srgbClr val="C00000"/>
                </a:solidFill>
              </a:rPr>
              <a:t>Ezra-Nehemiah</a:t>
            </a:r>
            <a:r>
              <a:rPr lang="en-US" sz="4800" dirty="0"/>
              <a:t> </a:t>
            </a:r>
          </a:p>
        </p:txBody>
      </p:sp>
      <p:sp>
        <p:nvSpPr>
          <p:cNvPr id="4" name="TextBox 3">
            <a:extLst>
              <a:ext uri="{FF2B5EF4-FFF2-40B4-BE49-F238E27FC236}">
                <a16:creationId xmlns:a16="http://schemas.microsoft.com/office/drawing/2014/main" id="{647E18FD-1C58-412C-8A31-6F8F02AF873E}"/>
              </a:ext>
            </a:extLst>
          </p:cNvPr>
          <p:cNvSpPr txBox="1"/>
          <p:nvPr/>
        </p:nvSpPr>
        <p:spPr>
          <a:xfrm>
            <a:off x="3552667" y="2404745"/>
            <a:ext cx="7659976" cy="707886"/>
          </a:xfrm>
          <a:prstGeom prst="rect">
            <a:avLst/>
          </a:prstGeom>
          <a:solidFill>
            <a:schemeClr val="bg1">
              <a:lumMod val="85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kumimoji="0" lang="en-US" sz="4000" b="0" i="0" u="none" strike="noStrike" kern="1200" cap="none" spc="0" normalizeH="0" baseline="0" noProof="0" dirty="0">
                <a:ln>
                  <a:noFill/>
                </a:ln>
                <a:solidFill>
                  <a:srgbClr val="002060"/>
                </a:solidFill>
                <a:effectLst/>
                <a:uLnTx/>
                <a:uFillTx/>
                <a:latin typeface="Calibri" pitchFamily="34" charset="0"/>
                <a:ea typeface="+mn-ea"/>
                <a:cs typeface="Calibri" pitchFamily="34" charset="0"/>
              </a:rPr>
              <a:t>Rebuilding the temple in Jerusalem </a:t>
            </a:r>
          </a:p>
        </p:txBody>
      </p:sp>
      <p:sp>
        <p:nvSpPr>
          <p:cNvPr id="3" name="TextBox 2">
            <a:extLst>
              <a:ext uri="{FF2B5EF4-FFF2-40B4-BE49-F238E27FC236}">
                <a16:creationId xmlns:a16="http://schemas.microsoft.com/office/drawing/2014/main" id="{AA9BE96F-9905-4D81-A15A-A4B0B7A8E9E4}"/>
              </a:ext>
            </a:extLst>
          </p:cNvPr>
          <p:cNvSpPr txBox="1"/>
          <p:nvPr/>
        </p:nvSpPr>
        <p:spPr>
          <a:xfrm>
            <a:off x="1600740" y="3142275"/>
            <a:ext cx="7182678" cy="707886"/>
          </a:xfrm>
          <a:prstGeom prst="rect">
            <a:avLst/>
          </a:prstGeom>
          <a:noFill/>
        </p:spPr>
        <p:txBody>
          <a:bodyPr wrap="square" rtlCol="0">
            <a:spAutoFit/>
          </a:bodyPr>
          <a:lstStyle/>
          <a:p>
            <a:r>
              <a:rPr lang="en-US" sz="4000" b="1" dirty="0">
                <a:solidFill>
                  <a:srgbClr val="FF0000"/>
                </a:solidFill>
                <a:latin typeface="Calibri" pitchFamily="34" charset="0"/>
                <a:cs typeface="Calibri" pitchFamily="34" charset="0"/>
              </a:rPr>
              <a:t>7-10	 </a:t>
            </a:r>
            <a:r>
              <a:rPr lang="en-US" sz="4000" dirty="0">
                <a:solidFill>
                  <a:srgbClr val="FF0000"/>
                </a:solidFill>
                <a:latin typeface="Calibri" pitchFamily="34" charset="0"/>
                <a:cs typeface="Calibri" pitchFamily="34" charset="0"/>
              </a:rPr>
              <a:t>Ezra’s expedition</a:t>
            </a:r>
            <a:endParaRPr lang="en-US" sz="4000" dirty="0"/>
          </a:p>
        </p:txBody>
      </p:sp>
    </p:spTree>
    <p:extLst>
      <p:ext uri="{BB962C8B-B14F-4D97-AF65-F5344CB8AC3E}">
        <p14:creationId xmlns:p14="http://schemas.microsoft.com/office/powerpoint/2010/main" val="788012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lumMod val="85000"/>
          </a:schemeClr>
        </a:solidFill>
        <a:effectLst/>
      </p:bgPr>
    </p:bg>
    <p:spTree>
      <p:nvGrpSpPr>
        <p:cNvPr id="1" name=""/>
        <p:cNvGrpSpPr/>
        <p:nvPr/>
      </p:nvGrpSpPr>
      <p:grpSpPr>
        <a:xfrm>
          <a:off x="0" y="0"/>
          <a:ext cx="0" cy="0"/>
          <a:chOff x="0" y="0"/>
          <a:chExt cx="0" cy="0"/>
        </a:xfrm>
      </p:grpSpPr>
      <p:cxnSp>
        <p:nvCxnSpPr>
          <p:cNvPr id="30" name="Straight Connector 29">
            <a:extLst>
              <a:ext uri="{FF2B5EF4-FFF2-40B4-BE49-F238E27FC236}">
                <a16:creationId xmlns:a16="http://schemas.microsoft.com/office/drawing/2014/main" id="{56E8E5C1-6340-4E1E-A1A6-C12187A9FA33}"/>
              </a:ext>
            </a:extLst>
          </p:cNvPr>
          <p:cNvCxnSpPr>
            <a:cxnSpLocks/>
          </p:cNvCxnSpPr>
          <p:nvPr/>
        </p:nvCxnSpPr>
        <p:spPr>
          <a:xfrm>
            <a:off x="9169116" y="4307818"/>
            <a:ext cx="0" cy="1634893"/>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sp>
        <p:nvSpPr>
          <p:cNvPr id="14" name="Right Brace 13">
            <a:extLst>
              <a:ext uri="{FF2B5EF4-FFF2-40B4-BE49-F238E27FC236}">
                <a16:creationId xmlns:a16="http://schemas.microsoft.com/office/drawing/2014/main" id="{157B2339-EE5D-4312-8097-BEBF81B885E2}"/>
              </a:ext>
            </a:extLst>
          </p:cNvPr>
          <p:cNvSpPr/>
          <p:nvPr/>
        </p:nvSpPr>
        <p:spPr>
          <a:xfrm rot="16200000">
            <a:off x="2274591" y="5446232"/>
            <a:ext cx="303911" cy="689046"/>
          </a:xfrm>
          <a:prstGeom prst="rightBrace">
            <a:avLst>
              <a:gd name="adj1" fmla="val 30812"/>
              <a:gd name="adj2" fmla="val 45848"/>
            </a:avLst>
          </a:prstGeom>
          <a:ln w="28575">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pic>
        <p:nvPicPr>
          <p:cNvPr id="2" name="Picture 1" hidden="1"/>
          <p:cNvPicPr>
            <a:picLocks noChangeAspect="1"/>
          </p:cNvPicPr>
          <p:nvPr/>
        </p:nvPicPr>
        <p:blipFill rotWithShape="1">
          <a:blip r:embed="rId3">
            <a:extLst>
              <a:ext uri="{28A0092B-C50C-407E-A947-70E740481C1C}">
                <a14:useLocalDpi xmlns:a14="http://schemas.microsoft.com/office/drawing/2010/main" val="0"/>
              </a:ext>
            </a:extLst>
          </a:blip>
          <a:srcRect l="14509" t="-376" r="623" b="754"/>
          <a:stretch/>
        </p:blipFill>
        <p:spPr>
          <a:xfrm>
            <a:off x="6736081" y="1737360"/>
            <a:ext cx="3153301" cy="4023360"/>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p:spPr>
      </p:pic>
      <p:sp>
        <p:nvSpPr>
          <p:cNvPr id="44" name="Rectangle 43"/>
          <p:cNvSpPr/>
          <p:nvPr/>
        </p:nvSpPr>
        <p:spPr>
          <a:xfrm>
            <a:off x="1966385" y="254299"/>
            <a:ext cx="648119" cy="780365"/>
          </a:xfrm>
          <a:prstGeom prst="rect">
            <a:avLst/>
          </a:prstGeom>
          <a:solidFill>
            <a:schemeClr val="accent3">
              <a:lumMod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39" name="Rectangle 38"/>
          <p:cNvSpPr/>
          <p:nvPr/>
        </p:nvSpPr>
        <p:spPr>
          <a:xfrm>
            <a:off x="2614504" y="254299"/>
            <a:ext cx="3200089" cy="780365"/>
          </a:xfrm>
          <a:prstGeom prst="rect">
            <a:avLst/>
          </a:prstGeom>
          <a:solidFill>
            <a:schemeClr val="accent3">
              <a:lumMod val="1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41" name="Rectangle 40"/>
          <p:cNvSpPr/>
          <p:nvPr/>
        </p:nvSpPr>
        <p:spPr>
          <a:xfrm>
            <a:off x="5774085" y="254299"/>
            <a:ext cx="2187403" cy="780365"/>
          </a:xfrm>
          <a:prstGeom prst="rect">
            <a:avLst/>
          </a:prstGeom>
          <a:solidFill>
            <a:schemeClr val="accent3">
              <a:lumMod val="1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22" name="Rectangle 21"/>
          <p:cNvSpPr/>
          <p:nvPr/>
        </p:nvSpPr>
        <p:spPr>
          <a:xfrm>
            <a:off x="670146" y="254298"/>
            <a:ext cx="1296239" cy="780365"/>
          </a:xfrm>
          <a:prstGeom prst="rect">
            <a:avLst/>
          </a:prstGeom>
          <a:solidFill>
            <a:schemeClr val="accent3">
              <a:lumMod val="1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42" name="Rectangle 41"/>
          <p:cNvSpPr/>
          <p:nvPr/>
        </p:nvSpPr>
        <p:spPr>
          <a:xfrm>
            <a:off x="7961489" y="254299"/>
            <a:ext cx="2955038" cy="780365"/>
          </a:xfrm>
          <a:prstGeom prst="rect">
            <a:avLst/>
          </a:prstGeom>
          <a:solidFill>
            <a:schemeClr val="accent3">
              <a:lumMod val="1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cxnSp>
        <p:nvCxnSpPr>
          <p:cNvPr id="24" name="Straight Connector 23"/>
          <p:cNvCxnSpPr/>
          <p:nvPr/>
        </p:nvCxnSpPr>
        <p:spPr>
          <a:xfrm>
            <a:off x="1553855" y="623183"/>
            <a:ext cx="0" cy="822960"/>
          </a:xfrm>
          <a:prstGeom prst="line">
            <a:avLst/>
          </a:prstGeom>
          <a:ln w="38100">
            <a:solidFill>
              <a:schemeClr val="tx2">
                <a:lumMod val="60000"/>
                <a:lumOff val="40000"/>
              </a:schemeClr>
            </a:solidFill>
            <a:headEnd type="oval" w="lg" len="lg"/>
            <a:tailEnd w="lg" len="lg"/>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9401283" y="635298"/>
            <a:ext cx="0" cy="822960"/>
          </a:xfrm>
          <a:prstGeom prst="line">
            <a:avLst/>
          </a:prstGeom>
          <a:ln w="38100">
            <a:solidFill>
              <a:schemeClr val="tx2">
                <a:lumMod val="60000"/>
                <a:lumOff val="40000"/>
              </a:schemeClr>
            </a:solidFill>
            <a:headEnd type="oval" w="lg" len="lg"/>
            <a:tailEnd w="lg" len="lg"/>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4209234" y="635298"/>
            <a:ext cx="0" cy="822960"/>
          </a:xfrm>
          <a:prstGeom prst="line">
            <a:avLst/>
          </a:prstGeom>
          <a:ln w="38100">
            <a:solidFill>
              <a:schemeClr val="tx2">
                <a:lumMod val="60000"/>
                <a:lumOff val="40000"/>
              </a:schemeClr>
            </a:solidFill>
            <a:headEnd type="oval" w="lg" len="lg"/>
            <a:tailEnd w="lg" len="lg"/>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670145" y="5930314"/>
            <a:ext cx="10724686" cy="584775"/>
          </a:xfrm>
          <a:prstGeom prst="rect">
            <a:avLst/>
          </a:prstGeom>
          <a:solidFill>
            <a:schemeClr val="tx1"/>
          </a:solidFill>
          <a:ln>
            <a:solidFill>
              <a:schemeClr val="bg2"/>
            </a:solidFill>
          </a:ln>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Calibri" pitchFamily="34" charset="0"/>
                <a:ea typeface="+mn-ea"/>
                <a:cs typeface="Calibri" pitchFamily="34" charset="0"/>
              </a:rPr>
              <a:t>  530                          500                             470                             440</a:t>
            </a:r>
          </a:p>
        </p:txBody>
      </p:sp>
      <p:sp>
        <p:nvSpPr>
          <p:cNvPr id="7" name="TextBox 6">
            <a:extLst>
              <a:ext uri="{FF2B5EF4-FFF2-40B4-BE49-F238E27FC236}">
                <a16:creationId xmlns:a16="http://schemas.microsoft.com/office/drawing/2014/main" id="{5F1C197A-A92A-4E9E-AB13-64FA128C9286}"/>
              </a:ext>
            </a:extLst>
          </p:cNvPr>
          <p:cNvSpPr txBox="1"/>
          <p:nvPr/>
        </p:nvSpPr>
        <p:spPr>
          <a:xfrm>
            <a:off x="757047" y="1456192"/>
            <a:ext cx="1744391"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C00000"/>
                </a:solidFill>
                <a:effectLst/>
                <a:uLnTx/>
                <a:uFillTx/>
                <a:latin typeface="Tahoma"/>
                <a:ea typeface="+mn-ea"/>
                <a:cs typeface="+mn-cs"/>
              </a:rPr>
              <a:t>Cyrus </a:t>
            </a:r>
          </a:p>
        </p:txBody>
      </p:sp>
      <p:sp>
        <p:nvSpPr>
          <p:cNvPr id="31" name="TextBox 30">
            <a:extLst>
              <a:ext uri="{FF2B5EF4-FFF2-40B4-BE49-F238E27FC236}">
                <a16:creationId xmlns:a16="http://schemas.microsoft.com/office/drawing/2014/main" id="{2B0ECEA6-A1E8-4D4A-B9DE-F411543BFAD6}"/>
              </a:ext>
            </a:extLst>
          </p:cNvPr>
          <p:cNvSpPr txBox="1"/>
          <p:nvPr/>
        </p:nvSpPr>
        <p:spPr>
          <a:xfrm>
            <a:off x="3309843" y="1443795"/>
            <a:ext cx="1744391"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C00000"/>
                </a:solidFill>
                <a:effectLst/>
                <a:uLnTx/>
                <a:uFillTx/>
                <a:latin typeface="Tahoma"/>
                <a:ea typeface="+mn-ea"/>
                <a:cs typeface="+mn-cs"/>
              </a:rPr>
              <a:t>Darius </a:t>
            </a:r>
          </a:p>
        </p:txBody>
      </p:sp>
      <p:sp>
        <p:nvSpPr>
          <p:cNvPr id="33" name="TextBox 32">
            <a:extLst>
              <a:ext uri="{FF2B5EF4-FFF2-40B4-BE49-F238E27FC236}">
                <a16:creationId xmlns:a16="http://schemas.microsoft.com/office/drawing/2014/main" id="{E93B6162-2AF5-47C1-B826-A2BA4ABB4128}"/>
              </a:ext>
            </a:extLst>
          </p:cNvPr>
          <p:cNvSpPr txBox="1"/>
          <p:nvPr/>
        </p:nvSpPr>
        <p:spPr>
          <a:xfrm>
            <a:off x="5910465" y="1456192"/>
            <a:ext cx="2257235"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C00000"/>
                </a:solidFill>
                <a:effectLst/>
                <a:uLnTx/>
                <a:uFillTx/>
                <a:latin typeface="Tahoma"/>
                <a:ea typeface="+mn-ea"/>
                <a:cs typeface="+mn-cs"/>
              </a:rPr>
              <a:t>Ahasuerus </a:t>
            </a:r>
          </a:p>
        </p:txBody>
      </p:sp>
      <p:sp>
        <p:nvSpPr>
          <p:cNvPr id="34" name="TextBox 33">
            <a:extLst>
              <a:ext uri="{FF2B5EF4-FFF2-40B4-BE49-F238E27FC236}">
                <a16:creationId xmlns:a16="http://schemas.microsoft.com/office/drawing/2014/main" id="{5071BC4A-DB8F-47D9-B339-CED183AC83C3}"/>
              </a:ext>
            </a:extLst>
          </p:cNvPr>
          <p:cNvSpPr txBox="1"/>
          <p:nvPr/>
        </p:nvSpPr>
        <p:spPr>
          <a:xfrm>
            <a:off x="8378381" y="1452060"/>
            <a:ext cx="2650689"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C00000"/>
                </a:solidFill>
                <a:effectLst/>
                <a:uLnTx/>
                <a:uFillTx/>
                <a:latin typeface="Tahoma"/>
                <a:ea typeface="+mn-ea"/>
                <a:cs typeface="+mn-cs"/>
              </a:rPr>
              <a:t>Artaxerxes</a:t>
            </a:r>
          </a:p>
        </p:txBody>
      </p:sp>
      <p:cxnSp>
        <p:nvCxnSpPr>
          <p:cNvPr id="28" name="Straight Connector 27"/>
          <p:cNvCxnSpPr/>
          <p:nvPr/>
        </p:nvCxnSpPr>
        <p:spPr>
          <a:xfrm>
            <a:off x="7039083" y="635298"/>
            <a:ext cx="0" cy="822960"/>
          </a:xfrm>
          <a:prstGeom prst="line">
            <a:avLst/>
          </a:prstGeom>
          <a:ln w="38100">
            <a:solidFill>
              <a:schemeClr val="tx2">
                <a:lumMod val="60000"/>
                <a:lumOff val="40000"/>
              </a:schemeClr>
            </a:solidFill>
            <a:headEnd type="oval" w="lg" len="lg"/>
            <a:tailEnd w="lg" len="lg"/>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41E0E93D-DF0C-49C1-A75D-5A27E2E25C4A}"/>
              </a:ext>
            </a:extLst>
          </p:cNvPr>
          <p:cNvSpPr txBox="1"/>
          <p:nvPr/>
        </p:nvSpPr>
        <p:spPr>
          <a:xfrm>
            <a:off x="5713737" y="1839257"/>
            <a:ext cx="265068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C00000"/>
                </a:solidFill>
                <a:effectLst/>
                <a:uLnTx/>
                <a:uFillTx/>
                <a:latin typeface="Tahoma"/>
                <a:ea typeface="+mn-ea"/>
                <a:cs typeface="+mn-cs"/>
              </a:rPr>
              <a:t>(Xerxes)</a:t>
            </a:r>
          </a:p>
        </p:txBody>
      </p:sp>
      <p:cxnSp>
        <p:nvCxnSpPr>
          <p:cNvPr id="10" name="Straight Connector 9">
            <a:extLst>
              <a:ext uri="{FF2B5EF4-FFF2-40B4-BE49-F238E27FC236}">
                <a16:creationId xmlns:a16="http://schemas.microsoft.com/office/drawing/2014/main" id="{2E661D4B-7305-4B6D-AD02-EAA37EF94FF1}"/>
              </a:ext>
            </a:extLst>
          </p:cNvPr>
          <p:cNvCxnSpPr>
            <a:cxnSpLocks/>
          </p:cNvCxnSpPr>
          <p:nvPr/>
        </p:nvCxnSpPr>
        <p:spPr>
          <a:xfrm>
            <a:off x="899411" y="4295421"/>
            <a:ext cx="0" cy="1634893"/>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FABDACB2-ABF3-4051-A7B4-7CEA50BB45DB}"/>
              </a:ext>
            </a:extLst>
          </p:cNvPr>
          <p:cNvCxnSpPr>
            <a:cxnSpLocks/>
          </p:cNvCxnSpPr>
          <p:nvPr/>
        </p:nvCxnSpPr>
        <p:spPr>
          <a:xfrm>
            <a:off x="2395609" y="4295421"/>
            <a:ext cx="0" cy="1343379"/>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15D80C57-DACB-4291-A884-46504A2D798C}"/>
              </a:ext>
            </a:extLst>
          </p:cNvPr>
          <p:cNvSpPr txBox="1"/>
          <p:nvPr/>
        </p:nvSpPr>
        <p:spPr>
          <a:xfrm>
            <a:off x="210661" y="3429000"/>
            <a:ext cx="1744391" cy="1569660"/>
          </a:xfrm>
          <a:prstGeom prst="rect">
            <a:avLst/>
          </a:prstGeom>
          <a:solidFill>
            <a:schemeClr val="tx2"/>
          </a:solidFill>
          <a:ln>
            <a:solidFill>
              <a:schemeClr val="bg2"/>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000000"/>
                </a:solidFill>
                <a:effectLst/>
                <a:uLnTx/>
                <a:uFillTx/>
                <a:latin typeface="Tahoma"/>
                <a:ea typeface="+mn-ea"/>
                <a:cs typeface="+mn-cs"/>
              </a:rPr>
              <a:t>537</a:t>
            </a:r>
            <a:r>
              <a:rPr kumimoji="0" lang="en-US" sz="2000" b="1" i="0" u="none" strike="noStrike" kern="1200" cap="none" spc="0" normalizeH="0" baseline="0" noProof="0" dirty="0">
                <a:ln>
                  <a:noFill/>
                </a:ln>
                <a:solidFill>
                  <a:srgbClr val="000000"/>
                </a:solidFill>
                <a:effectLst/>
                <a:uLnTx/>
                <a:uFillTx/>
                <a:latin typeface="Tahoma"/>
                <a:ea typeface="+mn-ea"/>
                <a:cs typeface="+mn-cs"/>
              </a:rPr>
              <a:t>B.C.</a:t>
            </a:r>
            <a:r>
              <a:rPr kumimoji="0" lang="en-US" sz="2400" b="1" i="0" u="none" strike="noStrike" kern="1200" cap="none" spc="0" normalizeH="0" baseline="0" noProof="0" dirty="0">
                <a:ln>
                  <a:noFill/>
                </a:ln>
                <a:solidFill>
                  <a:srgbClr val="000000"/>
                </a:solidFill>
                <a:effectLst/>
                <a:uLnTx/>
                <a:uFillTx/>
                <a:latin typeface="Tahoma"/>
                <a:ea typeface="+mn-ea"/>
                <a:cs typeface="+mn-cs"/>
              </a:rPr>
              <a:t> </a:t>
            </a:r>
            <a:r>
              <a:rPr kumimoji="0" lang="en-US" sz="2400" b="0" i="0" u="none" strike="noStrike" kern="1200" cap="none" spc="0" normalizeH="0" baseline="0" noProof="0" dirty="0">
                <a:ln>
                  <a:noFill/>
                </a:ln>
                <a:solidFill>
                  <a:srgbClr val="000000"/>
                </a:solidFill>
                <a:effectLst/>
                <a:uLnTx/>
                <a:uFillTx/>
                <a:latin typeface="Tahoma"/>
                <a:ea typeface="+mn-ea"/>
                <a:cs typeface="+mn-cs"/>
              </a:rPr>
              <a:t>Temple foundation finished </a:t>
            </a:r>
          </a:p>
        </p:txBody>
      </p:sp>
      <p:sp>
        <p:nvSpPr>
          <p:cNvPr id="32" name="TextBox 31">
            <a:extLst>
              <a:ext uri="{FF2B5EF4-FFF2-40B4-BE49-F238E27FC236}">
                <a16:creationId xmlns:a16="http://schemas.microsoft.com/office/drawing/2014/main" id="{5BCFDE5E-B667-47E5-B00A-90CD1067BCD8}"/>
              </a:ext>
            </a:extLst>
          </p:cNvPr>
          <p:cNvSpPr txBox="1"/>
          <p:nvPr/>
        </p:nvSpPr>
        <p:spPr>
          <a:xfrm>
            <a:off x="2126520" y="3429000"/>
            <a:ext cx="2366645" cy="1569660"/>
          </a:xfrm>
          <a:prstGeom prst="rect">
            <a:avLst/>
          </a:prstGeom>
          <a:solidFill>
            <a:schemeClr val="tx2"/>
          </a:solidFill>
          <a:ln>
            <a:solidFill>
              <a:schemeClr val="bg2"/>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000000"/>
                </a:solidFill>
                <a:effectLst/>
                <a:uLnTx/>
                <a:uFillTx/>
                <a:latin typeface="Tahoma"/>
                <a:ea typeface="+mn-ea"/>
                <a:cs typeface="+mn-cs"/>
              </a:rPr>
              <a:t>520-515 </a:t>
            </a:r>
            <a:r>
              <a:rPr kumimoji="0" lang="en-US" sz="2000" b="1" i="0" u="none" strike="noStrike" kern="1200" cap="none" spc="0" normalizeH="0" baseline="0" noProof="0" dirty="0">
                <a:ln>
                  <a:noFill/>
                </a:ln>
                <a:solidFill>
                  <a:srgbClr val="000000"/>
                </a:solidFill>
                <a:effectLst/>
                <a:uLnTx/>
                <a:uFillTx/>
                <a:latin typeface="Tahoma"/>
                <a:ea typeface="+mn-ea"/>
                <a:cs typeface="+mn-cs"/>
              </a:rPr>
              <a:t>B.C.</a:t>
            </a:r>
            <a:r>
              <a:rPr kumimoji="0" lang="en-US" sz="2400" b="1" i="0" u="none" strike="noStrike" kern="1200" cap="none" spc="0" normalizeH="0" baseline="0" noProof="0" dirty="0">
                <a:ln>
                  <a:noFill/>
                </a:ln>
                <a:solidFill>
                  <a:srgbClr val="000000"/>
                </a:solidFill>
                <a:effectLst/>
                <a:uLnTx/>
                <a:uFillTx/>
                <a:latin typeface="Tahoma"/>
                <a:ea typeface="+mn-ea"/>
                <a:cs typeface="+mn-cs"/>
              </a:rPr>
              <a:t> </a:t>
            </a:r>
            <a:r>
              <a:rPr kumimoji="0" lang="en-US" sz="2400" b="0" i="0" u="none" strike="noStrike" kern="1200" cap="none" spc="0" normalizeH="0" baseline="0" noProof="0" dirty="0">
                <a:ln>
                  <a:noFill/>
                </a:ln>
                <a:solidFill>
                  <a:srgbClr val="000000"/>
                </a:solidFill>
                <a:effectLst/>
                <a:uLnTx/>
                <a:uFillTx/>
                <a:latin typeface="Tahoma"/>
                <a:ea typeface="+mn-ea"/>
                <a:cs typeface="+mn-cs"/>
              </a:rPr>
              <a:t>Temple work restarted &amp; finished </a:t>
            </a:r>
          </a:p>
        </p:txBody>
      </p:sp>
      <p:sp>
        <p:nvSpPr>
          <p:cNvPr id="29" name="TextBox 28">
            <a:extLst>
              <a:ext uri="{FF2B5EF4-FFF2-40B4-BE49-F238E27FC236}">
                <a16:creationId xmlns:a16="http://schemas.microsoft.com/office/drawing/2014/main" id="{C04CC8F3-2078-4347-BEDC-F4FC22336864}"/>
              </a:ext>
            </a:extLst>
          </p:cNvPr>
          <p:cNvSpPr txBox="1"/>
          <p:nvPr/>
        </p:nvSpPr>
        <p:spPr>
          <a:xfrm>
            <a:off x="7985793" y="3409963"/>
            <a:ext cx="2366645" cy="1569660"/>
          </a:xfrm>
          <a:prstGeom prst="rect">
            <a:avLst/>
          </a:prstGeom>
          <a:solidFill>
            <a:schemeClr val="tx2"/>
          </a:solidFill>
          <a:ln>
            <a:solidFill>
              <a:schemeClr val="bg2"/>
            </a:solidFill>
          </a:ln>
        </p:spPr>
        <p:txBody>
          <a:bodyPr wrap="square" rtlCol="0" anchor="b">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dirty="0">
                <a:solidFill>
                  <a:srgbClr val="000000"/>
                </a:solidFill>
                <a:latin typeface="Tahoma"/>
              </a:rPr>
              <a:t>458</a:t>
            </a:r>
            <a:r>
              <a:rPr kumimoji="0" lang="en-US" sz="2400" b="1" i="0" u="none" strike="noStrike" kern="1200" cap="none" spc="0" normalizeH="0" baseline="0" noProof="0" dirty="0">
                <a:ln>
                  <a:noFill/>
                </a:ln>
                <a:solidFill>
                  <a:srgbClr val="000000"/>
                </a:solidFill>
                <a:effectLst/>
                <a:uLnTx/>
                <a:uFillTx/>
                <a:latin typeface="Tahoma"/>
                <a:ea typeface="+mn-ea"/>
                <a:cs typeface="+mn-cs"/>
              </a:rPr>
              <a:t> </a:t>
            </a:r>
            <a:r>
              <a:rPr kumimoji="0" lang="en-US" sz="2000" b="1" i="0" u="none" strike="noStrike" kern="1200" cap="none" spc="0" normalizeH="0" baseline="0" noProof="0" dirty="0">
                <a:ln>
                  <a:noFill/>
                </a:ln>
                <a:solidFill>
                  <a:srgbClr val="000000"/>
                </a:solidFill>
                <a:effectLst/>
                <a:uLnTx/>
                <a:uFillTx/>
                <a:latin typeface="Tahoma"/>
                <a:ea typeface="+mn-ea"/>
                <a:cs typeface="+mn-cs"/>
              </a:rPr>
              <a:t>B.C.</a:t>
            </a:r>
            <a:r>
              <a:rPr kumimoji="0" lang="en-US" sz="2400" b="1" i="0" u="none" strike="noStrike" kern="1200" cap="none" spc="0" normalizeH="0" baseline="0" noProof="0" dirty="0">
                <a:ln>
                  <a:noFill/>
                </a:ln>
                <a:solidFill>
                  <a:srgbClr val="000000"/>
                </a:solidFill>
                <a:effectLst/>
                <a:uLnTx/>
                <a:uFillTx/>
                <a:latin typeface="Tahoma"/>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Tahoma"/>
                <a:ea typeface="+mn-ea"/>
                <a:cs typeface="+mn-cs"/>
              </a:rPr>
              <a:t>Ezra’s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Tahoma"/>
                <a:ea typeface="+mn-ea"/>
                <a:cs typeface="+mn-cs"/>
              </a:rPr>
              <a:t>group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Tahoma"/>
                <a:ea typeface="+mn-ea"/>
                <a:cs typeface="+mn-cs"/>
              </a:rPr>
              <a:t>returns </a:t>
            </a:r>
          </a:p>
        </p:txBody>
      </p:sp>
      <p:sp>
        <p:nvSpPr>
          <p:cNvPr id="5" name="TextBox 4">
            <a:extLst>
              <a:ext uri="{FF2B5EF4-FFF2-40B4-BE49-F238E27FC236}">
                <a16:creationId xmlns:a16="http://schemas.microsoft.com/office/drawing/2014/main" id="{F0387A1B-F9B0-4DAF-8C32-BFF05D3C69FA}"/>
              </a:ext>
            </a:extLst>
          </p:cNvPr>
          <p:cNvSpPr txBox="1"/>
          <p:nvPr/>
        </p:nvSpPr>
        <p:spPr>
          <a:xfrm rot="345940">
            <a:off x="5600155" y="2560651"/>
            <a:ext cx="2366643" cy="3154710"/>
          </a:xfrm>
          <a:prstGeom prst="rect">
            <a:avLst/>
          </a:prstGeom>
          <a:noFill/>
        </p:spPr>
        <p:txBody>
          <a:bodyPr wrap="square" rtlCol="0">
            <a:spAutoFit/>
          </a:bodyPr>
          <a:lstStyle/>
          <a:p>
            <a:r>
              <a:rPr lang="en-US" sz="19900" b="1" dirty="0">
                <a:solidFill>
                  <a:srgbClr val="FF0000"/>
                </a:solidFill>
                <a:latin typeface="Century" panose="02040604050505020304" pitchFamily="18" charset="0"/>
                <a:cs typeface="Calibri" panose="020F0502020204030204" pitchFamily="34" charset="0"/>
              </a:rPr>
              <a:t>?</a:t>
            </a:r>
          </a:p>
        </p:txBody>
      </p:sp>
      <p:sp>
        <p:nvSpPr>
          <p:cNvPr id="38" name="TextBox 37">
            <a:extLst>
              <a:ext uri="{FF2B5EF4-FFF2-40B4-BE49-F238E27FC236}">
                <a16:creationId xmlns:a16="http://schemas.microsoft.com/office/drawing/2014/main" id="{13098E35-116A-47BF-868E-DA917A57985D}"/>
              </a:ext>
            </a:extLst>
          </p:cNvPr>
          <p:cNvSpPr txBox="1"/>
          <p:nvPr/>
        </p:nvSpPr>
        <p:spPr>
          <a:xfrm>
            <a:off x="8265838" y="1864503"/>
            <a:ext cx="265068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dirty="0">
                <a:solidFill>
                  <a:schemeClr val="bg2"/>
                </a:solidFill>
                <a:latin typeface="Tahoma"/>
              </a:rPr>
              <a:t>464-424</a:t>
            </a:r>
            <a:endParaRPr kumimoji="0" lang="en-US" sz="2400" b="1" i="0" u="none" strike="noStrike" kern="1200" cap="none" spc="0" normalizeH="0" baseline="0" noProof="0" dirty="0">
              <a:ln>
                <a:noFill/>
              </a:ln>
              <a:solidFill>
                <a:schemeClr val="bg2"/>
              </a:solidFill>
              <a:effectLst/>
              <a:uLnTx/>
              <a:uFillTx/>
              <a:latin typeface="Tahoma"/>
            </a:endParaRPr>
          </a:p>
        </p:txBody>
      </p:sp>
    </p:spTree>
    <p:extLst>
      <p:ext uri="{BB962C8B-B14F-4D97-AF65-F5344CB8AC3E}">
        <p14:creationId xmlns:p14="http://schemas.microsoft.com/office/powerpoint/2010/main" val="33989220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xit" presetSubtype="0" fill="hold" nodeType="clickEffect">
                                  <p:stCondLst>
                                    <p:cond delay="0"/>
                                  </p:stCondLst>
                                  <p:childTnLst>
                                    <p:animEffect transition="out" filter="fade">
                                      <p:cBhvr>
                                        <p:cTn id="13" dur="1000"/>
                                        <p:tgtEl>
                                          <p:spTgt spid="2"/>
                                        </p:tgtEl>
                                      </p:cBhvr>
                                    </p:animEffect>
                                    <p:anim calcmode="lin" valueType="num">
                                      <p:cBhvr>
                                        <p:cTn id="14" dur="1000"/>
                                        <p:tgtEl>
                                          <p:spTgt spid="2"/>
                                        </p:tgtEl>
                                        <p:attrNameLst>
                                          <p:attrName>ppt_x</p:attrName>
                                        </p:attrNameLst>
                                      </p:cBhvr>
                                      <p:tavLst>
                                        <p:tav tm="0">
                                          <p:val>
                                            <p:strVal val="ppt_x"/>
                                          </p:val>
                                        </p:tav>
                                        <p:tav tm="100000">
                                          <p:val>
                                            <p:strVal val="ppt_x"/>
                                          </p:val>
                                        </p:tav>
                                      </p:tavLst>
                                    </p:anim>
                                    <p:anim calcmode="lin" valueType="num">
                                      <p:cBhvr>
                                        <p:cTn id="15" dur="1000"/>
                                        <p:tgtEl>
                                          <p:spTgt spid="2"/>
                                        </p:tgtEl>
                                        <p:attrNameLst>
                                          <p:attrName>ppt_y</p:attrName>
                                        </p:attrNameLst>
                                      </p:cBhvr>
                                      <p:tavLst>
                                        <p:tav tm="0">
                                          <p:val>
                                            <p:strVal val="ppt_y"/>
                                          </p:val>
                                        </p:tav>
                                        <p:tav tm="100000">
                                          <p:val>
                                            <p:strVal val="ppt_y-.1"/>
                                          </p:val>
                                        </p:tav>
                                      </p:tavLst>
                                    </p:anim>
                                    <p:set>
                                      <p:cBhvr>
                                        <p:cTn id="16" dur="1" fill="hold">
                                          <p:stCondLst>
                                            <p:cond delay="999"/>
                                          </p:stCondLst>
                                        </p:cTn>
                                        <p:tgtEl>
                                          <p:spTgt spid="2"/>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9"/>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32" grpId="0" animBg="1"/>
      <p:bldP spid="29" grpId="0" animBg="1"/>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13DF6-E01A-4484-8D88-0F6D27525EB2}"/>
              </a:ext>
            </a:extLst>
          </p:cNvPr>
          <p:cNvSpPr>
            <a:spLocks noGrp="1"/>
          </p:cNvSpPr>
          <p:nvPr>
            <p:ph type="title"/>
          </p:nvPr>
        </p:nvSpPr>
        <p:spPr>
          <a:solidFill>
            <a:schemeClr val="bg1"/>
          </a:solidFill>
          <a:ln w="38100">
            <a:solidFill>
              <a:schemeClr val="tx1"/>
            </a:solidFill>
          </a:ln>
        </p:spPr>
        <p:txBody>
          <a:bodyPr>
            <a:normAutofit/>
          </a:bodyPr>
          <a:lstStyle/>
          <a:p>
            <a:pPr algn="ctr"/>
            <a:r>
              <a:rPr lang="en-US" sz="6000" b="1" dirty="0"/>
              <a:t>Ezra 7</a:t>
            </a:r>
            <a:endParaRPr lang="en-US" sz="4800" b="1" dirty="0"/>
          </a:p>
        </p:txBody>
      </p:sp>
    </p:spTree>
    <p:extLst>
      <p:ext uri="{BB962C8B-B14F-4D97-AF65-F5344CB8AC3E}">
        <p14:creationId xmlns:p14="http://schemas.microsoft.com/office/powerpoint/2010/main" val="717173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lumMod val="85000"/>
          </a:schemeClr>
        </a:solidFill>
        <a:effectLst/>
      </p:bgPr>
    </p:bg>
    <p:spTree>
      <p:nvGrpSpPr>
        <p:cNvPr id="1" name=""/>
        <p:cNvGrpSpPr/>
        <p:nvPr/>
      </p:nvGrpSpPr>
      <p:grpSpPr>
        <a:xfrm>
          <a:off x="0" y="0"/>
          <a:ext cx="0" cy="0"/>
          <a:chOff x="0" y="0"/>
          <a:chExt cx="0" cy="0"/>
        </a:xfrm>
      </p:grpSpPr>
      <p:pic>
        <p:nvPicPr>
          <p:cNvPr id="2" name="Picture 1" hidden="1"/>
          <p:cNvPicPr>
            <a:picLocks noChangeAspect="1"/>
          </p:cNvPicPr>
          <p:nvPr/>
        </p:nvPicPr>
        <p:blipFill rotWithShape="1">
          <a:blip r:embed="rId2">
            <a:extLst>
              <a:ext uri="{28A0092B-C50C-407E-A947-70E740481C1C}">
                <a14:useLocalDpi xmlns:a14="http://schemas.microsoft.com/office/drawing/2010/main" val="0"/>
              </a:ext>
            </a:extLst>
          </a:blip>
          <a:srcRect l="14509" t="-376" r="623" b="754"/>
          <a:stretch/>
        </p:blipFill>
        <p:spPr>
          <a:xfrm>
            <a:off x="6736081" y="1737360"/>
            <a:ext cx="3153301" cy="4023360"/>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p:spPr>
      </p:pic>
      <p:sp>
        <p:nvSpPr>
          <p:cNvPr id="44" name="Rectangle 43"/>
          <p:cNvSpPr/>
          <p:nvPr/>
        </p:nvSpPr>
        <p:spPr>
          <a:xfrm>
            <a:off x="1966385" y="254299"/>
            <a:ext cx="648119" cy="780365"/>
          </a:xfrm>
          <a:prstGeom prst="rect">
            <a:avLst/>
          </a:prstGeom>
          <a:solidFill>
            <a:schemeClr val="accent3">
              <a:lumMod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39" name="Rectangle 38"/>
          <p:cNvSpPr/>
          <p:nvPr/>
        </p:nvSpPr>
        <p:spPr>
          <a:xfrm>
            <a:off x="2614504" y="254299"/>
            <a:ext cx="3200089" cy="780365"/>
          </a:xfrm>
          <a:prstGeom prst="rect">
            <a:avLst/>
          </a:prstGeom>
          <a:solidFill>
            <a:schemeClr val="accent3">
              <a:lumMod val="1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41" name="Rectangle 40"/>
          <p:cNvSpPr/>
          <p:nvPr/>
        </p:nvSpPr>
        <p:spPr>
          <a:xfrm>
            <a:off x="5774085" y="254299"/>
            <a:ext cx="2187403" cy="780365"/>
          </a:xfrm>
          <a:prstGeom prst="rect">
            <a:avLst/>
          </a:prstGeom>
          <a:solidFill>
            <a:schemeClr val="accent3">
              <a:lumMod val="1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22" name="Rectangle 21"/>
          <p:cNvSpPr/>
          <p:nvPr/>
        </p:nvSpPr>
        <p:spPr>
          <a:xfrm>
            <a:off x="670146" y="254298"/>
            <a:ext cx="1296239" cy="780365"/>
          </a:xfrm>
          <a:prstGeom prst="rect">
            <a:avLst/>
          </a:prstGeom>
          <a:solidFill>
            <a:schemeClr val="accent3">
              <a:lumMod val="1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42" name="Rectangle 41"/>
          <p:cNvSpPr/>
          <p:nvPr/>
        </p:nvSpPr>
        <p:spPr>
          <a:xfrm>
            <a:off x="7961489" y="254299"/>
            <a:ext cx="2955038" cy="780365"/>
          </a:xfrm>
          <a:prstGeom prst="rect">
            <a:avLst/>
          </a:prstGeom>
          <a:solidFill>
            <a:schemeClr val="accent3">
              <a:lumMod val="1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27" name="TextBox 26"/>
          <p:cNvSpPr txBox="1"/>
          <p:nvPr/>
        </p:nvSpPr>
        <p:spPr>
          <a:xfrm>
            <a:off x="670145" y="5930314"/>
            <a:ext cx="10724686" cy="584775"/>
          </a:xfrm>
          <a:prstGeom prst="rect">
            <a:avLst/>
          </a:prstGeom>
          <a:solidFill>
            <a:schemeClr val="tx1"/>
          </a:solidFill>
          <a:ln>
            <a:solidFill>
              <a:schemeClr val="bg2"/>
            </a:solidFill>
          </a:ln>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Calibri" pitchFamily="34" charset="0"/>
                <a:ea typeface="+mn-ea"/>
                <a:cs typeface="Calibri" pitchFamily="34" charset="0"/>
              </a:rPr>
              <a:t>  530                          500                             470                             440</a:t>
            </a:r>
          </a:p>
        </p:txBody>
      </p:sp>
      <p:sp>
        <p:nvSpPr>
          <p:cNvPr id="7" name="TextBox 6">
            <a:extLst>
              <a:ext uri="{FF2B5EF4-FFF2-40B4-BE49-F238E27FC236}">
                <a16:creationId xmlns:a16="http://schemas.microsoft.com/office/drawing/2014/main" id="{5F1C197A-A92A-4E9E-AB13-64FA128C9286}"/>
              </a:ext>
            </a:extLst>
          </p:cNvPr>
          <p:cNvSpPr txBox="1"/>
          <p:nvPr/>
        </p:nvSpPr>
        <p:spPr>
          <a:xfrm>
            <a:off x="757047" y="1259463"/>
            <a:ext cx="1744391"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C00000"/>
                </a:solidFill>
                <a:effectLst/>
                <a:uLnTx/>
                <a:uFillTx/>
                <a:latin typeface="Tahoma"/>
                <a:ea typeface="+mn-ea"/>
                <a:cs typeface="+mn-cs"/>
              </a:rPr>
              <a:t>Cyrus </a:t>
            </a:r>
          </a:p>
        </p:txBody>
      </p:sp>
      <p:sp>
        <p:nvSpPr>
          <p:cNvPr id="31" name="TextBox 30">
            <a:extLst>
              <a:ext uri="{FF2B5EF4-FFF2-40B4-BE49-F238E27FC236}">
                <a16:creationId xmlns:a16="http://schemas.microsoft.com/office/drawing/2014/main" id="{2B0ECEA6-A1E8-4D4A-B9DE-F411543BFAD6}"/>
              </a:ext>
            </a:extLst>
          </p:cNvPr>
          <p:cNvSpPr txBox="1"/>
          <p:nvPr/>
        </p:nvSpPr>
        <p:spPr>
          <a:xfrm>
            <a:off x="3309843" y="1247066"/>
            <a:ext cx="1744391"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C00000"/>
                </a:solidFill>
                <a:effectLst/>
                <a:uLnTx/>
                <a:uFillTx/>
                <a:latin typeface="Tahoma"/>
                <a:ea typeface="+mn-ea"/>
                <a:cs typeface="+mn-cs"/>
              </a:rPr>
              <a:t>Darius </a:t>
            </a:r>
          </a:p>
        </p:txBody>
      </p:sp>
      <p:sp>
        <p:nvSpPr>
          <p:cNvPr id="33" name="TextBox 32">
            <a:extLst>
              <a:ext uri="{FF2B5EF4-FFF2-40B4-BE49-F238E27FC236}">
                <a16:creationId xmlns:a16="http://schemas.microsoft.com/office/drawing/2014/main" id="{E93B6162-2AF5-47C1-B826-A2BA4ABB4128}"/>
              </a:ext>
            </a:extLst>
          </p:cNvPr>
          <p:cNvSpPr txBox="1"/>
          <p:nvPr/>
        </p:nvSpPr>
        <p:spPr>
          <a:xfrm>
            <a:off x="5910465" y="1259463"/>
            <a:ext cx="2257235"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C00000"/>
                </a:solidFill>
                <a:effectLst/>
                <a:uLnTx/>
                <a:uFillTx/>
                <a:latin typeface="Tahoma"/>
                <a:ea typeface="+mn-ea"/>
                <a:cs typeface="+mn-cs"/>
              </a:rPr>
              <a:t>Ahasuerus </a:t>
            </a:r>
          </a:p>
        </p:txBody>
      </p:sp>
      <p:sp>
        <p:nvSpPr>
          <p:cNvPr id="34" name="TextBox 33">
            <a:extLst>
              <a:ext uri="{FF2B5EF4-FFF2-40B4-BE49-F238E27FC236}">
                <a16:creationId xmlns:a16="http://schemas.microsoft.com/office/drawing/2014/main" id="{5071BC4A-DB8F-47D9-B339-CED183AC83C3}"/>
              </a:ext>
            </a:extLst>
          </p:cNvPr>
          <p:cNvSpPr txBox="1"/>
          <p:nvPr/>
        </p:nvSpPr>
        <p:spPr>
          <a:xfrm>
            <a:off x="8378381" y="1255331"/>
            <a:ext cx="2650689"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C00000"/>
                </a:solidFill>
                <a:effectLst/>
                <a:uLnTx/>
                <a:uFillTx/>
                <a:latin typeface="Tahoma"/>
                <a:ea typeface="+mn-ea"/>
                <a:cs typeface="+mn-cs"/>
              </a:rPr>
              <a:t>Artaxerxes</a:t>
            </a:r>
          </a:p>
        </p:txBody>
      </p:sp>
      <p:sp>
        <p:nvSpPr>
          <p:cNvPr id="9" name="TextBox 8">
            <a:extLst>
              <a:ext uri="{FF2B5EF4-FFF2-40B4-BE49-F238E27FC236}">
                <a16:creationId xmlns:a16="http://schemas.microsoft.com/office/drawing/2014/main" id="{F8107658-3FEF-4EC1-8349-7722FA565CFC}"/>
              </a:ext>
            </a:extLst>
          </p:cNvPr>
          <p:cNvSpPr txBox="1"/>
          <p:nvPr/>
        </p:nvSpPr>
        <p:spPr>
          <a:xfrm rot="20083812">
            <a:off x="765002" y="4401536"/>
            <a:ext cx="2273701" cy="954107"/>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Tahoma"/>
                <a:ea typeface="+mn-ea"/>
                <a:cs typeface="+mn-cs"/>
              </a:rPr>
              <a:t>Zerubbabel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Tahoma"/>
                <a:ea typeface="+mn-ea"/>
                <a:cs typeface="+mn-cs"/>
              </a:rPr>
              <a:t>538-515</a:t>
            </a:r>
          </a:p>
        </p:txBody>
      </p:sp>
      <p:grpSp>
        <p:nvGrpSpPr>
          <p:cNvPr id="8" name="Group 7">
            <a:extLst>
              <a:ext uri="{FF2B5EF4-FFF2-40B4-BE49-F238E27FC236}">
                <a16:creationId xmlns:a16="http://schemas.microsoft.com/office/drawing/2014/main" id="{89A6F805-75E2-41B2-A79C-00EB6D0A1140}"/>
              </a:ext>
            </a:extLst>
          </p:cNvPr>
          <p:cNvGrpSpPr/>
          <p:nvPr/>
        </p:nvGrpSpPr>
        <p:grpSpPr>
          <a:xfrm>
            <a:off x="1553855" y="623184"/>
            <a:ext cx="7847428" cy="685590"/>
            <a:chOff x="1553855" y="623183"/>
            <a:chExt cx="7847428" cy="835075"/>
          </a:xfrm>
        </p:grpSpPr>
        <p:cxnSp>
          <p:nvCxnSpPr>
            <p:cNvPr id="24" name="Straight Connector 23"/>
            <p:cNvCxnSpPr/>
            <p:nvPr/>
          </p:nvCxnSpPr>
          <p:spPr>
            <a:xfrm>
              <a:off x="1553855" y="623183"/>
              <a:ext cx="0" cy="822960"/>
            </a:xfrm>
            <a:prstGeom prst="line">
              <a:avLst/>
            </a:prstGeom>
            <a:ln w="38100">
              <a:solidFill>
                <a:schemeClr val="tx2">
                  <a:lumMod val="60000"/>
                  <a:lumOff val="40000"/>
                </a:schemeClr>
              </a:solidFill>
              <a:headEnd type="oval" w="lg" len="lg"/>
              <a:tailEnd w="lg" len="lg"/>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9401283" y="635298"/>
              <a:ext cx="0" cy="822960"/>
            </a:xfrm>
            <a:prstGeom prst="line">
              <a:avLst/>
            </a:prstGeom>
            <a:ln w="38100">
              <a:solidFill>
                <a:schemeClr val="tx2">
                  <a:lumMod val="60000"/>
                  <a:lumOff val="40000"/>
                </a:schemeClr>
              </a:solidFill>
              <a:headEnd type="oval" w="lg" len="lg"/>
              <a:tailEnd w="lg" len="lg"/>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4209234" y="635298"/>
              <a:ext cx="0" cy="822960"/>
            </a:xfrm>
            <a:prstGeom prst="line">
              <a:avLst/>
            </a:prstGeom>
            <a:ln w="38100">
              <a:solidFill>
                <a:schemeClr val="tx2">
                  <a:lumMod val="60000"/>
                  <a:lumOff val="40000"/>
                </a:schemeClr>
              </a:solidFill>
              <a:headEnd type="oval" w="lg" len="lg"/>
              <a:tailEnd w="lg" len="lg"/>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7039083" y="635298"/>
              <a:ext cx="0" cy="822960"/>
            </a:xfrm>
            <a:prstGeom prst="line">
              <a:avLst/>
            </a:prstGeom>
            <a:ln w="38100">
              <a:solidFill>
                <a:schemeClr val="tx2">
                  <a:lumMod val="60000"/>
                  <a:lumOff val="40000"/>
                </a:schemeClr>
              </a:solidFill>
              <a:headEnd type="oval" w="lg" len="lg"/>
              <a:tailEnd w="lg" len="lg"/>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sp>
        <p:nvSpPr>
          <p:cNvPr id="11" name="TextBox 10">
            <a:extLst>
              <a:ext uri="{FF2B5EF4-FFF2-40B4-BE49-F238E27FC236}">
                <a16:creationId xmlns:a16="http://schemas.microsoft.com/office/drawing/2014/main" id="{41E0E93D-DF0C-49C1-A75D-5A27E2E25C4A}"/>
              </a:ext>
            </a:extLst>
          </p:cNvPr>
          <p:cNvSpPr txBox="1"/>
          <p:nvPr/>
        </p:nvSpPr>
        <p:spPr>
          <a:xfrm>
            <a:off x="5713737" y="1642528"/>
            <a:ext cx="265068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C00000"/>
                </a:solidFill>
                <a:effectLst/>
                <a:uLnTx/>
                <a:uFillTx/>
                <a:latin typeface="Tahoma"/>
                <a:ea typeface="+mn-ea"/>
                <a:cs typeface="+mn-cs"/>
              </a:rPr>
              <a:t>(Xerxes)</a:t>
            </a:r>
          </a:p>
        </p:txBody>
      </p:sp>
      <p:sp>
        <p:nvSpPr>
          <p:cNvPr id="35" name="TextBox 34">
            <a:extLst>
              <a:ext uri="{FF2B5EF4-FFF2-40B4-BE49-F238E27FC236}">
                <a16:creationId xmlns:a16="http://schemas.microsoft.com/office/drawing/2014/main" id="{4F434FA4-90B4-4232-8446-02B75F27353F}"/>
              </a:ext>
            </a:extLst>
          </p:cNvPr>
          <p:cNvSpPr txBox="1"/>
          <p:nvPr/>
        </p:nvSpPr>
        <p:spPr>
          <a:xfrm rot="20025445">
            <a:off x="9217080" y="3642235"/>
            <a:ext cx="2273701" cy="954107"/>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Tahoma"/>
                <a:ea typeface="+mn-ea"/>
                <a:cs typeface="+mn-cs"/>
              </a:rPr>
              <a:t>Ezra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Tahoma"/>
                <a:ea typeface="+mn-ea"/>
                <a:cs typeface="+mn-cs"/>
              </a:rPr>
              <a:t>458</a:t>
            </a:r>
          </a:p>
        </p:txBody>
      </p:sp>
      <p:sp>
        <p:nvSpPr>
          <p:cNvPr id="36" name="TextBox 35">
            <a:extLst>
              <a:ext uri="{FF2B5EF4-FFF2-40B4-BE49-F238E27FC236}">
                <a16:creationId xmlns:a16="http://schemas.microsoft.com/office/drawing/2014/main" id="{1CA566A7-1E11-41BD-AFF6-8E37FF820491}"/>
              </a:ext>
            </a:extLst>
          </p:cNvPr>
          <p:cNvSpPr txBox="1"/>
          <p:nvPr/>
        </p:nvSpPr>
        <p:spPr>
          <a:xfrm rot="20130132">
            <a:off x="9673186" y="4547748"/>
            <a:ext cx="2273701" cy="954107"/>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Tahoma"/>
                <a:ea typeface="+mn-ea"/>
                <a:cs typeface="+mn-cs"/>
              </a:rPr>
              <a:t>Nehemiah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Tahoma"/>
                <a:ea typeface="+mn-ea"/>
                <a:cs typeface="+mn-cs"/>
              </a:rPr>
              <a:t>445</a:t>
            </a:r>
          </a:p>
        </p:txBody>
      </p:sp>
      <p:sp>
        <p:nvSpPr>
          <p:cNvPr id="6" name="Scroll: Vertical 5">
            <a:extLst>
              <a:ext uri="{FF2B5EF4-FFF2-40B4-BE49-F238E27FC236}">
                <a16:creationId xmlns:a16="http://schemas.microsoft.com/office/drawing/2014/main" id="{C4FE1218-2E95-4B37-90FA-CD7CC2D47F4E}"/>
              </a:ext>
            </a:extLst>
          </p:cNvPr>
          <p:cNvSpPr/>
          <p:nvPr/>
        </p:nvSpPr>
        <p:spPr>
          <a:xfrm rot="1262714" flipH="1">
            <a:off x="8830849" y="2226387"/>
            <a:ext cx="1493732" cy="1547174"/>
          </a:xfrm>
          <a:prstGeom prst="verticalScroll">
            <a:avLst/>
          </a:prstGeom>
          <a:solidFill>
            <a:schemeClr val="tx1"/>
          </a:solidFill>
          <a:ln w="19050"/>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29" name="Rectangle 28">
            <a:extLst>
              <a:ext uri="{FF2B5EF4-FFF2-40B4-BE49-F238E27FC236}">
                <a16:creationId xmlns:a16="http://schemas.microsoft.com/office/drawing/2014/main" id="{136C7847-35FF-4E3E-9091-FE5F42A72270}"/>
              </a:ext>
            </a:extLst>
          </p:cNvPr>
          <p:cNvSpPr/>
          <p:nvPr/>
        </p:nvSpPr>
        <p:spPr>
          <a:xfrm>
            <a:off x="2971845" y="2493907"/>
            <a:ext cx="513484" cy="106017"/>
          </a:xfrm>
          <a:prstGeom prst="rect">
            <a:avLst/>
          </a:prstGeom>
          <a:solidFill>
            <a:schemeClr val="tx1"/>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30" name="Rectangle 29">
            <a:extLst>
              <a:ext uri="{FF2B5EF4-FFF2-40B4-BE49-F238E27FC236}">
                <a16:creationId xmlns:a16="http://schemas.microsoft.com/office/drawing/2014/main" id="{EBD2C85A-ADEB-4C63-85FB-F7ED980CD588}"/>
              </a:ext>
            </a:extLst>
          </p:cNvPr>
          <p:cNvSpPr/>
          <p:nvPr/>
        </p:nvSpPr>
        <p:spPr>
          <a:xfrm>
            <a:off x="3662686" y="2493906"/>
            <a:ext cx="513484" cy="106017"/>
          </a:xfrm>
          <a:prstGeom prst="rect">
            <a:avLst/>
          </a:prstGeom>
          <a:solidFill>
            <a:schemeClr val="tx1"/>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32" name="Rectangle 31">
            <a:extLst>
              <a:ext uri="{FF2B5EF4-FFF2-40B4-BE49-F238E27FC236}">
                <a16:creationId xmlns:a16="http://schemas.microsoft.com/office/drawing/2014/main" id="{DA09257D-F6D7-4B6A-905F-9142177D7CD6}"/>
              </a:ext>
            </a:extLst>
          </p:cNvPr>
          <p:cNvSpPr/>
          <p:nvPr/>
        </p:nvSpPr>
        <p:spPr>
          <a:xfrm>
            <a:off x="4385206" y="2488911"/>
            <a:ext cx="513484" cy="106017"/>
          </a:xfrm>
          <a:prstGeom prst="rect">
            <a:avLst/>
          </a:prstGeom>
          <a:solidFill>
            <a:schemeClr val="tx1"/>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37" name="Rectangle 36">
            <a:extLst>
              <a:ext uri="{FF2B5EF4-FFF2-40B4-BE49-F238E27FC236}">
                <a16:creationId xmlns:a16="http://schemas.microsoft.com/office/drawing/2014/main" id="{C88C345B-A53D-4344-9062-A27A285F9DF0}"/>
              </a:ext>
            </a:extLst>
          </p:cNvPr>
          <p:cNvSpPr/>
          <p:nvPr/>
        </p:nvSpPr>
        <p:spPr>
          <a:xfrm>
            <a:off x="5076047" y="2488910"/>
            <a:ext cx="513484" cy="106017"/>
          </a:xfrm>
          <a:prstGeom prst="rect">
            <a:avLst/>
          </a:prstGeom>
          <a:solidFill>
            <a:schemeClr val="tx1"/>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38" name="Rectangle 37">
            <a:extLst>
              <a:ext uri="{FF2B5EF4-FFF2-40B4-BE49-F238E27FC236}">
                <a16:creationId xmlns:a16="http://schemas.microsoft.com/office/drawing/2014/main" id="{55E99CA8-5161-4F79-AB81-C15CB912B488}"/>
              </a:ext>
            </a:extLst>
          </p:cNvPr>
          <p:cNvSpPr/>
          <p:nvPr/>
        </p:nvSpPr>
        <p:spPr>
          <a:xfrm>
            <a:off x="5803196" y="2491409"/>
            <a:ext cx="513484" cy="106017"/>
          </a:xfrm>
          <a:prstGeom prst="rect">
            <a:avLst/>
          </a:prstGeom>
          <a:solidFill>
            <a:schemeClr val="tx1"/>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40" name="Rectangle 39">
            <a:extLst>
              <a:ext uri="{FF2B5EF4-FFF2-40B4-BE49-F238E27FC236}">
                <a16:creationId xmlns:a16="http://schemas.microsoft.com/office/drawing/2014/main" id="{030854A4-2296-466B-9179-3CBD24B61793}"/>
              </a:ext>
            </a:extLst>
          </p:cNvPr>
          <p:cNvSpPr/>
          <p:nvPr/>
        </p:nvSpPr>
        <p:spPr>
          <a:xfrm>
            <a:off x="6494037" y="2491408"/>
            <a:ext cx="513484" cy="106017"/>
          </a:xfrm>
          <a:prstGeom prst="rect">
            <a:avLst/>
          </a:prstGeom>
          <a:solidFill>
            <a:schemeClr val="tx1"/>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43" name="Rectangle 42">
            <a:extLst>
              <a:ext uri="{FF2B5EF4-FFF2-40B4-BE49-F238E27FC236}">
                <a16:creationId xmlns:a16="http://schemas.microsoft.com/office/drawing/2014/main" id="{2E102587-B00F-4128-9094-0E68C5EED949}"/>
              </a:ext>
            </a:extLst>
          </p:cNvPr>
          <p:cNvSpPr/>
          <p:nvPr/>
        </p:nvSpPr>
        <p:spPr>
          <a:xfrm>
            <a:off x="7180249" y="2488909"/>
            <a:ext cx="513484" cy="106017"/>
          </a:xfrm>
          <a:prstGeom prst="rect">
            <a:avLst/>
          </a:prstGeom>
          <a:solidFill>
            <a:schemeClr val="tx1"/>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45" name="Rectangle 44">
            <a:extLst>
              <a:ext uri="{FF2B5EF4-FFF2-40B4-BE49-F238E27FC236}">
                <a16:creationId xmlns:a16="http://schemas.microsoft.com/office/drawing/2014/main" id="{5EB89052-B5D1-417E-84D4-42D9DDDC272B}"/>
              </a:ext>
            </a:extLst>
          </p:cNvPr>
          <p:cNvSpPr/>
          <p:nvPr/>
        </p:nvSpPr>
        <p:spPr>
          <a:xfrm>
            <a:off x="7892418" y="2488909"/>
            <a:ext cx="513484" cy="106017"/>
          </a:xfrm>
          <a:prstGeom prst="rect">
            <a:avLst/>
          </a:prstGeom>
          <a:solidFill>
            <a:schemeClr val="tx1"/>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4" name="Arrow: Right 3">
            <a:extLst>
              <a:ext uri="{FF2B5EF4-FFF2-40B4-BE49-F238E27FC236}">
                <a16:creationId xmlns:a16="http://schemas.microsoft.com/office/drawing/2014/main" id="{DD01E05F-4B54-4B8D-AEE0-318339F67955}"/>
              </a:ext>
            </a:extLst>
          </p:cNvPr>
          <p:cNvSpPr/>
          <p:nvPr/>
        </p:nvSpPr>
        <p:spPr>
          <a:xfrm>
            <a:off x="8539204" y="2319156"/>
            <a:ext cx="415432" cy="475410"/>
          </a:xfrm>
          <a:prstGeom prst="rightArrow">
            <a:avLst/>
          </a:prstGeom>
          <a:solidFill>
            <a:schemeClr val="tx1"/>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pic>
        <p:nvPicPr>
          <p:cNvPr id="58" name="Picture 6">
            <a:extLst>
              <a:ext uri="{FF2B5EF4-FFF2-40B4-BE49-F238E27FC236}">
                <a16:creationId xmlns:a16="http://schemas.microsoft.com/office/drawing/2014/main" id="{8E2A5F6D-E10B-48F4-9FD4-FBD12EF1E752}"/>
              </a:ext>
            </a:extLst>
          </p:cNvPr>
          <p:cNvPicPr>
            <a:picLocks noChangeAspect="1" noChangeArrowheads="1"/>
          </p:cNvPicPr>
          <p:nvPr/>
        </p:nvPicPr>
        <p:blipFill>
          <a:blip r:embed="rId3" cstate="print">
            <a:biLevel thresh="50000"/>
          </a:blip>
          <a:srcRect/>
          <a:stretch>
            <a:fillRect/>
          </a:stretch>
        </p:blipFill>
        <p:spPr bwMode="auto">
          <a:xfrm>
            <a:off x="1239559" y="2465896"/>
            <a:ext cx="1485900" cy="1012135"/>
          </a:xfrm>
          <a:prstGeom prst="rect">
            <a:avLst/>
          </a:prstGeom>
          <a:noFill/>
          <a:ln w="9525">
            <a:noFill/>
            <a:miter lim="800000"/>
            <a:headEnd/>
            <a:tailEnd/>
          </a:ln>
          <a:effectLst>
            <a:outerShdw dist="71842" dir="2700000" algn="ctr" rotWithShape="0">
              <a:schemeClr val="bg2"/>
            </a:outerShdw>
          </a:effectLst>
        </p:spPr>
      </p:pic>
      <p:sp>
        <p:nvSpPr>
          <p:cNvPr id="10" name="TextBox 9">
            <a:extLst>
              <a:ext uri="{FF2B5EF4-FFF2-40B4-BE49-F238E27FC236}">
                <a16:creationId xmlns:a16="http://schemas.microsoft.com/office/drawing/2014/main" id="{4F73DBDE-F38B-4AFF-8446-E103AB89FB51}"/>
              </a:ext>
            </a:extLst>
          </p:cNvPr>
          <p:cNvSpPr txBox="1"/>
          <p:nvPr/>
        </p:nvSpPr>
        <p:spPr>
          <a:xfrm rot="1131653">
            <a:off x="9107070" y="2849314"/>
            <a:ext cx="1260903"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rPr>
              <a:t>CITY</a:t>
            </a:r>
          </a:p>
        </p:txBody>
      </p:sp>
      <p:sp>
        <p:nvSpPr>
          <p:cNvPr id="12" name="&quot;Not Allowed&quot; Symbol 11">
            <a:extLst>
              <a:ext uri="{FF2B5EF4-FFF2-40B4-BE49-F238E27FC236}">
                <a16:creationId xmlns:a16="http://schemas.microsoft.com/office/drawing/2014/main" id="{F5CD238B-8226-428D-93B5-DB269D2A7528}"/>
              </a:ext>
            </a:extLst>
          </p:cNvPr>
          <p:cNvSpPr/>
          <p:nvPr/>
        </p:nvSpPr>
        <p:spPr>
          <a:xfrm>
            <a:off x="9069330" y="2444833"/>
            <a:ext cx="969525" cy="1012135"/>
          </a:xfrm>
          <a:prstGeom prst="noSmoking">
            <a:avLst>
              <a:gd name="adj" fmla="val 7037"/>
            </a:avLst>
          </a:prstGeom>
          <a:solidFill>
            <a:srgbClr val="FF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Tree>
    <p:extLst>
      <p:ext uri="{BB962C8B-B14F-4D97-AF65-F5344CB8AC3E}">
        <p14:creationId xmlns:p14="http://schemas.microsoft.com/office/powerpoint/2010/main" val="2339751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xit" presetSubtype="0" fill="hold" nodeType="clickEffect">
                                  <p:stCondLst>
                                    <p:cond delay="0"/>
                                  </p:stCondLst>
                                  <p:childTnLst>
                                    <p:animEffect transition="out" filter="fade">
                                      <p:cBhvr>
                                        <p:cTn id="13" dur="1000"/>
                                        <p:tgtEl>
                                          <p:spTgt spid="2"/>
                                        </p:tgtEl>
                                      </p:cBhvr>
                                    </p:animEffect>
                                    <p:anim calcmode="lin" valueType="num">
                                      <p:cBhvr>
                                        <p:cTn id="14" dur="1000"/>
                                        <p:tgtEl>
                                          <p:spTgt spid="2"/>
                                        </p:tgtEl>
                                        <p:attrNameLst>
                                          <p:attrName>ppt_x</p:attrName>
                                        </p:attrNameLst>
                                      </p:cBhvr>
                                      <p:tavLst>
                                        <p:tav tm="0">
                                          <p:val>
                                            <p:strVal val="ppt_x"/>
                                          </p:val>
                                        </p:tav>
                                        <p:tav tm="100000">
                                          <p:val>
                                            <p:strVal val="ppt_x"/>
                                          </p:val>
                                        </p:tav>
                                      </p:tavLst>
                                    </p:anim>
                                    <p:anim calcmode="lin" valueType="num">
                                      <p:cBhvr>
                                        <p:cTn id="15" dur="1000"/>
                                        <p:tgtEl>
                                          <p:spTgt spid="2"/>
                                        </p:tgtEl>
                                        <p:attrNameLst>
                                          <p:attrName>ppt_y</p:attrName>
                                        </p:attrNameLst>
                                      </p:cBhvr>
                                      <p:tavLst>
                                        <p:tav tm="0">
                                          <p:val>
                                            <p:strVal val="ppt_y"/>
                                          </p:val>
                                        </p:tav>
                                        <p:tav tm="100000">
                                          <p:val>
                                            <p:strVal val="ppt_y-.1"/>
                                          </p:val>
                                        </p:tav>
                                      </p:tavLst>
                                    </p:anim>
                                    <p:set>
                                      <p:cBhvr>
                                        <p:cTn id="16" dur="1" fill="hold">
                                          <p:stCondLst>
                                            <p:cond delay="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13DF6-E01A-4484-8D88-0F6D27525EB2}"/>
              </a:ext>
            </a:extLst>
          </p:cNvPr>
          <p:cNvSpPr>
            <a:spLocks noGrp="1"/>
          </p:cNvSpPr>
          <p:nvPr>
            <p:ph type="title"/>
          </p:nvPr>
        </p:nvSpPr>
        <p:spPr>
          <a:xfrm>
            <a:off x="838200" y="365125"/>
            <a:ext cx="11009244" cy="1325563"/>
          </a:xfrm>
          <a:noFill/>
          <a:ln w="38100">
            <a:noFill/>
          </a:ln>
        </p:spPr>
        <p:txBody>
          <a:bodyPr anchor="t">
            <a:noAutofit/>
          </a:bodyPr>
          <a:lstStyle/>
          <a:p>
            <a:pPr>
              <a:spcAft>
                <a:spcPts val="600"/>
              </a:spcAft>
            </a:pPr>
            <a:r>
              <a:rPr lang="en-US" b="1" dirty="0">
                <a:solidFill>
                  <a:srgbClr val="FF0000"/>
                </a:solidFill>
              </a:rPr>
              <a:t>4:8-16 </a:t>
            </a:r>
            <a:r>
              <a:rPr lang="en-US" b="1" dirty="0"/>
              <a:t>–Rehum &amp; </a:t>
            </a:r>
            <a:r>
              <a:rPr lang="en-US" b="1" dirty="0" err="1"/>
              <a:t>Shimshai’s</a:t>
            </a:r>
            <a:r>
              <a:rPr lang="en-US" b="1" dirty="0"/>
              <a:t> letter to Artaxerxes</a:t>
            </a:r>
            <a:r>
              <a:rPr lang="en-US" b="1" dirty="0">
                <a:solidFill>
                  <a:srgbClr val="FF0000"/>
                </a:solidFill>
              </a:rPr>
              <a:t> </a:t>
            </a:r>
          </a:p>
        </p:txBody>
      </p:sp>
      <p:grpSp>
        <p:nvGrpSpPr>
          <p:cNvPr id="7" name="Group 6">
            <a:extLst>
              <a:ext uri="{FF2B5EF4-FFF2-40B4-BE49-F238E27FC236}">
                <a16:creationId xmlns:a16="http://schemas.microsoft.com/office/drawing/2014/main" id="{1AF223DA-0A3F-4D81-B5E0-F0D47AD129F6}"/>
              </a:ext>
            </a:extLst>
          </p:cNvPr>
          <p:cNvGrpSpPr/>
          <p:nvPr/>
        </p:nvGrpSpPr>
        <p:grpSpPr>
          <a:xfrm>
            <a:off x="1837833" y="1257212"/>
            <a:ext cx="8040685" cy="4997958"/>
            <a:chOff x="1313177" y="1257212"/>
            <a:chExt cx="8040685" cy="4997958"/>
          </a:xfrm>
        </p:grpSpPr>
        <p:sp>
          <p:nvSpPr>
            <p:cNvPr id="6" name="Scroll: Horizontal 5">
              <a:extLst>
                <a:ext uri="{FF2B5EF4-FFF2-40B4-BE49-F238E27FC236}">
                  <a16:creationId xmlns:a16="http://schemas.microsoft.com/office/drawing/2014/main" id="{59BAFF83-8F9F-4BA2-9EE3-DAD6F4FC9ECE}"/>
                </a:ext>
              </a:extLst>
            </p:cNvPr>
            <p:cNvSpPr/>
            <p:nvPr/>
          </p:nvSpPr>
          <p:spPr>
            <a:xfrm>
              <a:off x="1313177" y="1257212"/>
              <a:ext cx="7979950" cy="4997958"/>
            </a:xfrm>
            <a:prstGeom prst="horizontalScroll">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41E7F88A-DFB4-4572-9062-B84486263DD6}"/>
                </a:ext>
              </a:extLst>
            </p:cNvPr>
            <p:cNvSpPr txBox="1"/>
            <p:nvPr/>
          </p:nvSpPr>
          <p:spPr>
            <a:xfrm rot="20712716">
              <a:off x="1768839" y="2818767"/>
              <a:ext cx="7585023" cy="230832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200" b="0" i="0" u="none" strike="noStrike" kern="1200" cap="none" spc="0" normalizeH="0" baseline="0" noProof="0" dirty="0">
                  <a:ln>
                    <a:noFill/>
                  </a:ln>
                  <a:solidFill>
                    <a:srgbClr val="FF0000"/>
                  </a:solidFill>
                  <a:effectLst/>
                  <a:uLnTx/>
                  <a:uFillTx/>
                  <a:latin typeface="Aharoni" panose="02010803020104030203" pitchFamily="2" charset="-79"/>
                  <a:ea typeface="+mn-ea"/>
                  <a:cs typeface="Aharoni" panose="02010803020104030203" pitchFamily="2" charset="-79"/>
                </a:rPr>
                <a:t>Manipulation &amp; Deceit </a:t>
              </a:r>
            </a:p>
          </p:txBody>
        </p:sp>
      </p:grpSp>
    </p:spTree>
    <p:extLst>
      <p:ext uri="{BB962C8B-B14F-4D97-AF65-F5344CB8AC3E}">
        <p14:creationId xmlns:p14="http://schemas.microsoft.com/office/powerpoint/2010/main" val="41236548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lumMod val="85000"/>
          </a:schemeClr>
        </a:solidFill>
        <a:effectLst/>
      </p:bgPr>
    </p:bg>
    <p:spTree>
      <p:nvGrpSpPr>
        <p:cNvPr id="1" name=""/>
        <p:cNvGrpSpPr/>
        <p:nvPr/>
      </p:nvGrpSpPr>
      <p:grpSpPr>
        <a:xfrm>
          <a:off x="0" y="0"/>
          <a:ext cx="0" cy="0"/>
          <a:chOff x="0" y="0"/>
          <a:chExt cx="0" cy="0"/>
        </a:xfrm>
      </p:grpSpPr>
      <p:pic>
        <p:nvPicPr>
          <p:cNvPr id="2" name="Picture 1" hidden="1"/>
          <p:cNvPicPr>
            <a:picLocks noChangeAspect="1"/>
          </p:cNvPicPr>
          <p:nvPr/>
        </p:nvPicPr>
        <p:blipFill rotWithShape="1">
          <a:blip r:embed="rId2">
            <a:extLst>
              <a:ext uri="{28A0092B-C50C-407E-A947-70E740481C1C}">
                <a14:useLocalDpi xmlns:a14="http://schemas.microsoft.com/office/drawing/2010/main" val="0"/>
              </a:ext>
            </a:extLst>
          </a:blip>
          <a:srcRect l="14509" t="-376" r="623" b="754"/>
          <a:stretch/>
        </p:blipFill>
        <p:spPr>
          <a:xfrm>
            <a:off x="6736081" y="1737360"/>
            <a:ext cx="3153301" cy="4023360"/>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p:spPr>
      </p:pic>
      <p:sp>
        <p:nvSpPr>
          <p:cNvPr id="44" name="Rectangle 43"/>
          <p:cNvSpPr/>
          <p:nvPr/>
        </p:nvSpPr>
        <p:spPr>
          <a:xfrm>
            <a:off x="1966385" y="254299"/>
            <a:ext cx="648119" cy="780365"/>
          </a:xfrm>
          <a:prstGeom prst="rect">
            <a:avLst/>
          </a:prstGeom>
          <a:solidFill>
            <a:schemeClr val="accent3">
              <a:lumMod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39" name="Rectangle 38"/>
          <p:cNvSpPr/>
          <p:nvPr/>
        </p:nvSpPr>
        <p:spPr>
          <a:xfrm>
            <a:off x="2614504" y="254299"/>
            <a:ext cx="3200089" cy="780365"/>
          </a:xfrm>
          <a:prstGeom prst="rect">
            <a:avLst/>
          </a:prstGeom>
          <a:solidFill>
            <a:schemeClr val="accent3">
              <a:lumMod val="1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41" name="Rectangle 40"/>
          <p:cNvSpPr/>
          <p:nvPr/>
        </p:nvSpPr>
        <p:spPr>
          <a:xfrm>
            <a:off x="5774085" y="254299"/>
            <a:ext cx="2187403" cy="780365"/>
          </a:xfrm>
          <a:prstGeom prst="rect">
            <a:avLst/>
          </a:prstGeom>
          <a:solidFill>
            <a:schemeClr val="accent3">
              <a:lumMod val="1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22" name="Rectangle 21"/>
          <p:cNvSpPr/>
          <p:nvPr/>
        </p:nvSpPr>
        <p:spPr>
          <a:xfrm>
            <a:off x="670146" y="254298"/>
            <a:ext cx="1296239" cy="780365"/>
          </a:xfrm>
          <a:prstGeom prst="rect">
            <a:avLst/>
          </a:prstGeom>
          <a:solidFill>
            <a:schemeClr val="accent3">
              <a:lumMod val="1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42" name="Rectangle 41"/>
          <p:cNvSpPr/>
          <p:nvPr/>
        </p:nvSpPr>
        <p:spPr>
          <a:xfrm>
            <a:off x="7961489" y="254299"/>
            <a:ext cx="2955038" cy="780365"/>
          </a:xfrm>
          <a:prstGeom prst="rect">
            <a:avLst/>
          </a:prstGeom>
          <a:solidFill>
            <a:schemeClr val="accent3">
              <a:lumMod val="1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27" name="TextBox 26"/>
          <p:cNvSpPr txBox="1"/>
          <p:nvPr/>
        </p:nvSpPr>
        <p:spPr>
          <a:xfrm>
            <a:off x="670145" y="5930314"/>
            <a:ext cx="10724686" cy="584775"/>
          </a:xfrm>
          <a:prstGeom prst="rect">
            <a:avLst/>
          </a:prstGeom>
          <a:solidFill>
            <a:schemeClr val="tx1"/>
          </a:solidFill>
          <a:ln>
            <a:solidFill>
              <a:schemeClr val="bg2"/>
            </a:solidFill>
          </a:ln>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Calibri" pitchFamily="34" charset="0"/>
                <a:ea typeface="+mn-ea"/>
                <a:cs typeface="Calibri" pitchFamily="34" charset="0"/>
              </a:rPr>
              <a:t>  530                          500                             470                             440</a:t>
            </a:r>
          </a:p>
        </p:txBody>
      </p:sp>
      <p:sp>
        <p:nvSpPr>
          <p:cNvPr id="7" name="TextBox 6">
            <a:extLst>
              <a:ext uri="{FF2B5EF4-FFF2-40B4-BE49-F238E27FC236}">
                <a16:creationId xmlns:a16="http://schemas.microsoft.com/office/drawing/2014/main" id="{5F1C197A-A92A-4E9E-AB13-64FA128C9286}"/>
              </a:ext>
            </a:extLst>
          </p:cNvPr>
          <p:cNvSpPr txBox="1"/>
          <p:nvPr/>
        </p:nvSpPr>
        <p:spPr>
          <a:xfrm>
            <a:off x="757047" y="1259463"/>
            <a:ext cx="1744391"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C00000"/>
                </a:solidFill>
                <a:effectLst/>
                <a:uLnTx/>
                <a:uFillTx/>
                <a:latin typeface="Tahoma"/>
                <a:ea typeface="+mn-ea"/>
                <a:cs typeface="+mn-cs"/>
              </a:rPr>
              <a:t>Cyrus </a:t>
            </a:r>
          </a:p>
        </p:txBody>
      </p:sp>
      <p:sp>
        <p:nvSpPr>
          <p:cNvPr id="31" name="TextBox 30">
            <a:extLst>
              <a:ext uri="{FF2B5EF4-FFF2-40B4-BE49-F238E27FC236}">
                <a16:creationId xmlns:a16="http://schemas.microsoft.com/office/drawing/2014/main" id="{2B0ECEA6-A1E8-4D4A-B9DE-F411543BFAD6}"/>
              </a:ext>
            </a:extLst>
          </p:cNvPr>
          <p:cNvSpPr txBox="1"/>
          <p:nvPr/>
        </p:nvSpPr>
        <p:spPr>
          <a:xfrm>
            <a:off x="3309843" y="1247066"/>
            <a:ext cx="1744391"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C00000"/>
                </a:solidFill>
                <a:effectLst/>
                <a:uLnTx/>
                <a:uFillTx/>
                <a:latin typeface="Tahoma"/>
                <a:ea typeface="+mn-ea"/>
                <a:cs typeface="+mn-cs"/>
              </a:rPr>
              <a:t>Darius </a:t>
            </a:r>
          </a:p>
        </p:txBody>
      </p:sp>
      <p:sp>
        <p:nvSpPr>
          <p:cNvPr id="33" name="TextBox 32">
            <a:extLst>
              <a:ext uri="{FF2B5EF4-FFF2-40B4-BE49-F238E27FC236}">
                <a16:creationId xmlns:a16="http://schemas.microsoft.com/office/drawing/2014/main" id="{E93B6162-2AF5-47C1-B826-A2BA4ABB4128}"/>
              </a:ext>
            </a:extLst>
          </p:cNvPr>
          <p:cNvSpPr txBox="1"/>
          <p:nvPr/>
        </p:nvSpPr>
        <p:spPr>
          <a:xfrm>
            <a:off x="5910465" y="1259463"/>
            <a:ext cx="2257235"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C00000"/>
                </a:solidFill>
                <a:effectLst/>
                <a:uLnTx/>
                <a:uFillTx/>
                <a:latin typeface="Tahoma"/>
                <a:ea typeface="+mn-ea"/>
                <a:cs typeface="+mn-cs"/>
              </a:rPr>
              <a:t>Ahasuerus </a:t>
            </a:r>
          </a:p>
        </p:txBody>
      </p:sp>
      <p:sp>
        <p:nvSpPr>
          <p:cNvPr id="34" name="TextBox 33">
            <a:extLst>
              <a:ext uri="{FF2B5EF4-FFF2-40B4-BE49-F238E27FC236}">
                <a16:creationId xmlns:a16="http://schemas.microsoft.com/office/drawing/2014/main" id="{5071BC4A-DB8F-47D9-B339-CED183AC83C3}"/>
              </a:ext>
            </a:extLst>
          </p:cNvPr>
          <p:cNvSpPr txBox="1"/>
          <p:nvPr/>
        </p:nvSpPr>
        <p:spPr>
          <a:xfrm>
            <a:off x="8378381" y="1255331"/>
            <a:ext cx="2650689"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C00000"/>
                </a:solidFill>
                <a:effectLst/>
                <a:uLnTx/>
                <a:uFillTx/>
                <a:latin typeface="Tahoma"/>
                <a:ea typeface="+mn-ea"/>
                <a:cs typeface="+mn-cs"/>
              </a:rPr>
              <a:t>Artaxerxes</a:t>
            </a:r>
          </a:p>
        </p:txBody>
      </p:sp>
      <p:sp>
        <p:nvSpPr>
          <p:cNvPr id="9" name="TextBox 8">
            <a:extLst>
              <a:ext uri="{FF2B5EF4-FFF2-40B4-BE49-F238E27FC236}">
                <a16:creationId xmlns:a16="http://schemas.microsoft.com/office/drawing/2014/main" id="{F8107658-3FEF-4EC1-8349-7722FA565CFC}"/>
              </a:ext>
            </a:extLst>
          </p:cNvPr>
          <p:cNvSpPr txBox="1"/>
          <p:nvPr/>
        </p:nvSpPr>
        <p:spPr>
          <a:xfrm rot="20083812">
            <a:off x="765002" y="4401536"/>
            <a:ext cx="2273701" cy="954107"/>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Tahoma"/>
                <a:ea typeface="+mn-ea"/>
                <a:cs typeface="+mn-cs"/>
              </a:rPr>
              <a:t>Zerubbabel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Tahoma"/>
                <a:ea typeface="+mn-ea"/>
                <a:cs typeface="+mn-cs"/>
              </a:rPr>
              <a:t>538-515</a:t>
            </a:r>
          </a:p>
        </p:txBody>
      </p:sp>
      <p:grpSp>
        <p:nvGrpSpPr>
          <p:cNvPr id="8" name="Group 7">
            <a:extLst>
              <a:ext uri="{FF2B5EF4-FFF2-40B4-BE49-F238E27FC236}">
                <a16:creationId xmlns:a16="http://schemas.microsoft.com/office/drawing/2014/main" id="{89A6F805-75E2-41B2-A79C-00EB6D0A1140}"/>
              </a:ext>
            </a:extLst>
          </p:cNvPr>
          <p:cNvGrpSpPr/>
          <p:nvPr/>
        </p:nvGrpSpPr>
        <p:grpSpPr>
          <a:xfrm>
            <a:off x="1553855" y="623184"/>
            <a:ext cx="7847428" cy="685590"/>
            <a:chOff x="1553855" y="623183"/>
            <a:chExt cx="7847428" cy="835075"/>
          </a:xfrm>
        </p:grpSpPr>
        <p:cxnSp>
          <p:nvCxnSpPr>
            <p:cNvPr id="24" name="Straight Connector 23"/>
            <p:cNvCxnSpPr/>
            <p:nvPr/>
          </p:nvCxnSpPr>
          <p:spPr>
            <a:xfrm>
              <a:off x="1553855" y="623183"/>
              <a:ext cx="0" cy="822960"/>
            </a:xfrm>
            <a:prstGeom prst="line">
              <a:avLst/>
            </a:prstGeom>
            <a:ln w="38100">
              <a:solidFill>
                <a:schemeClr val="tx2">
                  <a:lumMod val="60000"/>
                  <a:lumOff val="40000"/>
                </a:schemeClr>
              </a:solidFill>
              <a:headEnd type="oval" w="lg" len="lg"/>
              <a:tailEnd w="lg" len="lg"/>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9401283" y="635298"/>
              <a:ext cx="0" cy="822960"/>
            </a:xfrm>
            <a:prstGeom prst="line">
              <a:avLst/>
            </a:prstGeom>
            <a:ln w="38100">
              <a:solidFill>
                <a:schemeClr val="tx2">
                  <a:lumMod val="60000"/>
                  <a:lumOff val="40000"/>
                </a:schemeClr>
              </a:solidFill>
              <a:headEnd type="oval" w="lg" len="lg"/>
              <a:tailEnd w="lg" len="lg"/>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4209234" y="635298"/>
              <a:ext cx="0" cy="822960"/>
            </a:xfrm>
            <a:prstGeom prst="line">
              <a:avLst/>
            </a:prstGeom>
            <a:ln w="38100">
              <a:solidFill>
                <a:schemeClr val="tx2">
                  <a:lumMod val="60000"/>
                  <a:lumOff val="40000"/>
                </a:schemeClr>
              </a:solidFill>
              <a:headEnd type="oval" w="lg" len="lg"/>
              <a:tailEnd w="lg" len="lg"/>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7039083" y="635298"/>
              <a:ext cx="0" cy="822960"/>
            </a:xfrm>
            <a:prstGeom prst="line">
              <a:avLst/>
            </a:prstGeom>
            <a:ln w="38100">
              <a:solidFill>
                <a:schemeClr val="tx2">
                  <a:lumMod val="60000"/>
                  <a:lumOff val="40000"/>
                </a:schemeClr>
              </a:solidFill>
              <a:headEnd type="oval" w="lg" len="lg"/>
              <a:tailEnd w="lg" len="lg"/>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sp>
        <p:nvSpPr>
          <p:cNvPr id="11" name="TextBox 10">
            <a:extLst>
              <a:ext uri="{FF2B5EF4-FFF2-40B4-BE49-F238E27FC236}">
                <a16:creationId xmlns:a16="http://schemas.microsoft.com/office/drawing/2014/main" id="{41E0E93D-DF0C-49C1-A75D-5A27E2E25C4A}"/>
              </a:ext>
            </a:extLst>
          </p:cNvPr>
          <p:cNvSpPr txBox="1"/>
          <p:nvPr/>
        </p:nvSpPr>
        <p:spPr>
          <a:xfrm>
            <a:off x="5713737" y="1642528"/>
            <a:ext cx="265068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C00000"/>
                </a:solidFill>
                <a:effectLst/>
                <a:uLnTx/>
                <a:uFillTx/>
                <a:latin typeface="Tahoma"/>
                <a:ea typeface="+mn-ea"/>
                <a:cs typeface="+mn-cs"/>
              </a:rPr>
              <a:t>(Xerxes)</a:t>
            </a:r>
          </a:p>
        </p:txBody>
      </p:sp>
      <p:sp>
        <p:nvSpPr>
          <p:cNvPr id="35" name="TextBox 34">
            <a:extLst>
              <a:ext uri="{FF2B5EF4-FFF2-40B4-BE49-F238E27FC236}">
                <a16:creationId xmlns:a16="http://schemas.microsoft.com/office/drawing/2014/main" id="{4F434FA4-90B4-4232-8446-02B75F27353F}"/>
              </a:ext>
            </a:extLst>
          </p:cNvPr>
          <p:cNvSpPr txBox="1"/>
          <p:nvPr/>
        </p:nvSpPr>
        <p:spPr>
          <a:xfrm>
            <a:off x="7816255" y="2258402"/>
            <a:ext cx="2273701" cy="1384995"/>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Tahoma"/>
                <a:ea typeface="+mn-ea"/>
                <a:cs typeface="+mn-cs"/>
              </a:rPr>
              <a:t>Ezra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a:solidFill>
                  <a:srgbClr val="000000"/>
                </a:solidFill>
                <a:latin typeface="Tahoma"/>
              </a:rPr>
              <a:t>sent</a:t>
            </a:r>
            <a:endParaRPr kumimoji="0" lang="en-US" sz="2800" b="1" i="0" u="none" strike="noStrike" kern="1200" cap="none" spc="0" normalizeH="0" baseline="0" noProof="0" dirty="0">
              <a:ln>
                <a:noFill/>
              </a:ln>
              <a:solidFill>
                <a:srgbClr val="000000"/>
              </a:solidFill>
              <a:effectLst/>
              <a:uLnTx/>
              <a:uFillTx/>
              <a:latin typeface="Tahom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Tahoma"/>
                <a:ea typeface="+mn-ea"/>
                <a:cs typeface="+mn-cs"/>
              </a:rPr>
              <a:t>458</a:t>
            </a:r>
          </a:p>
        </p:txBody>
      </p:sp>
      <p:sp>
        <p:nvSpPr>
          <p:cNvPr id="36" name="TextBox 35">
            <a:extLst>
              <a:ext uri="{FF2B5EF4-FFF2-40B4-BE49-F238E27FC236}">
                <a16:creationId xmlns:a16="http://schemas.microsoft.com/office/drawing/2014/main" id="{1CA566A7-1E11-41BD-AFF6-8E37FF820491}"/>
              </a:ext>
            </a:extLst>
          </p:cNvPr>
          <p:cNvSpPr txBox="1"/>
          <p:nvPr/>
        </p:nvSpPr>
        <p:spPr>
          <a:xfrm>
            <a:off x="10245026" y="2279852"/>
            <a:ext cx="2273701" cy="1384995"/>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err="1">
                <a:ln>
                  <a:noFill/>
                </a:ln>
                <a:solidFill>
                  <a:srgbClr val="000000"/>
                </a:solidFill>
                <a:effectLst/>
                <a:uLnTx/>
                <a:uFillTx/>
                <a:latin typeface="Tahoma"/>
                <a:ea typeface="+mn-ea"/>
                <a:cs typeface="+mn-cs"/>
              </a:rPr>
              <a:t>Neh</a:t>
            </a:r>
            <a:r>
              <a:rPr kumimoji="0" lang="en-US" sz="2800" b="1" i="0" u="none" strike="noStrike" kern="1200" cap="none" spc="0" normalizeH="0" baseline="0" noProof="0" dirty="0">
                <a:ln>
                  <a:noFill/>
                </a:ln>
                <a:solidFill>
                  <a:srgbClr val="000000"/>
                </a:solidFill>
                <a:effectLst/>
                <a:uLnTx/>
                <a:uFillTx/>
                <a:latin typeface="Tahoma"/>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Tahoma"/>
                <a:ea typeface="+mn-ea"/>
                <a:cs typeface="+mn-cs"/>
              </a:rPr>
              <a:t>sent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Tahoma"/>
                <a:ea typeface="+mn-ea"/>
                <a:cs typeface="+mn-cs"/>
              </a:rPr>
              <a:t>445</a:t>
            </a:r>
          </a:p>
        </p:txBody>
      </p:sp>
      <p:sp>
        <p:nvSpPr>
          <p:cNvPr id="6" name="Scroll: Vertical 5">
            <a:extLst>
              <a:ext uri="{FF2B5EF4-FFF2-40B4-BE49-F238E27FC236}">
                <a16:creationId xmlns:a16="http://schemas.microsoft.com/office/drawing/2014/main" id="{C4FE1218-2E95-4B37-90FA-CD7CC2D47F4E}"/>
              </a:ext>
            </a:extLst>
          </p:cNvPr>
          <p:cNvSpPr/>
          <p:nvPr/>
        </p:nvSpPr>
        <p:spPr>
          <a:xfrm rot="1262714" flipH="1">
            <a:off x="8677081" y="2280241"/>
            <a:ext cx="1493732" cy="1547174"/>
          </a:xfrm>
          <a:prstGeom prst="verticalScroll">
            <a:avLst/>
          </a:prstGeom>
          <a:solidFill>
            <a:schemeClr val="tx1"/>
          </a:solidFill>
          <a:ln w="19050"/>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pic>
        <p:nvPicPr>
          <p:cNvPr id="58" name="Picture 6">
            <a:extLst>
              <a:ext uri="{FF2B5EF4-FFF2-40B4-BE49-F238E27FC236}">
                <a16:creationId xmlns:a16="http://schemas.microsoft.com/office/drawing/2014/main" id="{8E2A5F6D-E10B-48F4-9FD4-FBD12EF1E752}"/>
              </a:ext>
            </a:extLst>
          </p:cNvPr>
          <p:cNvPicPr>
            <a:picLocks noChangeAspect="1" noChangeArrowheads="1"/>
          </p:cNvPicPr>
          <p:nvPr/>
        </p:nvPicPr>
        <p:blipFill>
          <a:blip r:embed="rId3" cstate="print">
            <a:biLevel thresh="50000"/>
          </a:blip>
          <a:srcRect/>
          <a:stretch>
            <a:fillRect/>
          </a:stretch>
        </p:blipFill>
        <p:spPr bwMode="auto">
          <a:xfrm>
            <a:off x="1639438" y="2521385"/>
            <a:ext cx="1485900" cy="1012135"/>
          </a:xfrm>
          <a:prstGeom prst="rect">
            <a:avLst/>
          </a:prstGeom>
          <a:noFill/>
          <a:ln w="9525">
            <a:noFill/>
            <a:miter lim="800000"/>
            <a:headEnd/>
            <a:tailEnd/>
          </a:ln>
          <a:effectLst>
            <a:outerShdw dist="71842" dir="2700000" algn="ctr" rotWithShape="0">
              <a:schemeClr val="bg2"/>
            </a:outerShdw>
          </a:effectLst>
        </p:spPr>
      </p:pic>
      <p:sp>
        <p:nvSpPr>
          <p:cNvPr id="10" name="TextBox 9">
            <a:extLst>
              <a:ext uri="{FF2B5EF4-FFF2-40B4-BE49-F238E27FC236}">
                <a16:creationId xmlns:a16="http://schemas.microsoft.com/office/drawing/2014/main" id="{4F73DBDE-F38B-4AFF-8446-E103AB89FB51}"/>
              </a:ext>
            </a:extLst>
          </p:cNvPr>
          <p:cNvSpPr txBox="1"/>
          <p:nvPr/>
        </p:nvSpPr>
        <p:spPr>
          <a:xfrm rot="1131653">
            <a:off x="8953302" y="2903168"/>
            <a:ext cx="1260903"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rPr>
              <a:t>CITY</a:t>
            </a:r>
          </a:p>
        </p:txBody>
      </p:sp>
      <p:sp>
        <p:nvSpPr>
          <p:cNvPr id="12" name="&quot;Not Allowed&quot; Symbol 11">
            <a:extLst>
              <a:ext uri="{FF2B5EF4-FFF2-40B4-BE49-F238E27FC236}">
                <a16:creationId xmlns:a16="http://schemas.microsoft.com/office/drawing/2014/main" id="{F5CD238B-8226-428D-93B5-DB269D2A7528}"/>
              </a:ext>
            </a:extLst>
          </p:cNvPr>
          <p:cNvSpPr/>
          <p:nvPr/>
        </p:nvSpPr>
        <p:spPr>
          <a:xfrm>
            <a:off x="8915562" y="2498687"/>
            <a:ext cx="969525" cy="1012135"/>
          </a:xfrm>
          <a:prstGeom prst="noSmoking">
            <a:avLst>
              <a:gd name="adj" fmla="val 7037"/>
            </a:avLst>
          </a:prstGeom>
          <a:solidFill>
            <a:srgbClr val="FF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3" name="Speech Bubble: Rectangle with Corners Rounded 2">
            <a:extLst>
              <a:ext uri="{FF2B5EF4-FFF2-40B4-BE49-F238E27FC236}">
                <a16:creationId xmlns:a16="http://schemas.microsoft.com/office/drawing/2014/main" id="{7FBBB82F-21DA-467D-824A-FE627B8E24B8}"/>
              </a:ext>
            </a:extLst>
          </p:cNvPr>
          <p:cNvSpPr/>
          <p:nvPr/>
        </p:nvSpPr>
        <p:spPr>
          <a:xfrm>
            <a:off x="2718467" y="4272222"/>
            <a:ext cx="7218948" cy="2432754"/>
          </a:xfrm>
          <a:prstGeom prst="wedgeRoundRectCallout">
            <a:avLst>
              <a:gd name="adj1" fmla="val 40944"/>
              <a:gd name="adj2" fmla="val -97307"/>
              <a:gd name="adj3" fmla="val 16667"/>
            </a:avLst>
          </a:prstGeom>
          <a:solidFill>
            <a:srgbClr val="FFFF53"/>
          </a:solidFill>
          <a:ln>
            <a:solidFill>
              <a:schemeClr val="bg2"/>
            </a:solidFill>
          </a:ln>
          <a:effectLst>
            <a:outerShdw blurRad="50800" dist="76200" dir="2700000" algn="tl" rotWithShape="0">
              <a:prstClr val="black">
                <a:alpha val="6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800" dirty="0">
                <a:solidFill>
                  <a:schemeClr val="bg2"/>
                </a:solidFill>
              </a:rPr>
              <a:t>“To Artaxerxes the king: …the Jews who came up from you to us have gone to Jerusalem. They are rebuilding that rebellious and wicked city.” </a:t>
            </a:r>
            <a:r>
              <a:rPr lang="en-US" sz="2800" b="1" dirty="0">
                <a:solidFill>
                  <a:schemeClr val="bg2"/>
                </a:solidFill>
              </a:rPr>
              <a:t>(4:11-12)</a:t>
            </a:r>
          </a:p>
        </p:txBody>
      </p:sp>
    </p:spTree>
    <p:extLst>
      <p:ext uri="{BB962C8B-B14F-4D97-AF65-F5344CB8AC3E}">
        <p14:creationId xmlns:p14="http://schemas.microsoft.com/office/powerpoint/2010/main" val="4177649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xit" presetSubtype="0" fill="hold" nodeType="clickEffect">
                                  <p:stCondLst>
                                    <p:cond delay="0"/>
                                  </p:stCondLst>
                                  <p:childTnLst>
                                    <p:animEffect transition="out" filter="fade">
                                      <p:cBhvr>
                                        <p:cTn id="13" dur="1000"/>
                                        <p:tgtEl>
                                          <p:spTgt spid="2"/>
                                        </p:tgtEl>
                                      </p:cBhvr>
                                    </p:animEffect>
                                    <p:anim calcmode="lin" valueType="num">
                                      <p:cBhvr>
                                        <p:cTn id="14" dur="1000"/>
                                        <p:tgtEl>
                                          <p:spTgt spid="2"/>
                                        </p:tgtEl>
                                        <p:attrNameLst>
                                          <p:attrName>ppt_x</p:attrName>
                                        </p:attrNameLst>
                                      </p:cBhvr>
                                      <p:tavLst>
                                        <p:tav tm="0">
                                          <p:val>
                                            <p:strVal val="ppt_x"/>
                                          </p:val>
                                        </p:tav>
                                        <p:tav tm="100000">
                                          <p:val>
                                            <p:strVal val="ppt_x"/>
                                          </p:val>
                                        </p:tav>
                                      </p:tavLst>
                                    </p:anim>
                                    <p:anim calcmode="lin" valueType="num">
                                      <p:cBhvr>
                                        <p:cTn id="15" dur="1000"/>
                                        <p:tgtEl>
                                          <p:spTgt spid="2"/>
                                        </p:tgtEl>
                                        <p:attrNameLst>
                                          <p:attrName>ppt_y</p:attrName>
                                        </p:attrNameLst>
                                      </p:cBhvr>
                                      <p:tavLst>
                                        <p:tav tm="0">
                                          <p:val>
                                            <p:strVal val="ppt_y"/>
                                          </p:val>
                                        </p:tav>
                                        <p:tav tm="100000">
                                          <p:val>
                                            <p:strVal val="ppt_y-.1"/>
                                          </p:val>
                                        </p:tav>
                                      </p:tavLst>
                                    </p:anim>
                                    <p:set>
                                      <p:cBhvr>
                                        <p:cTn id="16" dur="1" fill="hold">
                                          <p:stCondLst>
                                            <p:cond delay="999"/>
                                          </p:stCondLst>
                                        </p:cTn>
                                        <p:tgtEl>
                                          <p:spTgt spid="2"/>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1"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500"/>
                                        <p:tgtEl>
                                          <p:spTgt spid="3"/>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0" presetClass="exit" presetSubtype="0" fill="hold" grpId="0" nodeType="clickEffect">
                                  <p:stCondLst>
                                    <p:cond delay="0"/>
                                  </p:stCondLst>
                                  <p:childTnLst>
                                    <p:animEffect transition="out" filter="fade">
                                      <p:cBhvr>
                                        <p:cTn id="29" dur="500"/>
                                        <p:tgtEl>
                                          <p:spTgt spid="3"/>
                                        </p:tgtEl>
                                      </p:cBhvr>
                                    </p:animEffect>
                                    <p:set>
                                      <p:cBhvr>
                                        <p:cTn id="30" dur="1" fill="hold">
                                          <p:stCondLst>
                                            <p:cond delay="499"/>
                                          </p:stCondLst>
                                        </p:cTn>
                                        <p:tgtEl>
                                          <p:spTgt spid="3"/>
                                        </p:tgtEl>
                                        <p:attrNameLst>
                                          <p:attrName>style.visibility</p:attrName>
                                        </p:attrNameLst>
                                      </p:cBhvr>
                                      <p:to>
                                        <p:strVal val="hidden"/>
                                      </p:to>
                                    </p:set>
                                  </p:childTnLst>
                                </p:cTn>
                              </p:par>
                              <p:par>
                                <p:cTn id="31" presetID="1" presetClass="exit" presetSubtype="0" fill="hold" nodeType="withEffect">
                                  <p:stCondLst>
                                    <p:cond delay="0"/>
                                  </p:stCondLst>
                                  <p:childTnLst>
                                    <p:set>
                                      <p:cBhvr>
                                        <p:cTn id="32" dur="1" fill="hold">
                                          <p:stCondLst>
                                            <p:cond delay="0"/>
                                          </p:stCondLst>
                                        </p:cTn>
                                        <p:tgtEl>
                                          <p:spTgt spid="3">
                                            <p:txEl>
                                              <p:pRg st="0" end="0"/>
                                            </p:txEl>
                                          </p:spTgt>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5"/>
                                        </p:tgtEl>
                                        <p:attrNameLst>
                                          <p:attrName>style.visibility</p:attrName>
                                        </p:attrNameLst>
                                      </p:cBhvr>
                                      <p:to>
                                        <p:strVal val="visible"/>
                                      </p:to>
                                    </p:set>
                                    <p:animEffect transition="in" filter="fade">
                                      <p:cBhvr>
                                        <p:cTn id="37" dur="500"/>
                                        <p:tgtEl>
                                          <p:spTgt spid="35"/>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6"/>
                                        </p:tgtEl>
                                        <p:attrNameLst>
                                          <p:attrName>style.visibility</p:attrName>
                                        </p:attrNameLst>
                                      </p:cBhvr>
                                      <p:to>
                                        <p:strVal val="visible"/>
                                      </p:to>
                                    </p:set>
                                    <p:animEffect transition="in" filter="fade">
                                      <p:cBhvr>
                                        <p:cTn id="42"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6" grpId="0"/>
      <p:bldP spid="3" grpId="0" animBg="1"/>
      <p:bldP spid="3" grpId="1"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13DF6-E01A-4484-8D88-0F6D27525EB2}"/>
              </a:ext>
            </a:extLst>
          </p:cNvPr>
          <p:cNvSpPr>
            <a:spLocks noGrp="1"/>
          </p:cNvSpPr>
          <p:nvPr>
            <p:ph type="title"/>
          </p:nvPr>
        </p:nvSpPr>
        <p:spPr>
          <a:solidFill>
            <a:schemeClr val="bg1"/>
          </a:solidFill>
          <a:ln w="38100">
            <a:solidFill>
              <a:schemeClr val="tx1"/>
            </a:solidFill>
          </a:ln>
        </p:spPr>
        <p:txBody>
          <a:bodyPr>
            <a:normAutofit/>
          </a:bodyPr>
          <a:lstStyle/>
          <a:p>
            <a:pPr algn="ctr"/>
            <a:r>
              <a:rPr lang="en-US" sz="6000" b="1" dirty="0"/>
              <a:t>Ezra 7</a:t>
            </a:r>
            <a:endParaRPr lang="en-US" sz="4800" b="1" dirty="0"/>
          </a:p>
        </p:txBody>
      </p:sp>
      <p:sp>
        <p:nvSpPr>
          <p:cNvPr id="3" name="TextBox 2">
            <a:extLst>
              <a:ext uri="{FF2B5EF4-FFF2-40B4-BE49-F238E27FC236}">
                <a16:creationId xmlns:a16="http://schemas.microsoft.com/office/drawing/2014/main" id="{D33CDA9B-A537-47DA-9807-756FE8C452BD}"/>
              </a:ext>
            </a:extLst>
          </p:cNvPr>
          <p:cNvSpPr txBox="1"/>
          <p:nvPr/>
        </p:nvSpPr>
        <p:spPr>
          <a:xfrm>
            <a:off x="838200" y="2053390"/>
            <a:ext cx="10154653" cy="1077218"/>
          </a:xfrm>
          <a:prstGeom prst="rect">
            <a:avLst/>
          </a:prstGeom>
          <a:noFill/>
        </p:spPr>
        <p:txBody>
          <a:bodyPr wrap="square" rtlCol="0">
            <a:spAutoFit/>
          </a:bodyPr>
          <a:lstStyle/>
          <a:p>
            <a:pPr marL="285750" indent="-285750">
              <a:buFont typeface="Arial" panose="020B0604020202020204" pitchFamily="34" charset="0"/>
              <a:buChar char="•"/>
            </a:pPr>
            <a:r>
              <a:rPr lang="en-US" sz="3200" b="1" dirty="0">
                <a:solidFill>
                  <a:srgbClr val="C00000"/>
                </a:solidFill>
              </a:rPr>
              <a:t>Ezra:</a:t>
            </a:r>
            <a:r>
              <a:rPr lang="en-US" sz="3200" dirty="0">
                <a:solidFill>
                  <a:srgbClr val="C00000"/>
                </a:solidFill>
              </a:rPr>
              <a:t> priest, scribe, teacher</a:t>
            </a:r>
          </a:p>
          <a:p>
            <a:pPr marL="285750" indent="-285750">
              <a:buFont typeface="Arial" panose="020B0604020202020204" pitchFamily="34" charset="0"/>
              <a:buChar char="•"/>
            </a:pPr>
            <a:endParaRPr lang="en-US" sz="3200" dirty="0">
              <a:solidFill>
                <a:srgbClr val="C00000"/>
              </a:solidFill>
            </a:endParaRPr>
          </a:p>
        </p:txBody>
      </p:sp>
      <p:sp>
        <p:nvSpPr>
          <p:cNvPr id="5" name="Rectangle 4">
            <a:extLst>
              <a:ext uri="{FF2B5EF4-FFF2-40B4-BE49-F238E27FC236}">
                <a16:creationId xmlns:a16="http://schemas.microsoft.com/office/drawing/2014/main" id="{C147B37A-64C9-4352-B174-3A23EEB5DE8B}"/>
              </a:ext>
            </a:extLst>
          </p:cNvPr>
          <p:cNvSpPr/>
          <p:nvPr/>
        </p:nvSpPr>
        <p:spPr>
          <a:xfrm>
            <a:off x="838200" y="3126672"/>
            <a:ext cx="10343147" cy="1077218"/>
          </a:xfrm>
          <a:prstGeom prst="rect">
            <a:avLst/>
          </a:prstGeom>
          <a:solidFill>
            <a:schemeClr val="bg1"/>
          </a:solidFill>
          <a:ln>
            <a:solidFill>
              <a:schemeClr val="tx1"/>
            </a:solidFill>
          </a:ln>
        </p:spPr>
        <p:txBody>
          <a:bodyPr wrap="square">
            <a:spAutoFit/>
          </a:bodyPr>
          <a:lstStyle/>
          <a:p>
            <a:r>
              <a:rPr lang="en-US" sz="3200" b="1" dirty="0"/>
              <a:t>7:10--</a:t>
            </a:r>
            <a:r>
              <a:rPr lang="en-US" sz="3200" dirty="0"/>
              <a:t>For Ezra had set his heart to study the Law of the </a:t>
            </a:r>
            <a:r>
              <a:rPr lang="en-US" sz="3200" cap="small" dirty="0"/>
              <a:t>Lord</a:t>
            </a:r>
            <a:r>
              <a:rPr lang="en-US" sz="3200" dirty="0"/>
              <a:t>, and to do it and to teach His statutes and rules in Israel.</a:t>
            </a:r>
          </a:p>
        </p:txBody>
      </p:sp>
    </p:spTree>
    <p:extLst>
      <p:ext uri="{BB962C8B-B14F-4D97-AF65-F5344CB8AC3E}">
        <p14:creationId xmlns:p14="http://schemas.microsoft.com/office/powerpoint/2010/main" val="2027145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33CDA9B-A537-47DA-9807-756FE8C452BD}"/>
              </a:ext>
            </a:extLst>
          </p:cNvPr>
          <p:cNvSpPr txBox="1"/>
          <p:nvPr/>
        </p:nvSpPr>
        <p:spPr>
          <a:xfrm>
            <a:off x="481264" y="503572"/>
            <a:ext cx="11197390" cy="1077218"/>
          </a:xfrm>
          <a:prstGeom prst="rect">
            <a:avLst/>
          </a:prstGeom>
          <a:solidFill>
            <a:schemeClr val="bg1"/>
          </a:solidFill>
          <a:ln>
            <a:solidFill>
              <a:schemeClr val="tx1"/>
            </a:solidFill>
          </a:ln>
        </p:spPr>
        <p:txBody>
          <a:bodyPr wrap="square" rtlCol="0">
            <a:spAutoFit/>
          </a:bodyPr>
          <a:lstStyle/>
          <a:p>
            <a:pPr>
              <a:spcAft>
                <a:spcPts val="1200"/>
              </a:spcAft>
            </a:pPr>
            <a:r>
              <a:rPr lang="en-US" sz="3200" dirty="0"/>
              <a:t>“…the king granted him all that he asked, for the hand of the </a:t>
            </a:r>
            <a:r>
              <a:rPr lang="en-US" sz="3200" cap="small" dirty="0">
                <a:effectLst/>
              </a:rPr>
              <a:t>Lord</a:t>
            </a:r>
            <a:r>
              <a:rPr lang="en-US" sz="3200" dirty="0"/>
              <a:t> his God was on him.”</a:t>
            </a:r>
          </a:p>
        </p:txBody>
      </p:sp>
      <p:sp>
        <p:nvSpPr>
          <p:cNvPr id="6" name="TextBox 5">
            <a:extLst>
              <a:ext uri="{FF2B5EF4-FFF2-40B4-BE49-F238E27FC236}">
                <a16:creationId xmlns:a16="http://schemas.microsoft.com/office/drawing/2014/main" id="{E86BF473-7390-458C-847D-3CBC34AAB9DA}"/>
              </a:ext>
            </a:extLst>
          </p:cNvPr>
          <p:cNvSpPr txBox="1"/>
          <p:nvPr/>
        </p:nvSpPr>
        <p:spPr>
          <a:xfrm>
            <a:off x="481263" y="1843088"/>
            <a:ext cx="11197389" cy="1077218"/>
          </a:xfrm>
          <a:prstGeom prst="rect">
            <a:avLst/>
          </a:prstGeom>
          <a:solidFill>
            <a:schemeClr val="bg1"/>
          </a:solidFill>
          <a:ln>
            <a:solidFill>
              <a:schemeClr val="tx1"/>
            </a:solidFill>
          </a:ln>
        </p:spPr>
        <p:txBody>
          <a:bodyPr wrap="square" rtlCol="0">
            <a:spAutoFit/>
          </a:bodyPr>
          <a:lstStyle/>
          <a:p>
            <a:pPr>
              <a:spcAft>
                <a:spcPts val="1200"/>
              </a:spcAft>
            </a:pPr>
            <a:r>
              <a:rPr lang="en-US" sz="3200" dirty="0"/>
              <a:t>“…and on the first day of the fifth month he came to Jerusalem, for the good hand of his God was on him.”</a:t>
            </a:r>
          </a:p>
        </p:txBody>
      </p:sp>
      <p:sp>
        <p:nvSpPr>
          <p:cNvPr id="7" name="TextBox 6">
            <a:extLst>
              <a:ext uri="{FF2B5EF4-FFF2-40B4-BE49-F238E27FC236}">
                <a16:creationId xmlns:a16="http://schemas.microsoft.com/office/drawing/2014/main" id="{CFC2B8FF-00C3-4885-A6FB-16867214D433}"/>
              </a:ext>
            </a:extLst>
          </p:cNvPr>
          <p:cNvSpPr txBox="1"/>
          <p:nvPr/>
        </p:nvSpPr>
        <p:spPr>
          <a:xfrm>
            <a:off x="481263" y="3182604"/>
            <a:ext cx="11197389" cy="3046988"/>
          </a:xfrm>
          <a:prstGeom prst="rect">
            <a:avLst/>
          </a:prstGeom>
          <a:solidFill>
            <a:schemeClr val="bg1"/>
          </a:solidFill>
          <a:ln>
            <a:solidFill>
              <a:schemeClr val="tx1"/>
            </a:solidFill>
          </a:ln>
        </p:spPr>
        <p:txBody>
          <a:bodyPr wrap="square" rtlCol="0">
            <a:spAutoFit/>
          </a:bodyPr>
          <a:lstStyle/>
          <a:p>
            <a:r>
              <a:rPr lang="en-US" sz="3200" dirty="0"/>
              <a:t>“Blessed be the </a:t>
            </a:r>
            <a:r>
              <a:rPr lang="en-US" sz="3200" cap="small" dirty="0">
                <a:effectLst/>
              </a:rPr>
              <a:t>Lord</a:t>
            </a:r>
            <a:r>
              <a:rPr lang="en-US" sz="3200" dirty="0"/>
              <a:t>, the God of our fathers, who put such a thing as this into the heart of the king, to beautify the house of the </a:t>
            </a:r>
            <a:r>
              <a:rPr lang="en-US" sz="3200" cap="small" dirty="0">
                <a:effectLst/>
              </a:rPr>
              <a:t>Lord</a:t>
            </a:r>
            <a:r>
              <a:rPr lang="en-US" sz="3200" dirty="0"/>
              <a:t> that is in Jerusalem, and who extended to me his steadfast love before the king and his counselors, and before all the king's mighty officers. I took courage, for the hand of the </a:t>
            </a:r>
            <a:r>
              <a:rPr lang="en-US" sz="3200" cap="small" dirty="0">
                <a:effectLst/>
              </a:rPr>
              <a:t>Lord</a:t>
            </a:r>
            <a:r>
              <a:rPr lang="en-US" sz="3200" dirty="0"/>
              <a:t> my God was on me, and I gathered leading men from Israel to go up with me.”</a:t>
            </a:r>
            <a:endParaRPr lang="en-US" sz="3200" dirty="0">
              <a:solidFill>
                <a:srgbClr val="C00000"/>
              </a:solidFill>
            </a:endParaRPr>
          </a:p>
        </p:txBody>
      </p:sp>
    </p:spTree>
    <p:extLst>
      <p:ext uri="{BB962C8B-B14F-4D97-AF65-F5344CB8AC3E}">
        <p14:creationId xmlns:p14="http://schemas.microsoft.com/office/powerpoint/2010/main" val="88307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B4104A7E-39BA-41B5-AC75-59A1CAED9984}"/>
              </a:ext>
            </a:extLst>
          </p:cNvPr>
          <p:cNvSpPr>
            <a:spLocks noGrp="1"/>
          </p:cNvSpPr>
          <p:nvPr>
            <p:ph idx="1"/>
          </p:nvPr>
        </p:nvSpPr>
        <p:spPr>
          <a:xfrm>
            <a:off x="838200" y="1825625"/>
            <a:ext cx="10515600" cy="4351338"/>
          </a:xfrm>
        </p:spPr>
        <p:txBody>
          <a:bodyPr/>
          <a:lstStyle/>
          <a:p>
            <a:pPr marL="0" lvl="0" indent="0">
              <a:lnSpc>
                <a:spcPct val="100000"/>
              </a:lnSpc>
              <a:spcBef>
                <a:spcPts val="0"/>
              </a:spcBef>
              <a:spcAft>
                <a:spcPts val="1200"/>
              </a:spcAft>
              <a:buNone/>
            </a:pPr>
            <a:r>
              <a:rPr lang="en-US" sz="4000" b="1" cap="small" dirty="0">
                <a:solidFill>
                  <a:srgbClr val="EE0000"/>
                </a:solidFill>
                <a:latin typeface="Calibri" pitchFamily="34" charset="0"/>
                <a:cs typeface="Calibri" pitchFamily="34" charset="0"/>
              </a:rPr>
              <a:t>Ezra</a:t>
            </a:r>
            <a:r>
              <a:rPr lang="en-US" sz="4000" b="1" dirty="0">
                <a:solidFill>
                  <a:srgbClr val="EE0000"/>
                </a:solidFill>
                <a:latin typeface="Calibri" pitchFamily="34" charset="0"/>
                <a:cs typeface="Calibri" pitchFamily="34" charset="0"/>
              </a:rPr>
              <a:t> 1-6		</a:t>
            </a:r>
            <a:r>
              <a:rPr lang="en-US" sz="4000" dirty="0">
                <a:solidFill>
                  <a:srgbClr val="FF0000"/>
                </a:solidFill>
                <a:latin typeface="Calibri" pitchFamily="34" charset="0"/>
                <a:cs typeface="Calibri" pitchFamily="34" charset="0"/>
              </a:rPr>
              <a:t>Zerubbabel’s</a:t>
            </a:r>
            <a:r>
              <a:rPr lang="en-US" sz="4000" dirty="0">
                <a:solidFill>
                  <a:srgbClr val="EE0000"/>
                </a:solidFill>
                <a:latin typeface="Calibri" pitchFamily="34" charset="0"/>
                <a:cs typeface="Calibri" pitchFamily="34" charset="0"/>
              </a:rPr>
              <a:t> expedition</a:t>
            </a:r>
          </a:p>
          <a:p>
            <a:pPr marL="0" lvl="0" indent="0">
              <a:lnSpc>
                <a:spcPct val="100000"/>
              </a:lnSpc>
              <a:spcBef>
                <a:spcPts val="0"/>
              </a:spcBef>
              <a:spcAft>
                <a:spcPts val="1200"/>
              </a:spcAft>
              <a:buNone/>
            </a:pPr>
            <a:endParaRPr lang="en-US" sz="4000" dirty="0">
              <a:solidFill>
                <a:srgbClr val="EE0000"/>
              </a:solidFill>
              <a:latin typeface="Calibri" pitchFamily="34" charset="0"/>
              <a:cs typeface="Calibri" pitchFamily="34" charset="0"/>
            </a:endParaRPr>
          </a:p>
          <a:p>
            <a:pPr marL="0" lvl="0" indent="0">
              <a:lnSpc>
                <a:spcPct val="100000"/>
              </a:lnSpc>
              <a:spcBef>
                <a:spcPts val="0"/>
              </a:spcBef>
              <a:spcAft>
                <a:spcPts val="1200"/>
              </a:spcAft>
              <a:buNone/>
            </a:pPr>
            <a:r>
              <a:rPr lang="en-US" sz="4000" b="1" dirty="0">
                <a:solidFill>
                  <a:srgbClr val="FF0000"/>
                </a:solidFill>
                <a:latin typeface="Calibri" pitchFamily="34" charset="0"/>
                <a:cs typeface="Calibri" pitchFamily="34" charset="0"/>
              </a:rPr>
              <a:t>	</a:t>
            </a:r>
            <a:endParaRPr lang="en-US" sz="4000" dirty="0">
              <a:solidFill>
                <a:srgbClr val="EE0000"/>
              </a:solidFill>
              <a:latin typeface="Calibri" pitchFamily="34" charset="0"/>
              <a:cs typeface="Calibri" pitchFamily="34" charset="0"/>
            </a:endParaRPr>
          </a:p>
          <a:p>
            <a:pPr marL="0" lvl="0" indent="0">
              <a:lnSpc>
                <a:spcPct val="100000"/>
              </a:lnSpc>
              <a:spcBef>
                <a:spcPts val="0"/>
              </a:spcBef>
              <a:spcAft>
                <a:spcPts val="1200"/>
              </a:spcAft>
              <a:buNone/>
            </a:pPr>
            <a:r>
              <a:rPr lang="en-US" sz="4000" dirty="0">
                <a:solidFill>
                  <a:srgbClr val="C00000"/>
                </a:solidFill>
                <a:latin typeface="Calibri" pitchFamily="34" charset="0"/>
                <a:cs typeface="Calibri" pitchFamily="34" charset="0"/>
              </a:rPr>
              <a:t>       </a:t>
            </a:r>
            <a:endParaRPr lang="en-US" dirty="0"/>
          </a:p>
        </p:txBody>
      </p:sp>
      <p:sp>
        <p:nvSpPr>
          <p:cNvPr id="2" name="Title 1">
            <a:extLst>
              <a:ext uri="{FF2B5EF4-FFF2-40B4-BE49-F238E27FC236}">
                <a16:creationId xmlns:a16="http://schemas.microsoft.com/office/drawing/2014/main" id="{06313DF6-E01A-4484-8D88-0F6D27525EB2}"/>
              </a:ext>
            </a:extLst>
          </p:cNvPr>
          <p:cNvSpPr>
            <a:spLocks noGrp="1"/>
          </p:cNvSpPr>
          <p:nvPr>
            <p:ph type="title"/>
          </p:nvPr>
        </p:nvSpPr>
        <p:spPr>
          <a:solidFill>
            <a:schemeClr val="bg1"/>
          </a:solidFill>
          <a:ln w="38100">
            <a:solidFill>
              <a:schemeClr val="tx1"/>
            </a:solidFill>
          </a:ln>
        </p:spPr>
        <p:txBody>
          <a:bodyPr>
            <a:normAutofit/>
          </a:bodyPr>
          <a:lstStyle/>
          <a:p>
            <a:pPr algn="ctr"/>
            <a:r>
              <a:rPr lang="en-US" sz="6000" b="1" dirty="0">
                <a:solidFill>
                  <a:srgbClr val="C00000"/>
                </a:solidFill>
              </a:rPr>
              <a:t>Ezra-Nehemiah</a:t>
            </a:r>
            <a:r>
              <a:rPr lang="en-US" sz="4800" dirty="0"/>
              <a:t> </a:t>
            </a:r>
          </a:p>
        </p:txBody>
      </p:sp>
      <p:sp>
        <p:nvSpPr>
          <p:cNvPr id="4" name="TextBox 3">
            <a:extLst>
              <a:ext uri="{FF2B5EF4-FFF2-40B4-BE49-F238E27FC236}">
                <a16:creationId xmlns:a16="http://schemas.microsoft.com/office/drawing/2014/main" id="{647E18FD-1C58-412C-8A31-6F8F02AF873E}"/>
              </a:ext>
            </a:extLst>
          </p:cNvPr>
          <p:cNvSpPr txBox="1"/>
          <p:nvPr/>
        </p:nvSpPr>
        <p:spPr>
          <a:xfrm>
            <a:off x="3552667" y="2404745"/>
            <a:ext cx="7659976" cy="707886"/>
          </a:xfrm>
          <a:prstGeom prst="rect">
            <a:avLst/>
          </a:prstGeom>
          <a:solidFill>
            <a:schemeClr val="bg1">
              <a:lumMod val="85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kumimoji="0" lang="en-US" sz="4000" b="0" i="0" u="none" strike="noStrike" kern="1200" cap="none" spc="0" normalizeH="0" baseline="0" noProof="0" dirty="0">
                <a:ln>
                  <a:noFill/>
                </a:ln>
                <a:solidFill>
                  <a:srgbClr val="002060"/>
                </a:solidFill>
                <a:effectLst/>
                <a:uLnTx/>
                <a:uFillTx/>
                <a:latin typeface="Calibri" pitchFamily="34" charset="0"/>
                <a:ea typeface="+mn-ea"/>
                <a:cs typeface="Calibri" pitchFamily="34" charset="0"/>
              </a:rPr>
              <a:t>Rebuilding the temple in Jerusalem </a:t>
            </a:r>
          </a:p>
        </p:txBody>
      </p:sp>
    </p:spTree>
    <p:extLst>
      <p:ext uri="{BB962C8B-B14F-4D97-AF65-F5344CB8AC3E}">
        <p14:creationId xmlns:p14="http://schemas.microsoft.com/office/powerpoint/2010/main" val="3322782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lumMod val="85000"/>
          </a:schemeClr>
        </a:solidFill>
        <a:effectLst/>
      </p:bgPr>
    </p:bg>
    <p:spTree>
      <p:nvGrpSpPr>
        <p:cNvPr id="1" name=""/>
        <p:cNvGrpSpPr/>
        <p:nvPr/>
      </p:nvGrpSpPr>
      <p:grpSpPr>
        <a:xfrm>
          <a:off x="0" y="0"/>
          <a:ext cx="0" cy="0"/>
          <a:chOff x="0" y="0"/>
          <a:chExt cx="0" cy="0"/>
        </a:xfrm>
      </p:grpSpPr>
      <p:pic>
        <p:nvPicPr>
          <p:cNvPr id="2" name="Picture 1" hidden="1"/>
          <p:cNvPicPr>
            <a:picLocks noChangeAspect="1"/>
          </p:cNvPicPr>
          <p:nvPr/>
        </p:nvPicPr>
        <p:blipFill rotWithShape="1">
          <a:blip r:embed="rId2">
            <a:extLst>
              <a:ext uri="{28A0092B-C50C-407E-A947-70E740481C1C}">
                <a14:useLocalDpi xmlns:a14="http://schemas.microsoft.com/office/drawing/2010/main" val="0"/>
              </a:ext>
            </a:extLst>
          </a:blip>
          <a:srcRect l="14509" t="-376" r="623" b="754"/>
          <a:stretch/>
        </p:blipFill>
        <p:spPr>
          <a:xfrm>
            <a:off x="6736081" y="1737360"/>
            <a:ext cx="3153301" cy="4023360"/>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p:spPr>
      </p:pic>
      <p:sp>
        <p:nvSpPr>
          <p:cNvPr id="44" name="Rectangle 43"/>
          <p:cNvSpPr/>
          <p:nvPr/>
        </p:nvSpPr>
        <p:spPr>
          <a:xfrm>
            <a:off x="1966385" y="254299"/>
            <a:ext cx="648119" cy="780365"/>
          </a:xfrm>
          <a:prstGeom prst="rect">
            <a:avLst/>
          </a:prstGeom>
          <a:solidFill>
            <a:schemeClr val="accent3">
              <a:lumMod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39" name="Rectangle 38"/>
          <p:cNvSpPr/>
          <p:nvPr/>
        </p:nvSpPr>
        <p:spPr>
          <a:xfrm>
            <a:off x="2614504" y="254299"/>
            <a:ext cx="3200089" cy="780365"/>
          </a:xfrm>
          <a:prstGeom prst="rect">
            <a:avLst/>
          </a:prstGeom>
          <a:solidFill>
            <a:schemeClr val="accent3">
              <a:lumMod val="1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41" name="Rectangle 40"/>
          <p:cNvSpPr/>
          <p:nvPr/>
        </p:nvSpPr>
        <p:spPr>
          <a:xfrm>
            <a:off x="5774085" y="254299"/>
            <a:ext cx="2187403" cy="780365"/>
          </a:xfrm>
          <a:prstGeom prst="rect">
            <a:avLst/>
          </a:prstGeom>
          <a:solidFill>
            <a:schemeClr val="accent3">
              <a:lumMod val="1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22" name="Rectangle 21"/>
          <p:cNvSpPr/>
          <p:nvPr/>
        </p:nvSpPr>
        <p:spPr>
          <a:xfrm>
            <a:off x="670146" y="254298"/>
            <a:ext cx="1296239" cy="780365"/>
          </a:xfrm>
          <a:prstGeom prst="rect">
            <a:avLst/>
          </a:prstGeom>
          <a:solidFill>
            <a:schemeClr val="accent3">
              <a:lumMod val="1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42" name="Rectangle 41"/>
          <p:cNvSpPr/>
          <p:nvPr/>
        </p:nvSpPr>
        <p:spPr>
          <a:xfrm>
            <a:off x="7961489" y="254299"/>
            <a:ext cx="2955038" cy="780365"/>
          </a:xfrm>
          <a:prstGeom prst="rect">
            <a:avLst/>
          </a:prstGeom>
          <a:solidFill>
            <a:schemeClr val="accent3">
              <a:lumMod val="1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27" name="TextBox 26"/>
          <p:cNvSpPr txBox="1"/>
          <p:nvPr/>
        </p:nvSpPr>
        <p:spPr>
          <a:xfrm>
            <a:off x="670145" y="5930314"/>
            <a:ext cx="10724686" cy="584775"/>
          </a:xfrm>
          <a:prstGeom prst="rect">
            <a:avLst/>
          </a:prstGeom>
          <a:solidFill>
            <a:schemeClr val="tx1"/>
          </a:solidFill>
          <a:ln>
            <a:solidFill>
              <a:schemeClr val="bg2"/>
            </a:solidFill>
          </a:ln>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Calibri" pitchFamily="34" charset="0"/>
                <a:ea typeface="+mn-ea"/>
                <a:cs typeface="Calibri" pitchFamily="34" charset="0"/>
              </a:rPr>
              <a:t>  530                          500                             470                             440</a:t>
            </a:r>
          </a:p>
        </p:txBody>
      </p:sp>
      <p:sp>
        <p:nvSpPr>
          <p:cNvPr id="7" name="TextBox 6">
            <a:extLst>
              <a:ext uri="{FF2B5EF4-FFF2-40B4-BE49-F238E27FC236}">
                <a16:creationId xmlns:a16="http://schemas.microsoft.com/office/drawing/2014/main" id="{5F1C197A-A92A-4E9E-AB13-64FA128C9286}"/>
              </a:ext>
            </a:extLst>
          </p:cNvPr>
          <p:cNvSpPr txBox="1"/>
          <p:nvPr/>
        </p:nvSpPr>
        <p:spPr>
          <a:xfrm>
            <a:off x="757047" y="1259463"/>
            <a:ext cx="1744391"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C00000"/>
                </a:solidFill>
                <a:effectLst/>
                <a:uLnTx/>
                <a:uFillTx/>
                <a:latin typeface="Tahoma"/>
                <a:ea typeface="+mn-ea"/>
                <a:cs typeface="+mn-cs"/>
              </a:rPr>
              <a:t>Cyrus </a:t>
            </a:r>
          </a:p>
        </p:txBody>
      </p:sp>
      <p:sp>
        <p:nvSpPr>
          <p:cNvPr id="31" name="TextBox 30">
            <a:extLst>
              <a:ext uri="{FF2B5EF4-FFF2-40B4-BE49-F238E27FC236}">
                <a16:creationId xmlns:a16="http://schemas.microsoft.com/office/drawing/2014/main" id="{2B0ECEA6-A1E8-4D4A-B9DE-F411543BFAD6}"/>
              </a:ext>
            </a:extLst>
          </p:cNvPr>
          <p:cNvSpPr txBox="1"/>
          <p:nvPr/>
        </p:nvSpPr>
        <p:spPr>
          <a:xfrm>
            <a:off x="3309843" y="1247066"/>
            <a:ext cx="1744391"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C00000"/>
                </a:solidFill>
                <a:effectLst/>
                <a:uLnTx/>
                <a:uFillTx/>
                <a:latin typeface="Tahoma"/>
                <a:ea typeface="+mn-ea"/>
                <a:cs typeface="+mn-cs"/>
              </a:rPr>
              <a:t>Darius </a:t>
            </a:r>
          </a:p>
        </p:txBody>
      </p:sp>
      <p:sp>
        <p:nvSpPr>
          <p:cNvPr id="33" name="TextBox 32">
            <a:extLst>
              <a:ext uri="{FF2B5EF4-FFF2-40B4-BE49-F238E27FC236}">
                <a16:creationId xmlns:a16="http://schemas.microsoft.com/office/drawing/2014/main" id="{E93B6162-2AF5-47C1-B826-A2BA4ABB4128}"/>
              </a:ext>
            </a:extLst>
          </p:cNvPr>
          <p:cNvSpPr txBox="1"/>
          <p:nvPr/>
        </p:nvSpPr>
        <p:spPr>
          <a:xfrm>
            <a:off x="5910465" y="1259463"/>
            <a:ext cx="2257235"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C00000"/>
                </a:solidFill>
                <a:effectLst/>
                <a:uLnTx/>
                <a:uFillTx/>
                <a:latin typeface="Tahoma"/>
                <a:ea typeface="+mn-ea"/>
                <a:cs typeface="+mn-cs"/>
              </a:rPr>
              <a:t>Ahasuerus </a:t>
            </a:r>
          </a:p>
        </p:txBody>
      </p:sp>
      <p:sp>
        <p:nvSpPr>
          <p:cNvPr id="34" name="TextBox 33">
            <a:extLst>
              <a:ext uri="{FF2B5EF4-FFF2-40B4-BE49-F238E27FC236}">
                <a16:creationId xmlns:a16="http://schemas.microsoft.com/office/drawing/2014/main" id="{5071BC4A-DB8F-47D9-B339-CED183AC83C3}"/>
              </a:ext>
            </a:extLst>
          </p:cNvPr>
          <p:cNvSpPr txBox="1"/>
          <p:nvPr/>
        </p:nvSpPr>
        <p:spPr>
          <a:xfrm>
            <a:off x="8378381" y="1255331"/>
            <a:ext cx="2650689"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C00000"/>
                </a:solidFill>
                <a:effectLst/>
                <a:uLnTx/>
                <a:uFillTx/>
                <a:latin typeface="Tahoma"/>
                <a:ea typeface="+mn-ea"/>
                <a:cs typeface="+mn-cs"/>
              </a:rPr>
              <a:t>Artaxerxes</a:t>
            </a:r>
          </a:p>
        </p:txBody>
      </p:sp>
      <p:sp>
        <p:nvSpPr>
          <p:cNvPr id="9" name="TextBox 8">
            <a:extLst>
              <a:ext uri="{FF2B5EF4-FFF2-40B4-BE49-F238E27FC236}">
                <a16:creationId xmlns:a16="http://schemas.microsoft.com/office/drawing/2014/main" id="{F8107658-3FEF-4EC1-8349-7722FA565CFC}"/>
              </a:ext>
            </a:extLst>
          </p:cNvPr>
          <p:cNvSpPr txBox="1"/>
          <p:nvPr/>
        </p:nvSpPr>
        <p:spPr>
          <a:xfrm rot="20083812">
            <a:off x="765002" y="4401536"/>
            <a:ext cx="2273701" cy="954107"/>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Tahoma"/>
                <a:ea typeface="+mn-ea"/>
                <a:cs typeface="+mn-cs"/>
              </a:rPr>
              <a:t>Zerubbabel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Tahoma"/>
                <a:ea typeface="+mn-ea"/>
                <a:cs typeface="+mn-cs"/>
              </a:rPr>
              <a:t>538-515</a:t>
            </a:r>
          </a:p>
        </p:txBody>
      </p:sp>
      <p:grpSp>
        <p:nvGrpSpPr>
          <p:cNvPr id="8" name="Group 7">
            <a:extLst>
              <a:ext uri="{FF2B5EF4-FFF2-40B4-BE49-F238E27FC236}">
                <a16:creationId xmlns:a16="http://schemas.microsoft.com/office/drawing/2014/main" id="{89A6F805-75E2-41B2-A79C-00EB6D0A1140}"/>
              </a:ext>
            </a:extLst>
          </p:cNvPr>
          <p:cNvGrpSpPr/>
          <p:nvPr/>
        </p:nvGrpSpPr>
        <p:grpSpPr>
          <a:xfrm>
            <a:off x="1553855" y="623184"/>
            <a:ext cx="7847428" cy="685590"/>
            <a:chOff x="1553855" y="623183"/>
            <a:chExt cx="7847428" cy="835075"/>
          </a:xfrm>
        </p:grpSpPr>
        <p:cxnSp>
          <p:nvCxnSpPr>
            <p:cNvPr id="24" name="Straight Connector 23"/>
            <p:cNvCxnSpPr/>
            <p:nvPr/>
          </p:nvCxnSpPr>
          <p:spPr>
            <a:xfrm>
              <a:off x="1553855" y="623183"/>
              <a:ext cx="0" cy="822960"/>
            </a:xfrm>
            <a:prstGeom prst="line">
              <a:avLst/>
            </a:prstGeom>
            <a:ln w="38100">
              <a:solidFill>
                <a:schemeClr val="tx2">
                  <a:lumMod val="60000"/>
                  <a:lumOff val="40000"/>
                </a:schemeClr>
              </a:solidFill>
              <a:headEnd type="oval" w="lg" len="lg"/>
              <a:tailEnd w="lg" len="lg"/>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9401283" y="635298"/>
              <a:ext cx="0" cy="822960"/>
            </a:xfrm>
            <a:prstGeom prst="line">
              <a:avLst/>
            </a:prstGeom>
            <a:ln w="38100">
              <a:solidFill>
                <a:schemeClr val="tx2">
                  <a:lumMod val="60000"/>
                  <a:lumOff val="40000"/>
                </a:schemeClr>
              </a:solidFill>
              <a:headEnd type="oval" w="lg" len="lg"/>
              <a:tailEnd w="lg" len="lg"/>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4209234" y="635298"/>
              <a:ext cx="0" cy="822960"/>
            </a:xfrm>
            <a:prstGeom prst="line">
              <a:avLst/>
            </a:prstGeom>
            <a:ln w="38100">
              <a:solidFill>
                <a:schemeClr val="tx2">
                  <a:lumMod val="60000"/>
                  <a:lumOff val="40000"/>
                </a:schemeClr>
              </a:solidFill>
              <a:headEnd type="oval" w="lg" len="lg"/>
              <a:tailEnd w="lg" len="lg"/>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7039083" y="635298"/>
              <a:ext cx="0" cy="822960"/>
            </a:xfrm>
            <a:prstGeom prst="line">
              <a:avLst/>
            </a:prstGeom>
            <a:ln w="38100">
              <a:solidFill>
                <a:schemeClr val="tx2">
                  <a:lumMod val="60000"/>
                  <a:lumOff val="40000"/>
                </a:schemeClr>
              </a:solidFill>
              <a:headEnd type="oval" w="lg" len="lg"/>
              <a:tailEnd w="lg" len="lg"/>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sp>
        <p:nvSpPr>
          <p:cNvPr id="11" name="TextBox 10">
            <a:extLst>
              <a:ext uri="{FF2B5EF4-FFF2-40B4-BE49-F238E27FC236}">
                <a16:creationId xmlns:a16="http://schemas.microsoft.com/office/drawing/2014/main" id="{41E0E93D-DF0C-49C1-A75D-5A27E2E25C4A}"/>
              </a:ext>
            </a:extLst>
          </p:cNvPr>
          <p:cNvSpPr txBox="1"/>
          <p:nvPr/>
        </p:nvSpPr>
        <p:spPr>
          <a:xfrm>
            <a:off x="5713737" y="1642528"/>
            <a:ext cx="265068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C00000"/>
                </a:solidFill>
                <a:effectLst/>
                <a:uLnTx/>
                <a:uFillTx/>
                <a:latin typeface="Tahoma"/>
                <a:ea typeface="+mn-ea"/>
                <a:cs typeface="+mn-cs"/>
              </a:rPr>
              <a:t>(Xerxes)</a:t>
            </a:r>
          </a:p>
        </p:txBody>
      </p:sp>
      <p:sp>
        <p:nvSpPr>
          <p:cNvPr id="35" name="TextBox 34">
            <a:extLst>
              <a:ext uri="{FF2B5EF4-FFF2-40B4-BE49-F238E27FC236}">
                <a16:creationId xmlns:a16="http://schemas.microsoft.com/office/drawing/2014/main" id="{4F434FA4-90B4-4232-8446-02B75F27353F}"/>
              </a:ext>
            </a:extLst>
          </p:cNvPr>
          <p:cNvSpPr txBox="1"/>
          <p:nvPr/>
        </p:nvSpPr>
        <p:spPr>
          <a:xfrm rot="20025445">
            <a:off x="9217080" y="3642235"/>
            <a:ext cx="2273701" cy="954107"/>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Tahoma"/>
                <a:ea typeface="+mn-ea"/>
                <a:cs typeface="+mn-cs"/>
              </a:rPr>
              <a:t>Ezra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Tahoma"/>
                <a:ea typeface="+mn-ea"/>
                <a:cs typeface="+mn-cs"/>
              </a:rPr>
              <a:t>458</a:t>
            </a:r>
          </a:p>
        </p:txBody>
      </p:sp>
      <p:sp>
        <p:nvSpPr>
          <p:cNvPr id="36" name="TextBox 35">
            <a:extLst>
              <a:ext uri="{FF2B5EF4-FFF2-40B4-BE49-F238E27FC236}">
                <a16:creationId xmlns:a16="http://schemas.microsoft.com/office/drawing/2014/main" id="{1CA566A7-1E11-41BD-AFF6-8E37FF820491}"/>
              </a:ext>
            </a:extLst>
          </p:cNvPr>
          <p:cNvSpPr txBox="1"/>
          <p:nvPr/>
        </p:nvSpPr>
        <p:spPr>
          <a:xfrm rot="20130132">
            <a:off x="9673186" y="4547748"/>
            <a:ext cx="2273701" cy="954107"/>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Tahoma"/>
                <a:ea typeface="+mn-ea"/>
                <a:cs typeface="+mn-cs"/>
              </a:rPr>
              <a:t>Nehemiah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Tahoma"/>
                <a:ea typeface="+mn-ea"/>
                <a:cs typeface="+mn-cs"/>
              </a:rPr>
              <a:t>445</a:t>
            </a:r>
          </a:p>
        </p:txBody>
      </p:sp>
      <p:sp>
        <p:nvSpPr>
          <p:cNvPr id="6" name="Scroll: Vertical 5">
            <a:extLst>
              <a:ext uri="{FF2B5EF4-FFF2-40B4-BE49-F238E27FC236}">
                <a16:creationId xmlns:a16="http://schemas.microsoft.com/office/drawing/2014/main" id="{C4FE1218-2E95-4B37-90FA-CD7CC2D47F4E}"/>
              </a:ext>
            </a:extLst>
          </p:cNvPr>
          <p:cNvSpPr/>
          <p:nvPr/>
        </p:nvSpPr>
        <p:spPr>
          <a:xfrm rot="1262714" flipH="1">
            <a:off x="8830849" y="2226387"/>
            <a:ext cx="1493732" cy="1547174"/>
          </a:xfrm>
          <a:prstGeom prst="verticalScroll">
            <a:avLst/>
          </a:prstGeom>
          <a:solidFill>
            <a:schemeClr val="tx1"/>
          </a:solidFill>
          <a:ln w="19050"/>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29" name="Rectangle 28">
            <a:extLst>
              <a:ext uri="{FF2B5EF4-FFF2-40B4-BE49-F238E27FC236}">
                <a16:creationId xmlns:a16="http://schemas.microsoft.com/office/drawing/2014/main" id="{136C7847-35FF-4E3E-9091-FE5F42A72270}"/>
              </a:ext>
            </a:extLst>
          </p:cNvPr>
          <p:cNvSpPr/>
          <p:nvPr/>
        </p:nvSpPr>
        <p:spPr>
          <a:xfrm>
            <a:off x="2971845" y="2493907"/>
            <a:ext cx="513484" cy="106017"/>
          </a:xfrm>
          <a:prstGeom prst="rect">
            <a:avLst/>
          </a:prstGeom>
          <a:solidFill>
            <a:schemeClr val="tx1"/>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30" name="Rectangle 29">
            <a:extLst>
              <a:ext uri="{FF2B5EF4-FFF2-40B4-BE49-F238E27FC236}">
                <a16:creationId xmlns:a16="http://schemas.microsoft.com/office/drawing/2014/main" id="{EBD2C85A-ADEB-4C63-85FB-F7ED980CD588}"/>
              </a:ext>
            </a:extLst>
          </p:cNvPr>
          <p:cNvSpPr/>
          <p:nvPr/>
        </p:nvSpPr>
        <p:spPr>
          <a:xfrm>
            <a:off x="3662686" y="2493906"/>
            <a:ext cx="513484" cy="106017"/>
          </a:xfrm>
          <a:prstGeom prst="rect">
            <a:avLst/>
          </a:prstGeom>
          <a:solidFill>
            <a:schemeClr val="tx1"/>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32" name="Rectangle 31">
            <a:extLst>
              <a:ext uri="{FF2B5EF4-FFF2-40B4-BE49-F238E27FC236}">
                <a16:creationId xmlns:a16="http://schemas.microsoft.com/office/drawing/2014/main" id="{DA09257D-F6D7-4B6A-905F-9142177D7CD6}"/>
              </a:ext>
            </a:extLst>
          </p:cNvPr>
          <p:cNvSpPr/>
          <p:nvPr/>
        </p:nvSpPr>
        <p:spPr>
          <a:xfrm>
            <a:off x="4385206" y="2488911"/>
            <a:ext cx="513484" cy="106017"/>
          </a:xfrm>
          <a:prstGeom prst="rect">
            <a:avLst/>
          </a:prstGeom>
          <a:solidFill>
            <a:schemeClr val="tx1"/>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37" name="Rectangle 36">
            <a:extLst>
              <a:ext uri="{FF2B5EF4-FFF2-40B4-BE49-F238E27FC236}">
                <a16:creationId xmlns:a16="http://schemas.microsoft.com/office/drawing/2014/main" id="{C88C345B-A53D-4344-9062-A27A285F9DF0}"/>
              </a:ext>
            </a:extLst>
          </p:cNvPr>
          <p:cNvSpPr/>
          <p:nvPr/>
        </p:nvSpPr>
        <p:spPr>
          <a:xfrm>
            <a:off x="5076047" y="2488910"/>
            <a:ext cx="513484" cy="106017"/>
          </a:xfrm>
          <a:prstGeom prst="rect">
            <a:avLst/>
          </a:prstGeom>
          <a:solidFill>
            <a:schemeClr val="tx1"/>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38" name="Rectangle 37">
            <a:extLst>
              <a:ext uri="{FF2B5EF4-FFF2-40B4-BE49-F238E27FC236}">
                <a16:creationId xmlns:a16="http://schemas.microsoft.com/office/drawing/2014/main" id="{55E99CA8-5161-4F79-AB81-C15CB912B488}"/>
              </a:ext>
            </a:extLst>
          </p:cNvPr>
          <p:cNvSpPr/>
          <p:nvPr/>
        </p:nvSpPr>
        <p:spPr>
          <a:xfrm>
            <a:off x="5803196" y="2491409"/>
            <a:ext cx="513484" cy="106017"/>
          </a:xfrm>
          <a:prstGeom prst="rect">
            <a:avLst/>
          </a:prstGeom>
          <a:solidFill>
            <a:schemeClr val="tx1"/>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40" name="Rectangle 39">
            <a:extLst>
              <a:ext uri="{FF2B5EF4-FFF2-40B4-BE49-F238E27FC236}">
                <a16:creationId xmlns:a16="http://schemas.microsoft.com/office/drawing/2014/main" id="{030854A4-2296-466B-9179-3CBD24B61793}"/>
              </a:ext>
            </a:extLst>
          </p:cNvPr>
          <p:cNvSpPr/>
          <p:nvPr/>
        </p:nvSpPr>
        <p:spPr>
          <a:xfrm>
            <a:off x="6494037" y="2491408"/>
            <a:ext cx="513484" cy="106017"/>
          </a:xfrm>
          <a:prstGeom prst="rect">
            <a:avLst/>
          </a:prstGeom>
          <a:solidFill>
            <a:schemeClr val="tx1"/>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43" name="Rectangle 42">
            <a:extLst>
              <a:ext uri="{FF2B5EF4-FFF2-40B4-BE49-F238E27FC236}">
                <a16:creationId xmlns:a16="http://schemas.microsoft.com/office/drawing/2014/main" id="{2E102587-B00F-4128-9094-0E68C5EED949}"/>
              </a:ext>
            </a:extLst>
          </p:cNvPr>
          <p:cNvSpPr/>
          <p:nvPr/>
        </p:nvSpPr>
        <p:spPr>
          <a:xfrm>
            <a:off x="7180249" y="2488909"/>
            <a:ext cx="513484" cy="106017"/>
          </a:xfrm>
          <a:prstGeom prst="rect">
            <a:avLst/>
          </a:prstGeom>
          <a:solidFill>
            <a:schemeClr val="tx1"/>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45" name="Rectangle 44">
            <a:extLst>
              <a:ext uri="{FF2B5EF4-FFF2-40B4-BE49-F238E27FC236}">
                <a16:creationId xmlns:a16="http://schemas.microsoft.com/office/drawing/2014/main" id="{5EB89052-B5D1-417E-84D4-42D9DDDC272B}"/>
              </a:ext>
            </a:extLst>
          </p:cNvPr>
          <p:cNvSpPr/>
          <p:nvPr/>
        </p:nvSpPr>
        <p:spPr>
          <a:xfrm>
            <a:off x="7892418" y="2488909"/>
            <a:ext cx="513484" cy="106017"/>
          </a:xfrm>
          <a:prstGeom prst="rect">
            <a:avLst/>
          </a:prstGeom>
          <a:solidFill>
            <a:schemeClr val="tx1"/>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4" name="Arrow: Right 3">
            <a:extLst>
              <a:ext uri="{FF2B5EF4-FFF2-40B4-BE49-F238E27FC236}">
                <a16:creationId xmlns:a16="http://schemas.microsoft.com/office/drawing/2014/main" id="{DD01E05F-4B54-4B8D-AEE0-318339F67955}"/>
              </a:ext>
            </a:extLst>
          </p:cNvPr>
          <p:cNvSpPr/>
          <p:nvPr/>
        </p:nvSpPr>
        <p:spPr>
          <a:xfrm>
            <a:off x="8539204" y="2319156"/>
            <a:ext cx="415432" cy="475410"/>
          </a:xfrm>
          <a:prstGeom prst="rightArrow">
            <a:avLst/>
          </a:prstGeom>
          <a:solidFill>
            <a:schemeClr val="tx1"/>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10" name="TextBox 9">
            <a:extLst>
              <a:ext uri="{FF2B5EF4-FFF2-40B4-BE49-F238E27FC236}">
                <a16:creationId xmlns:a16="http://schemas.microsoft.com/office/drawing/2014/main" id="{4F73DBDE-F38B-4AFF-8446-E103AB89FB51}"/>
              </a:ext>
            </a:extLst>
          </p:cNvPr>
          <p:cNvSpPr txBox="1"/>
          <p:nvPr/>
        </p:nvSpPr>
        <p:spPr>
          <a:xfrm rot="1131653">
            <a:off x="9107070" y="2849314"/>
            <a:ext cx="1260903"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rPr>
              <a:t>CITY</a:t>
            </a:r>
          </a:p>
        </p:txBody>
      </p:sp>
      <p:sp>
        <p:nvSpPr>
          <p:cNvPr id="12" name="&quot;Not Allowed&quot; Symbol 11">
            <a:extLst>
              <a:ext uri="{FF2B5EF4-FFF2-40B4-BE49-F238E27FC236}">
                <a16:creationId xmlns:a16="http://schemas.microsoft.com/office/drawing/2014/main" id="{F5CD238B-8226-428D-93B5-DB269D2A7528}"/>
              </a:ext>
            </a:extLst>
          </p:cNvPr>
          <p:cNvSpPr/>
          <p:nvPr/>
        </p:nvSpPr>
        <p:spPr>
          <a:xfrm>
            <a:off x="9069330" y="2444833"/>
            <a:ext cx="969525" cy="1012135"/>
          </a:xfrm>
          <a:prstGeom prst="noSmoking">
            <a:avLst>
              <a:gd name="adj" fmla="val 7037"/>
            </a:avLst>
          </a:prstGeom>
          <a:solidFill>
            <a:srgbClr val="FF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13" name="Cube 12">
            <a:extLst>
              <a:ext uri="{FF2B5EF4-FFF2-40B4-BE49-F238E27FC236}">
                <a16:creationId xmlns:a16="http://schemas.microsoft.com/office/drawing/2014/main" id="{F6A06C07-9817-4C2A-A941-EE96A791D5BD}"/>
              </a:ext>
            </a:extLst>
          </p:cNvPr>
          <p:cNvSpPr/>
          <p:nvPr/>
        </p:nvSpPr>
        <p:spPr>
          <a:xfrm rot="21152676" flipH="1">
            <a:off x="1560198" y="2360304"/>
            <a:ext cx="1460490" cy="720958"/>
          </a:xfrm>
          <a:prstGeom prst="cube">
            <a:avLst>
              <a:gd name="adj" fmla="val 84049"/>
            </a:avLst>
          </a:prstGeom>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Tree>
    <p:extLst>
      <p:ext uri="{BB962C8B-B14F-4D97-AF65-F5344CB8AC3E}">
        <p14:creationId xmlns:p14="http://schemas.microsoft.com/office/powerpoint/2010/main" val="2136964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xit" presetSubtype="0" fill="hold" nodeType="clickEffect">
                                  <p:stCondLst>
                                    <p:cond delay="0"/>
                                  </p:stCondLst>
                                  <p:childTnLst>
                                    <p:animEffect transition="out" filter="fade">
                                      <p:cBhvr>
                                        <p:cTn id="13" dur="1000"/>
                                        <p:tgtEl>
                                          <p:spTgt spid="2"/>
                                        </p:tgtEl>
                                      </p:cBhvr>
                                    </p:animEffect>
                                    <p:anim calcmode="lin" valueType="num">
                                      <p:cBhvr>
                                        <p:cTn id="14" dur="1000"/>
                                        <p:tgtEl>
                                          <p:spTgt spid="2"/>
                                        </p:tgtEl>
                                        <p:attrNameLst>
                                          <p:attrName>ppt_x</p:attrName>
                                        </p:attrNameLst>
                                      </p:cBhvr>
                                      <p:tavLst>
                                        <p:tav tm="0">
                                          <p:val>
                                            <p:strVal val="ppt_x"/>
                                          </p:val>
                                        </p:tav>
                                        <p:tav tm="100000">
                                          <p:val>
                                            <p:strVal val="ppt_x"/>
                                          </p:val>
                                        </p:tav>
                                      </p:tavLst>
                                    </p:anim>
                                    <p:anim calcmode="lin" valueType="num">
                                      <p:cBhvr>
                                        <p:cTn id="15" dur="1000"/>
                                        <p:tgtEl>
                                          <p:spTgt spid="2"/>
                                        </p:tgtEl>
                                        <p:attrNameLst>
                                          <p:attrName>ppt_y</p:attrName>
                                        </p:attrNameLst>
                                      </p:cBhvr>
                                      <p:tavLst>
                                        <p:tav tm="0">
                                          <p:val>
                                            <p:strVal val="ppt_y"/>
                                          </p:val>
                                        </p:tav>
                                        <p:tav tm="100000">
                                          <p:val>
                                            <p:strVal val="ppt_y-.1"/>
                                          </p:val>
                                        </p:tav>
                                      </p:tavLst>
                                    </p:anim>
                                    <p:set>
                                      <p:cBhvr>
                                        <p:cTn id="16" dur="1" fill="hold">
                                          <p:stCondLst>
                                            <p:cond delay="999"/>
                                          </p:stCondLst>
                                        </p:cTn>
                                        <p:tgtEl>
                                          <p:spTgt spid="2"/>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7"/>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8"/>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0"/>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43"/>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45"/>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4"/>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6"/>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10"/>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9" grpId="0" animBg="1"/>
      <p:bldP spid="30" grpId="0" animBg="1"/>
      <p:bldP spid="32" grpId="0" animBg="1"/>
      <p:bldP spid="37" grpId="0" animBg="1"/>
      <p:bldP spid="38" grpId="0" animBg="1"/>
      <p:bldP spid="40" grpId="0" animBg="1"/>
      <p:bldP spid="43" grpId="0" animBg="1"/>
      <p:bldP spid="45" grpId="0" animBg="1"/>
      <p:bldP spid="4" grpId="0" animBg="1"/>
      <p:bldP spid="10" grpId="0"/>
      <p:bldP spid="12"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lumMod val="85000"/>
          </a:schemeClr>
        </a:solidFill>
        <a:effectLst/>
      </p:bgPr>
    </p:bg>
    <p:spTree>
      <p:nvGrpSpPr>
        <p:cNvPr id="1" name=""/>
        <p:cNvGrpSpPr/>
        <p:nvPr/>
      </p:nvGrpSpPr>
      <p:grpSpPr>
        <a:xfrm>
          <a:off x="0" y="0"/>
          <a:ext cx="0" cy="0"/>
          <a:chOff x="0" y="0"/>
          <a:chExt cx="0" cy="0"/>
        </a:xfrm>
      </p:grpSpPr>
      <p:pic>
        <p:nvPicPr>
          <p:cNvPr id="2" name="Picture 1" hidden="1"/>
          <p:cNvPicPr>
            <a:picLocks noChangeAspect="1"/>
          </p:cNvPicPr>
          <p:nvPr/>
        </p:nvPicPr>
        <p:blipFill rotWithShape="1">
          <a:blip r:embed="rId2">
            <a:extLst>
              <a:ext uri="{28A0092B-C50C-407E-A947-70E740481C1C}">
                <a14:useLocalDpi xmlns:a14="http://schemas.microsoft.com/office/drawing/2010/main" val="0"/>
              </a:ext>
            </a:extLst>
          </a:blip>
          <a:srcRect l="14509" t="-376" r="623" b="754"/>
          <a:stretch/>
        </p:blipFill>
        <p:spPr>
          <a:xfrm>
            <a:off x="6736081" y="1737360"/>
            <a:ext cx="3153301" cy="4023360"/>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p:spPr>
      </p:pic>
      <p:sp>
        <p:nvSpPr>
          <p:cNvPr id="44" name="Rectangle 43"/>
          <p:cNvSpPr/>
          <p:nvPr/>
        </p:nvSpPr>
        <p:spPr>
          <a:xfrm>
            <a:off x="1966385" y="254299"/>
            <a:ext cx="648119" cy="780365"/>
          </a:xfrm>
          <a:prstGeom prst="rect">
            <a:avLst/>
          </a:prstGeom>
          <a:solidFill>
            <a:schemeClr val="accent3">
              <a:lumMod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39" name="Rectangle 38"/>
          <p:cNvSpPr/>
          <p:nvPr/>
        </p:nvSpPr>
        <p:spPr>
          <a:xfrm>
            <a:off x="2614504" y="254299"/>
            <a:ext cx="3200089" cy="780365"/>
          </a:xfrm>
          <a:prstGeom prst="rect">
            <a:avLst/>
          </a:prstGeom>
          <a:solidFill>
            <a:schemeClr val="accent3">
              <a:lumMod val="1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41" name="Rectangle 40"/>
          <p:cNvSpPr/>
          <p:nvPr/>
        </p:nvSpPr>
        <p:spPr>
          <a:xfrm>
            <a:off x="5774085" y="254299"/>
            <a:ext cx="2187403" cy="780365"/>
          </a:xfrm>
          <a:prstGeom prst="rect">
            <a:avLst/>
          </a:prstGeom>
          <a:solidFill>
            <a:schemeClr val="accent3">
              <a:lumMod val="1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22" name="Rectangle 21"/>
          <p:cNvSpPr/>
          <p:nvPr/>
        </p:nvSpPr>
        <p:spPr>
          <a:xfrm>
            <a:off x="670146" y="254298"/>
            <a:ext cx="1296239" cy="780365"/>
          </a:xfrm>
          <a:prstGeom prst="rect">
            <a:avLst/>
          </a:prstGeom>
          <a:solidFill>
            <a:schemeClr val="accent3">
              <a:lumMod val="1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42" name="Rectangle 41"/>
          <p:cNvSpPr/>
          <p:nvPr/>
        </p:nvSpPr>
        <p:spPr>
          <a:xfrm>
            <a:off x="7961489" y="254299"/>
            <a:ext cx="2955038" cy="780365"/>
          </a:xfrm>
          <a:prstGeom prst="rect">
            <a:avLst/>
          </a:prstGeom>
          <a:solidFill>
            <a:schemeClr val="accent3">
              <a:lumMod val="1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27" name="TextBox 26"/>
          <p:cNvSpPr txBox="1"/>
          <p:nvPr/>
        </p:nvSpPr>
        <p:spPr>
          <a:xfrm>
            <a:off x="670145" y="5930314"/>
            <a:ext cx="10724686" cy="584775"/>
          </a:xfrm>
          <a:prstGeom prst="rect">
            <a:avLst/>
          </a:prstGeom>
          <a:solidFill>
            <a:schemeClr val="tx1"/>
          </a:solidFill>
          <a:ln>
            <a:solidFill>
              <a:schemeClr val="bg2"/>
            </a:solidFill>
          </a:ln>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Calibri" pitchFamily="34" charset="0"/>
                <a:ea typeface="+mn-ea"/>
                <a:cs typeface="Calibri" pitchFamily="34" charset="0"/>
              </a:rPr>
              <a:t>  530                          500                             470                             440</a:t>
            </a:r>
          </a:p>
        </p:txBody>
      </p:sp>
      <p:sp>
        <p:nvSpPr>
          <p:cNvPr id="7" name="TextBox 6">
            <a:extLst>
              <a:ext uri="{FF2B5EF4-FFF2-40B4-BE49-F238E27FC236}">
                <a16:creationId xmlns:a16="http://schemas.microsoft.com/office/drawing/2014/main" id="{5F1C197A-A92A-4E9E-AB13-64FA128C9286}"/>
              </a:ext>
            </a:extLst>
          </p:cNvPr>
          <p:cNvSpPr txBox="1"/>
          <p:nvPr/>
        </p:nvSpPr>
        <p:spPr>
          <a:xfrm>
            <a:off x="757047" y="1259463"/>
            <a:ext cx="1744391"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C00000"/>
                </a:solidFill>
                <a:effectLst/>
                <a:uLnTx/>
                <a:uFillTx/>
                <a:latin typeface="Tahoma"/>
                <a:ea typeface="+mn-ea"/>
                <a:cs typeface="+mn-cs"/>
              </a:rPr>
              <a:t>Cyrus </a:t>
            </a:r>
          </a:p>
        </p:txBody>
      </p:sp>
      <p:sp>
        <p:nvSpPr>
          <p:cNvPr id="31" name="TextBox 30">
            <a:extLst>
              <a:ext uri="{FF2B5EF4-FFF2-40B4-BE49-F238E27FC236}">
                <a16:creationId xmlns:a16="http://schemas.microsoft.com/office/drawing/2014/main" id="{2B0ECEA6-A1E8-4D4A-B9DE-F411543BFAD6}"/>
              </a:ext>
            </a:extLst>
          </p:cNvPr>
          <p:cNvSpPr txBox="1"/>
          <p:nvPr/>
        </p:nvSpPr>
        <p:spPr>
          <a:xfrm>
            <a:off x="3309843" y="1247066"/>
            <a:ext cx="1744391"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C00000"/>
                </a:solidFill>
                <a:effectLst/>
                <a:uLnTx/>
                <a:uFillTx/>
                <a:latin typeface="Tahoma"/>
                <a:ea typeface="+mn-ea"/>
                <a:cs typeface="+mn-cs"/>
              </a:rPr>
              <a:t>Darius </a:t>
            </a:r>
          </a:p>
        </p:txBody>
      </p:sp>
      <p:sp>
        <p:nvSpPr>
          <p:cNvPr id="33" name="TextBox 32">
            <a:extLst>
              <a:ext uri="{FF2B5EF4-FFF2-40B4-BE49-F238E27FC236}">
                <a16:creationId xmlns:a16="http://schemas.microsoft.com/office/drawing/2014/main" id="{E93B6162-2AF5-47C1-B826-A2BA4ABB4128}"/>
              </a:ext>
            </a:extLst>
          </p:cNvPr>
          <p:cNvSpPr txBox="1"/>
          <p:nvPr/>
        </p:nvSpPr>
        <p:spPr>
          <a:xfrm>
            <a:off x="5910465" y="1259463"/>
            <a:ext cx="2257235"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C00000"/>
                </a:solidFill>
                <a:effectLst/>
                <a:uLnTx/>
                <a:uFillTx/>
                <a:latin typeface="Tahoma"/>
                <a:ea typeface="+mn-ea"/>
                <a:cs typeface="+mn-cs"/>
              </a:rPr>
              <a:t>Ahasuerus </a:t>
            </a:r>
          </a:p>
        </p:txBody>
      </p:sp>
      <p:sp>
        <p:nvSpPr>
          <p:cNvPr id="34" name="TextBox 33">
            <a:extLst>
              <a:ext uri="{FF2B5EF4-FFF2-40B4-BE49-F238E27FC236}">
                <a16:creationId xmlns:a16="http://schemas.microsoft.com/office/drawing/2014/main" id="{5071BC4A-DB8F-47D9-B339-CED183AC83C3}"/>
              </a:ext>
            </a:extLst>
          </p:cNvPr>
          <p:cNvSpPr txBox="1"/>
          <p:nvPr/>
        </p:nvSpPr>
        <p:spPr>
          <a:xfrm>
            <a:off x="8378381" y="1255331"/>
            <a:ext cx="2650689"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C00000"/>
                </a:solidFill>
                <a:effectLst/>
                <a:uLnTx/>
                <a:uFillTx/>
                <a:latin typeface="Tahoma"/>
                <a:ea typeface="+mn-ea"/>
                <a:cs typeface="+mn-cs"/>
              </a:rPr>
              <a:t>Artaxerxes</a:t>
            </a:r>
          </a:p>
        </p:txBody>
      </p:sp>
      <p:sp>
        <p:nvSpPr>
          <p:cNvPr id="9" name="TextBox 8">
            <a:extLst>
              <a:ext uri="{FF2B5EF4-FFF2-40B4-BE49-F238E27FC236}">
                <a16:creationId xmlns:a16="http://schemas.microsoft.com/office/drawing/2014/main" id="{F8107658-3FEF-4EC1-8349-7722FA565CFC}"/>
              </a:ext>
            </a:extLst>
          </p:cNvPr>
          <p:cNvSpPr txBox="1"/>
          <p:nvPr/>
        </p:nvSpPr>
        <p:spPr>
          <a:xfrm rot="20083812">
            <a:off x="765002" y="4401536"/>
            <a:ext cx="2273701" cy="954107"/>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Tahoma"/>
                <a:ea typeface="+mn-ea"/>
                <a:cs typeface="+mn-cs"/>
              </a:rPr>
              <a:t>Zerubbabel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Tahoma"/>
                <a:ea typeface="+mn-ea"/>
                <a:cs typeface="+mn-cs"/>
              </a:rPr>
              <a:t>538-515</a:t>
            </a:r>
          </a:p>
        </p:txBody>
      </p:sp>
      <p:grpSp>
        <p:nvGrpSpPr>
          <p:cNvPr id="8" name="Group 7">
            <a:extLst>
              <a:ext uri="{FF2B5EF4-FFF2-40B4-BE49-F238E27FC236}">
                <a16:creationId xmlns:a16="http://schemas.microsoft.com/office/drawing/2014/main" id="{89A6F805-75E2-41B2-A79C-00EB6D0A1140}"/>
              </a:ext>
            </a:extLst>
          </p:cNvPr>
          <p:cNvGrpSpPr/>
          <p:nvPr/>
        </p:nvGrpSpPr>
        <p:grpSpPr>
          <a:xfrm>
            <a:off x="1553855" y="623184"/>
            <a:ext cx="7847428" cy="685590"/>
            <a:chOff x="1553855" y="623183"/>
            <a:chExt cx="7847428" cy="835075"/>
          </a:xfrm>
        </p:grpSpPr>
        <p:cxnSp>
          <p:nvCxnSpPr>
            <p:cNvPr id="24" name="Straight Connector 23"/>
            <p:cNvCxnSpPr/>
            <p:nvPr/>
          </p:nvCxnSpPr>
          <p:spPr>
            <a:xfrm>
              <a:off x="1553855" y="623183"/>
              <a:ext cx="0" cy="822960"/>
            </a:xfrm>
            <a:prstGeom prst="line">
              <a:avLst/>
            </a:prstGeom>
            <a:ln w="38100">
              <a:solidFill>
                <a:schemeClr val="tx2">
                  <a:lumMod val="60000"/>
                  <a:lumOff val="40000"/>
                </a:schemeClr>
              </a:solidFill>
              <a:headEnd type="oval" w="lg" len="lg"/>
              <a:tailEnd w="lg" len="lg"/>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9401283" y="635298"/>
              <a:ext cx="0" cy="822960"/>
            </a:xfrm>
            <a:prstGeom prst="line">
              <a:avLst/>
            </a:prstGeom>
            <a:ln w="38100">
              <a:solidFill>
                <a:schemeClr val="tx2">
                  <a:lumMod val="60000"/>
                  <a:lumOff val="40000"/>
                </a:schemeClr>
              </a:solidFill>
              <a:headEnd type="oval" w="lg" len="lg"/>
              <a:tailEnd w="lg" len="lg"/>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4209234" y="635298"/>
              <a:ext cx="0" cy="822960"/>
            </a:xfrm>
            <a:prstGeom prst="line">
              <a:avLst/>
            </a:prstGeom>
            <a:ln w="38100">
              <a:solidFill>
                <a:schemeClr val="tx2">
                  <a:lumMod val="60000"/>
                  <a:lumOff val="40000"/>
                </a:schemeClr>
              </a:solidFill>
              <a:headEnd type="oval" w="lg" len="lg"/>
              <a:tailEnd w="lg" len="lg"/>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7039083" y="635298"/>
              <a:ext cx="0" cy="822960"/>
            </a:xfrm>
            <a:prstGeom prst="line">
              <a:avLst/>
            </a:prstGeom>
            <a:ln w="38100">
              <a:solidFill>
                <a:schemeClr val="tx2">
                  <a:lumMod val="60000"/>
                  <a:lumOff val="40000"/>
                </a:schemeClr>
              </a:solidFill>
              <a:headEnd type="oval" w="lg" len="lg"/>
              <a:tailEnd w="lg" len="lg"/>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sp>
        <p:nvSpPr>
          <p:cNvPr id="11" name="TextBox 10">
            <a:extLst>
              <a:ext uri="{FF2B5EF4-FFF2-40B4-BE49-F238E27FC236}">
                <a16:creationId xmlns:a16="http://schemas.microsoft.com/office/drawing/2014/main" id="{41E0E93D-DF0C-49C1-A75D-5A27E2E25C4A}"/>
              </a:ext>
            </a:extLst>
          </p:cNvPr>
          <p:cNvSpPr txBox="1"/>
          <p:nvPr/>
        </p:nvSpPr>
        <p:spPr>
          <a:xfrm>
            <a:off x="5713737" y="1642528"/>
            <a:ext cx="265068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C00000"/>
                </a:solidFill>
                <a:effectLst/>
                <a:uLnTx/>
                <a:uFillTx/>
                <a:latin typeface="Tahoma"/>
                <a:ea typeface="+mn-ea"/>
                <a:cs typeface="+mn-cs"/>
              </a:rPr>
              <a:t>(Xerxes)</a:t>
            </a:r>
          </a:p>
        </p:txBody>
      </p:sp>
      <p:sp>
        <p:nvSpPr>
          <p:cNvPr id="35" name="TextBox 34">
            <a:extLst>
              <a:ext uri="{FF2B5EF4-FFF2-40B4-BE49-F238E27FC236}">
                <a16:creationId xmlns:a16="http://schemas.microsoft.com/office/drawing/2014/main" id="{4F434FA4-90B4-4232-8446-02B75F27353F}"/>
              </a:ext>
            </a:extLst>
          </p:cNvPr>
          <p:cNvSpPr txBox="1"/>
          <p:nvPr/>
        </p:nvSpPr>
        <p:spPr>
          <a:xfrm rot="20025445">
            <a:off x="9217080" y="3642235"/>
            <a:ext cx="2273701" cy="954107"/>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Tahoma"/>
                <a:ea typeface="+mn-ea"/>
                <a:cs typeface="+mn-cs"/>
              </a:rPr>
              <a:t>Ezra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Tahoma"/>
                <a:ea typeface="+mn-ea"/>
                <a:cs typeface="+mn-cs"/>
              </a:rPr>
              <a:t>458</a:t>
            </a:r>
          </a:p>
        </p:txBody>
      </p:sp>
      <p:sp>
        <p:nvSpPr>
          <p:cNvPr id="36" name="TextBox 35">
            <a:extLst>
              <a:ext uri="{FF2B5EF4-FFF2-40B4-BE49-F238E27FC236}">
                <a16:creationId xmlns:a16="http://schemas.microsoft.com/office/drawing/2014/main" id="{1CA566A7-1E11-41BD-AFF6-8E37FF820491}"/>
              </a:ext>
            </a:extLst>
          </p:cNvPr>
          <p:cNvSpPr txBox="1"/>
          <p:nvPr/>
        </p:nvSpPr>
        <p:spPr>
          <a:xfrm rot="20130132">
            <a:off x="9673186" y="4547748"/>
            <a:ext cx="2273701" cy="954107"/>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Tahoma"/>
                <a:ea typeface="+mn-ea"/>
                <a:cs typeface="+mn-cs"/>
              </a:rPr>
              <a:t>Nehemiah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Tahoma"/>
                <a:ea typeface="+mn-ea"/>
                <a:cs typeface="+mn-cs"/>
              </a:rPr>
              <a:t>445</a:t>
            </a:r>
          </a:p>
        </p:txBody>
      </p:sp>
      <p:sp>
        <p:nvSpPr>
          <p:cNvPr id="6" name="Scroll: Vertical 5">
            <a:extLst>
              <a:ext uri="{FF2B5EF4-FFF2-40B4-BE49-F238E27FC236}">
                <a16:creationId xmlns:a16="http://schemas.microsoft.com/office/drawing/2014/main" id="{C4FE1218-2E95-4B37-90FA-CD7CC2D47F4E}"/>
              </a:ext>
            </a:extLst>
          </p:cNvPr>
          <p:cNvSpPr/>
          <p:nvPr/>
        </p:nvSpPr>
        <p:spPr>
          <a:xfrm rot="1262714" flipH="1">
            <a:off x="8830849" y="2226387"/>
            <a:ext cx="1493732" cy="1547174"/>
          </a:xfrm>
          <a:prstGeom prst="verticalScroll">
            <a:avLst/>
          </a:prstGeom>
          <a:solidFill>
            <a:schemeClr val="tx1"/>
          </a:solidFill>
          <a:ln w="19050"/>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29" name="Rectangle 28">
            <a:extLst>
              <a:ext uri="{FF2B5EF4-FFF2-40B4-BE49-F238E27FC236}">
                <a16:creationId xmlns:a16="http://schemas.microsoft.com/office/drawing/2014/main" id="{136C7847-35FF-4E3E-9091-FE5F42A72270}"/>
              </a:ext>
            </a:extLst>
          </p:cNvPr>
          <p:cNvSpPr/>
          <p:nvPr/>
        </p:nvSpPr>
        <p:spPr>
          <a:xfrm>
            <a:off x="2971845" y="2493907"/>
            <a:ext cx="513484" cy="106017"/>
          </a:xfrm>
          <a:prstGeom prst="rect">
            <a:avLst/>
          </a:prstGeom>
          <a:solidFill>
            <a:schemeClr val="tx1"/>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30" name="Rectangle 29">
            <a:extLst>
              <a:ext uri="{FF2B5EF4-FFF2-40B4-BE49-F238E27FC236}">
                <a16:creationId xmlns:a16="http://schemas.microsoft.com/office/drawing/2014/main" id="{EBD2C85A-ADEB-4C63-85FB-F7ED980CD588}"/>
              </a:ext>
            </a:extLst>
          </p:cNvPr>
          <p:cNvSpPr/>
          <p:nvPr/>
        </p:nvSpPr>
        <p:spPr>
          <a:xfrm>
            <a:off x="3662686" y="2493906"/>
            <a:ext cx="513484" cy="106017"/>
          </a:xfrm>
          <a:prstGeom prst="rect">
            <a:avLst/>
          </a:prstGeom>
          <a:solidFill>
            <a:schemeClr val="tx1"/>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32" name="Rectangle 31">
            <a:extLst>
              <a:ext uri="{FF2B5EF4-FFF2-40B4-BE49-F238E27FC236}">
                <a16:creationId xmlns:a16="http://schemas.microsoft.com/office/drawing/2014/main" id="{DA09257D-F6D7-4B6A-905F-9142177D7CD6}"/>
              </a:ext>
            </a:extLst>
          </p:cNvPr>
          <p:cNvSpPr/>
          <p:nvPr/>
        </p:nvSpPr>
        <p:spPr>
          <a:xfrm>
            <a:off x="4385206" y="2488911"/>
            <a:ext cx="513484" cy="106017"/>
          </a:xfrm>
          <a:prstGeom prst="rect">
            <a:avLst/>
          </a:prstGeom>
          <a:solidFill>
            <a:schemeClr val="tx1"/>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37" name="Rectangle 36">
            <a:extLst>
              <a:ext uri="{FF2B5EF4-FFF2-40B4-BE49-F238E27FC236}">
                <a16:creationId xmlns:a16="http://schemas.microsoft.com/office/drawing/2014/main" id="{C88C345B-A53D-4344-9062-A27A285F9DF0}"/>
              </a:ext>
            </a:extLst>
          </p:cNvPr>
          <p:cNvSpPr/>
          <p:nvPr/>
        </p:nvSpPr>
        <p:spPr>
          <a:xfrm>
            <a:off x="5076047" y="2488910"/>
            <a:ext cx="513484" cy="106017"/>
          </a:xfrm>
          <a:prstGeom prst="rect">
            <a:avLst/>
          </a:prstGeom>
          <a:solidFill>
            <a:schemeClr val="tx1"/>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38" name="Rectangle 37">
            <a:extLst>
              <a:ext uri="{FF2B5EF4-FFF2-40B4-BE49-F238E27FC236}">
                <a16:creationId xmlns:a16="http://schemas.microsoft.com/office/drawing/2014/main" id="{55E99CA8-5161-4F79-AB81-C15CB912B488}"/>
              </a:ext>
            </a:extLst>
          </p:cNvPr>
          <p:cNvSpPr/>
          <p:nvPr/>
        </p:nvSpPr>
        <p:spPr>
          <a:xfrm>
            <a:off x="5803196" y="2491409"/>
            <a:ext cx="513484" cy="106017"/>
          </a:xfrm>
          <a:prstGeom prst="rect">
            <a:avLst/>
          </a:prstGeom>
          <a:solidFill>
            <a:schemeClr val="tx1"/>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40" name="Rectangle 39">
            <a:extLst>
              <a:ext uri="{FF2B5EF4-FFF2-40B4-BE49-F238E27FC236}">
                <a16:creationId xmlns:a16="http://schemas.microsoft.com/office/drawing/2014/main" id="{030854A4-2296-466B-9179-3CBD24B61793}"/>
              </a:ext>
            </a:extLst>
          </p:cNvPr>
          <p:cNvSpPr/>
          <p:nvPr/>
        </p:nvSpPr>
        <p:spPr>
          <a:xfrm>
            <a:off x="6494037" y="2491408"/>
            <a:ext cx="513484" cy="106017"/>
          </a:xfrm>
          <a:prstGeom prst="rect">
            <a:avLst/>
          </a:prstGeom>
          <a:solidFill>
            <a:schemeClr val="tx1"/>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43" name="Rectangle 42">
            <a:extLst>
              <a:ext uri="{FF2B5EF4-FFF2-40B4-BE49-F238E27FC236}">
                <a16:creationId xmlns:a16="http://schemas.microsoft.com/office/drawing/2014/main" id="{2E102587-B00F-4128-9094-0E68C5EED949}"/>
              </a:ext>
            </a:extLst>
          </p:cNvPr>
          <p:cNvSpPr/>
          <p:nvPr/>
        </p:nvSpPr>
        <p:spPr>
          <a:xfrm>
            <a:off x="7180249" y="2488909"/>
            <a:ext cx="513484" cy="106017"/>
          </a:xfrm>
          <a:prstGeom prst="rect">
            <a:avLst/>
          </a:prstGeom>
          <a:solidFill>
            <a:schemeClr val="tx1"/>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45" name="Rectangle 44">
            <a:extLst>
              <a:ext uri="{FF2B5EF4-FFF2-40B4-BE49-F238E27FC236}">
                <a16:creationId xmlns:a16="http://schemas.microsoft.com/office/drawing/2014/main" id="{5EB89052-B5D1-417E-84D4-42D9DDDC272B}"/>
              </a:ext>
            </a:extLst>
          </p:cNvPr>
          <p:cNvSpPr/>
          <p:nvPr/>
        </p:nvSpPr>
        <p:spPr>
          <a:xfrm>
            <a:off x="7892418" y="2488909"/>
            <a:ext cx="513484" cy="106017"/>
          </a:xfrm>
          <a:prstGeom prst="rect">
            <a:avLst/>
          </a:prstGeom>
          <a:solidFill>
            <a:schemeClr val="tx1"/>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4" name="Arrow: Right 3">
            <a:extLst>
              <a:ext uri="{FF2B5EF4-FFF2-40B4-BE49-F238E27FC236}">
                <a16:creationId xmlns:a16="http://schemas.microsoft.com/office/drawing/2014/main" id="{DD01E05F-4B54-4B8D-AEE0-318339F67955}"/>
              </a:ext>
            </a:extLst>
          </p:cNvPr>
          <p:cNvSpPr/>
          <p:nvPr/>
        </p:nvSpPr>
        <p:spPr>
          <a:xfrm>
            <a:off x="8539204" y="2319156"/>
            <a:ext cx="415432" cy="475410"/>
          </a:xfrm>
          <a:prstGeom prst="rightArrow">
            <a:avLst/>
          </a:prstGeom>
          <a:solidFill>
            <a:schemeClr val="tx1"/>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47" name="Rectangle 46">
            <a:extLst>
              <a:ext uri="{FF2B5EF4-FFF2-40B4-BE49-F238E27FC236}">
                <a16:creationId xmlns:a16="http://schemas.microsoft.com/office/drawing/2014/main" id="{2FA5C896-FC5F-4F84-8BDA-4ECA4091D6BF}"/>
              </a:ext>
            </a:extLst>
          </p:cNvPr>
          <p:cNvSpPr/>
          <p:nvPr/>
        </p:nvSpPr>
        <p:spPr>
          <a:xfrm>
            <a:off x="3573227" y="3257683"/>
            <a:ext cx="513484" cy="106017"/>
          </a:xfrm>
          <a:prstGeom prst="rect">
            <a:avLst/>
          </a:prstGeom>
          <a:solidFill>
            <a:schemeClr val="tx1"/>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48" name="Rectangle 47">
            <a:extLst>
              <a:ext uri="{FF2B5EF4-FFF2-40B4-BE49-F238E27FC236}">
                <a16:creationId xmlns:a16="http://schemas.microsoft.com/office/drawing/2014/main" id="{A3146319-5D7F-4133-A980-A1A2FA8719E9}"/>
              </a:ext>
            </a:extLst>
          </p:cNvPr>
          <p:cNvSpPr/>
          <p:nvPr/>
        </p:nvSpPr>
        <p:spPr>
          <a:xfrm>
            <a:off x="4300376" y="3260182"/>
            <a:ext cx="513484" cy="106017"/>
          </a:xfrm>
          <a:prstGeom prst="rect">
            <a:avLst/>
          </a:prstGeom>
          <a:solidFill>
            <a:schemeClr val="tx1"/>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49" name="Rectangle 48">
            <a:extLst>
              <a:ext uri="{FF2B5EF4-FFF2-40B4-BE49-F238E27FC236}">
                <a16:creationId xmlns:a16="http://schemas.microsoft.com/office/drawing/2014/main" id="{E97F395D-B815-4E7B-82C0-A9B88D3737F4}"/>
              </a:ext>
            </a:extLst>
          </p:cNvPr>
          <p:cNvSpPr/>
          <p:nvPr/>
        </p:nvSpPr>
        <p:spPr>
          <a:xfrm>
            <a:off x="4991217" y="3260181"/>
            <a:ext cx="513484" cy="106017"/>
          </a:xfrm>
          <a:prstGeom prst="rect">
            <a:avLst/>
          </a:prstGeom>
          <a:solidFill>
            <a:schemeClr val="tx1"/>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51" name="Rectangle 50">
            <a:extLst>
              <a:ext uri="{FF2B5EF4-FFF2-40B4-BE49-F238E27FC236}">
                <a16:creationId xmlns:a16="http://schemas.microsoft.com/office/drawing/2014/main" id="{81606ACC-A2E1-4E1C-96B7-E49070FB3551}"/>
              </a:ext>
            </a:extLst>
          </p:cNvPr>
          <p:cNvSpPr/>
          <p:nvPr/>
        </p:nvSpPr>
        <p:spPr>
          <a:xfrm>
            <a:off x="5713737" y="3255186"/>
            <a:ext cx="513484" cy="106017"/>
          </a:xfrm>
          <a:prstGeom prst="rect">
            <a:avLst/>
          </a:prstGeom>
          <a:solidFill>
            <a:schemeClr val="tx1"/>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52" name="Rectangle 51">
            <a:extLst>
              <a:ext uri="{FF2B5EF4-FFF2-40B4-BE49-F238E27FC236}">
                <a16:creationId xmlns:a16="http://schemas.microsoft.com/office/drawing/2014/main" id="{5AEA3C49-E14D-4982-983E-BFD4408A1F21}"/>
              </a:ext>
            </a:extLst>
          </p:cNvPr>
          <p:cNvSpPr/>
          <p:nvPr/>
        </p:nvSpPr>
        <p:spPr>
          <a:xfrm>
            <a:off x="6404578" y="3255185"/>
            <a:ext cx="513484" cy="106017"/>
          </a:xfrm>
          <a:prstGeom prst="rect">
            <a:avLst/>
          </a:prstGeom>
          <a:solidFill>
            <a:schemeClr val="tx1"/>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53" name="Rectangle 52">
            <a:extLst>
              <a:ext uri="{FF2B5EF4-FFF2-40B4-BE49-F238E27FC236}">
                <a16:creationId xmlns:a16="http://schemas.microsoft.com/office/drawing/2014/main" id="{F182E809-CE38-40E0-AC85-9C4C4158794A}"/>
              </a:ext>
            </a:extLst>
          </p:cNvPr>
          <p:cNvSpPr/>
          <p:nvPr/>
        </p:nvSpPr>
        <p:spPr>
          <a:xfrm>
            <a:off x="7131727" y="3257684"/>
            <a:ext cx="513484" cy="106017"/>
          </a:xfrm>
          <a:prstGeom prst="rect">
            <a:avLst/>
          </a:prstGeom>
          <a:solidFill>
            <a:schemeClr val="tx1"/>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54" name="Rectangle 53">
            <a:extLst>
              <a:ext uri="{FF2B5EF4-FFF2-40B4-BE49-F238E27FC236}">
                <a16:creationId xmlns:a16="http://schemas.microsoft.com/office/drawing/2014/main" id="{0ADDAC26-1855-4787-8718-F40D1D302139}"/>
              </a:ext>
            </a:extLst>
          </p:cNvPr>
          <p:cNvSpPr/>
          <p:nvPr/>
        </p:nvSpPr>
        <p:spPr>
          <a:xfrm>
            <a:off x="7822568" y="3257683"/>
            <a:ext cx="513484" cy="106017"/>
          </a:xfrm>
          <a:prstGeom prst="rect">
            <a:avLst/>
          </a:prstGeom>
          <a:solidFill>
            <a:schemeClr val="tx1"/>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55" name="Rectangle 54">
            <a:extLst>
              <a:ext uri="{FF2B5EF4-FFF2-40B4-BE49-F238E27FC236}">
                <a16:creationId xmlns:a16="http://schemas.microsoft.com/office/drawing/2014/main" id="{F6D0967D-C166-4563-A9DF-AFC7C76C3955}"/>
              </a:ext>
            </a:extLst>
          </p:cNvPr>
          <p:cNvSpPr/>
          <p:nvPr/>
        </p:nvSpPr>
        <p:spPr>
          <a:xfrm>
            <a:off x="8508780" y="3255184"/>
            <a:ext cx="513484" cy="106017"/>
          </a:xfrm>
          <a:prstGeom prst="rect">
            <a:avLst/>
          </a:prstGeom>
          <a:solidFill>
            <a:schemeClr val="tx1"/>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10" name="TextBox 9">
            <a:extLst>
              <a:ext uri="{FF2B5EF4-FFF2-40B4-BE49-F238E27FC236}">
                <a16:creationId xmlns:a16="http://schemas.microsoft.com/office/drawing/2014/main" id="{4F73DBDE-F38B-4AFF-8446-E103AB89FB51}"/>
              </a:ext>
            </a:extLst>
          </p:cNvPr>
          <p:cNvSpPr txBox="1"/>
          <p:nvPr/>
        </p:nvSpPr>
        <p:spPr>
          <a:xfrm rot="1131653">
            <a:off x="9107070" y="2849314"/>
            <a:ext cx="1260903"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rPr>
              <a:t>CITY</a:t>
            </a:r>
          </a:p>
        </p:txBody>
      </p:sp>
      <p:sp>
        <p:nvSpPr>
          <p:cNvPr id="12" name="&quot;Not Allowed&quot; Symbol 11">
            <a:extLst>
              <a:ext uri="{FF2B5EF4-FFF2-40B4-BE49-F238E27FC236}">
                <a16:creationId xmlns:a16="http://schemas.microsoft.com/office/drawing/2014/main" id="{F5CD238B-8226-428D-93B5-DB269D2A7528}"/>
              </a:ext>
            </a:extLst>
          </p:cNvPr>
          <p:cNvSpPr/>
          <p:nvPr/>
        </p:nvSpPr>
        <p:spPr>
          <a:xfrm>
            <a:off x="9069330" y="2444833"/>
            <a:ext cx="969525" cy="1012135"/>
          </a:xfrm>
          <a:prstGeom prst="noSmoking">
            <a:avLst>
              <a:gd name="adj" fmla="val 7037"/>
            </a:avLst>
          </a:prstGeom>
          <a:solidFill>
            <a:srgbClr val="FF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59" name="Arrow: Right 58">
            <a:extLst>
              <a:ext uri="{FF2B5EF4-FFF2-40B4-BE49-F238E27FC236}">
                <a16:creationId xmlns:a16="http://schemas.microsoft.com/office/drawing/2014/main" id="{DC7B5484-B926-4A42-9950-97412D7DC4C2}"/>
              </a:ext>
            </a:extLst>
          </p:cNvPr>
          <p:cNvSpPr/>
          <p:nvPr/>
        </p:nvSpPr>
        <p:spPr>
          <a:xfrm rot="10800000">
            <a:off x="3004027" y="3085840"/>
            <a:ext cx="415432" cy="475410"/>
          </a:xfrm>
          <a:prstGeom prst="rightArrow">
            <a:avLst/>
          </a:prstGeom>
          <a:solidFill>
            <a:schemeClr val="tx1"/>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13" name="Cube 12">
            <a:extLst>
              <a:ext uri="{FF2B5EF4-FFF2-40B4-BE49-F238E27FC236}">
                <a16:creationId xmlns:a16="http://schemas.microsoft.com/office/drawing/2014/main" id="{F6A06C07-9817-4C2A-A941-EE96A791D5BD}"/>
              </a:ext>
            </a:extLst>
          </p:cNvPr>
          <p:cNvSpPr/>
          <p:nvPr/>
        </p:nvSpPr>
        <p:spPr>
          <a:xfrm rot="21152676" flipH="1">
            <a:off x="1560198" y="2360304"/>
            <a:ext cx="1460490" cy="720958"/>
          </a:xfrm>
          <a:prstGeom prst="cube">
            <a:avLst>
              <a:gd name="adj" fmla="val 84049"/>
            </a:avLst>
          </a:prstGeom>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Tree>
    <p:extLst>
      <p:ext uri="{BB962C8B-B14F-4D97-AF65-F5344CB8AC3E}">
        <p14:creationId xmlns:p14="http://schemas.microsoft.com/office/powerpoint/2010/main" val="3094718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xit" presetSubtype="0" fill="hold" nodeType="clickEffect">
                                  <p:stCondLst>
                                    <p:cond delay="0"/>
                                  </p:stCondLst>
                                  <p:childTnLst>
                                    <p:animEffect transition="out" filter="fade">
                                      <p:cBhvr>
                                        <p:cTn id="13" dur="1000"/>
                                        <p:tgtEl>
                                          <p:spTgt spid="2"/>
                                        </p:tgtEl>
                                      </p:cBhvr>
                                    </p:animEffect>
                                    <p:anim calcmode="lin" valueType="num">
                                      <p:cBhvr>
                                        <p:cTn id="14" dur="1000"/>
                                        <p:tgtEl>
                                          <p:spTgt spid="2"/>
                                        </p:tgtEl>
                                        <p:attrNameLst>
                                          <p:attrName>ppt_x</p:attrName>
                                        </p:attrNameLst>
                                      </p:cBhvr>
                                      <p:tavLst>
                                        <p:tav tm="0">
                                          <p:val>
                                            <p:strVal val="ppt_x"/>
                                          </p:val>
                                        </p:tav>
                                        <p:tav tm="100000">
                                          <p:val>
                                            <p:strVal val="ppt_x"/>
                                          </p:val>
                                        </p:tav>
                                      </p:tavLst>
                                    </p:anim>
                                    <p:anim calcmode="lin" valueType="num">
                                      <p:cBhvr>
                                        <p:cTn id="15" dur="1000"/>
                                        <p:tgtEl>
                                          <p:spTgt spid="2"/>
                                        </p:tgtEl>
                                        <p:attrNameLst>
                                          <p:attrName>ppt_y</p:attrName>
                                        </p:attrNameLst>
                                      </p:cBhvr>
                                      <p:tavLst>
                                        <p:tav tm="0">
                                          <p:val>
                                            <p:strVal val="ppt_y"/>
                                          </p:val>
                                        </p:tav>
                                        <p:tav tm="100000">
                                          <p:val>
                                            <p:strVal val="ppt_y-.1"/>
                                          </p:val>
                                        </p:tav>
                                      </p:tavLst>
                                    </p:anim>
                                    <p:set>
                                      <p:cBhvr>
                                        <p:cTn id="16" dur="1" fill="hold">
                                          <p:stCondLst>
                                            <p:cond delay="999"/>
                                          </p:stCondLst>
                                        </p:cTn>
                                        <p:tgtEl>
                                          <p:spTgt spid="2"/>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5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5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9"/>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8"/>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47"/>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P spid="48" grpId="0" animBg="1"/>
      <p:bldP spid="49" grpId="0" animBg="1"/>
      <p:bldP spid="51" grpId="0" animBg="1"/>
      <p:bldP spid="52" grpId="0" animBg="1"/>
      <p:bldP spid="53" grpId="0" animBg="1"/>
      <p:bldP spid="54" grpId="0" animBg="1"/>
      <p:bldP spid="55" grpId="0" animBg="1"/>
      <p:bldP spid="5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lumMod val="85000"/>
          </a:schemeClr>
        </a:solidFill>
        <a:effectLst/>
      </p:bgPr>
    </p:bg>
    <p:spTree>
      <p:nvGrpSpPr>
        <p:cNvPr id="1" name=""/>
        <p:cNvGrpSpPr/>
        <p:nvPr/>
      </p:nvGrpSpPr>
      <p:grpSpPr>
        <a:xfrm>
          <a:off x="0" y="0"/>
          <a:ext cx="0" cy="0"/>
          <a:chOff x="0" y="0"/>
          <a:chExt cx="0" cy="0"/>
        </a:xfrm>
      </p:grpSpPr>
      <p:pic>
        <p:nvPicPr>
          <p:cNvPr id="2" name="Picture 1" hidden="1"/>
          <p:cNvPicPr>
            <a:picLocks noChangeAspect="1"/>
          </p:cNvPicPr>
          <p:nvPr/>
        </p:nvPicPr>
        <p:blipFill rotWithShape="1">
          <a:blip r:embed="rId2">
            <a:extLst>
              <a:ext uri="{28A0092B-C50C-407E-A947-70E740481C1C}">
                <a14:useLocalDpi xmlns:a14="http://schemas.microsoft.com/office/drawing/2010/main" val="0"/>
              </a:ext>
            </a:extLst>
          </a:blip>
          <a:srcRect l="14509" t="-376" r="623" b="754"/>
          <a:stretch/>
        </p:blipFill>
        <p:spPr>
          <a:xfrm>
            <a:off x="6736081" y="1737360"/>
            <a:ext cx="3153301" cy="4023360"/>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p:spPr>
      </p:pic>
      <p:sp>
        <p:nvSpPr>
          <p:cNvPr id="44" name="Rectangle 43"/>
          <p:cNvSpPr/>
          <p:nvPr/>
        </p:nvSpPr>
        <p:spPr>
          <a:xfrm>
            <a:off x="1966385" y="254299"/>
            <a:ext cx="648119" cy="780365"/>
          </a:xfrm>
          <a:prstGeom prst="rect">
            <a:avLst/>
          </a:prstGeom>
          <a:solidFill>
            <a:schemeClr val="accent3">
              <a:lumMod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39" name="Rectangle 38"/>
          <p:cNvSpPr/>
          <p:nvPr/>
        </p:nvSpPr>
        <p:spPr>
          <a:xfrm>
            <a:off x="2614504" y="254299"/>
            <a:ext cx="3200089" cy="780365"/>
          </a:xfrm>
          <a:prstGeom prst="rect">
            <a:avLst/>
          </a:prstGeom>
          <a:solidFill>
            <a:schemeClr val="accent3">
              <a:lumMod val="1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41" name="Rectangle 40"/>
          <p:cNvSpPr/>
          <p:nvPr/>
        </p:nvSpPr>
        <p:spPr>
          <a:xfrm>
            <a:off x="5774085" y="254299"/>
            <a:ext cx="2187403" cy="780365"/>
          </a:xfrm>
          <a:prstGeom prst="rect">
            <a:avLst/>
          </a:prstGeom>
          <a:solidFill>
            <a:schemeClr val="accent3">
              <a:lumMod val="1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22" name="Rectangle 21"/>
          <p:cNvSpPr/>
          <p:nvPr/>
        </p:nvSpPr>
        <p:spPr>
          <a:xfrm>
            <a:off x="670146" y="254298"/>
            <a:ext cx="1296239" cy="780365"/>
          </a:xfrm>
          <a:prstGeom prst="rect">
            <a:avLst/>
          </a:prstGeom>
          <a:solidFill>
            <a:schemeClr val="accent3">
              <a:lumMod val="1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42" name="Rectangle 41"/>
          <p:cNvSpPr/>
          <p:nvPr/>
        </p:nvSpPr>
        <p:spPr>
          <a:xfrm>
            <a:off x="7961489" y="254299"/>
            <a:ext cx="2955038" cy="780365"/>
          </a:xfrm>
          <a:prstGeom prst="rect">
            <a:avLst/>
          </a:prstGeom>
          <a:solidFill>
            <a:schemeClr val="accent3">
              <a:lumMod val="1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27" name="TextBox 26"/>
          <p:cNvSpPr txBox="1"/>
          <p:nvPr/>
        </p:nvSpPr>
        <p:spPr>
          <a:xfrm>
            <a:off x="670145" y="5930314"/>
            <a:ext cx="10724686" cy="584775"/>
          </a:xfrm>
          <a:prstGeom prst="rect">
            <a:avLst/>
          </a:prstGeom>
          <a:solidFill>
            <a:schemeClr val="tx1"/>
          </a:solidFill>
          <a:ln>
            <a:solidFill>
              <a:schemeClr val="bg2"/>
            </a:solidFill>
          </a:ln>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Calibri" pitchFamily="34" charset="0"/>
                <a:ea typeface="+mn-ea"/>
                <a:cs typeface="Calibri" pitchFamily="34" charset="0"/>
              </a:rPr>
              <a:t>  530                          500                             470                             440</a:t>
            </a:r>
          </a:p>
        </p:txBody>
      </p:sp>
      <p:sp>
        <p:nvSpPr>
          <p:cNvPr id="7" name="TextBox 6">
            <a:extLst>
              <a:ext uri="{FF2B5EF4-FFF2-40B4-BE49-F238E27FC236}">
                <a16:creationId xmlns:a16="http://schemas.microsoft.com/office/drawing/2014/main" id="{5F1C197A-A92A-4E9E-AB13-64FA128C9286}"/>
              </a:ext>
            </a:extLst>
          </p:cNvPr>
          <p:cNvSpPr txBox="1"/>
          <p:nvPr/>
        </p:nvSpPr>
        <p:spPr>
          <a:xfrm>
            <a:off x="757047" y="1259463"/>
            <a:ext cx="1744391"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C00000"/>
                </a:solidFill>
                <a:effectLst/>
                <a:uLnTx/>
                <a:uFillTx/>
                <a:latin typeface="Tahoma"/>
                <a:ea typeface="+mn-ea"/>
                <a:cs typeface="+mn-cs"/>
              </a:rPr>
              <a:t>Cyrus </a:t>
            </a:r>
          </a:p>
        </p:txBody>
      </p:sp>
      <p:sp>
        <p:nvSpPr>
          <p:cNvPr id="31" name="TextBox 30">
            <a:extLst>
              <a:ext uri="{FF2B5EF4-FFF2-40B4-BE49-F238E27FC236}">
                <a16:creationId xmlns:a16="http://schemas.microsoft.com/office/drawing/2014/main" id="{2B0ECEA6-A1E8-4D4A-B9DE-F411543BFAD6}"/>
              </a:ext>
            </a:extLst>
          </p:cNvPr>
          <p:cNvSpPr txBox="1"/>
          <p:nvPr/>
        </p:nvSpPr>
        <p:spPr>
          <a:xfrm>
            <a:off x="3309843" y="1247066"/>
            <a:ext cx="1744391"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C00000"/>
                </a:solidFill>
                <a:effectLst/>
                <a:uLnTx/>
                <a:uFillTx/>
                <a:latin typeface="Tahoma"/>
                <a:ea typeface="+mn-ea"/>
                <a:cs typeface="+mn-cs"/>
              </a:rPr>
              <a:t>Darius </a:t>
            </a:r>
          </a:p>
        </p:txBody>
      </p:sp>
      <p:sp>
        <p:nvSpPr>
          <p:cNvPr id="33" name="TextBox 32">
            <a:extLst>
              <a:ext uri="{FF2B5EF4-FFF2-40B4-BE49-F238E27FC236}">
                <a16:creationId xmlns:a16="http://schemas.microsoft.com/office/drawing/2014/main" id="{E93B6162-2AF5-47C1-B826-A2BA4ABB4128}"/>
              </a:ext>
            </a:extLst>
          </p:cNvPr>
          <p:cNvSpPr txBox="1"/>
          <p:nvPr/>
        </p:nvSpPr>
        <p:spPr>
          <a:xfrm>
            <a:off x="5910465" y="1259463"/>
            <a:ext cx="2257235"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C00000"/>
                </a:solidFill>
                <a:effectLst/>
                <a:uLnTx/>
                <a:uFillTx/>
                <a:latin typeface="Tahoma"/>
                <a:ea typeface="+mn-ea"/>
                <a:cs typeface="+mn-cs"/>
              </a:rPr>
              <a:t>Ahasuerus </a:t>
            </a:r>
          </a:p>
        </p:txBody>
      </p:sp>
      <p:sp>
        <p:nvSpPr>
          <p:cNvPr id="34" name="TextBox 33">
            <a:extLst>
              <a:ext uri="{FF2B5EF4-FFF2-40B4-BE49-F238E27FC236}">
                <a16:creationId xmlns:a16="http://schemas.microsoft.com/office/drawing/2014/main" id="{5071BC4A-DB8F-47D9-B339-CED183AC83C3}"/>
              </a:ext>
            </a:extLst>
          </p:cNvPr>
          <p:cNvSpPr txBox="1"/>
          <p:nvPr/>
        </p:nvSpPr>
        <p:spPr>
          <a:xfrm>
            <a:off x="8378381" y="1255331"/>
            <a:ext cx="2650689"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C00000"/>
                </a:solidFill>
                <a:effectLst/>
                <a:uLnTx/>
                <a:uFillTx/>
                <a:latin typeface="Tahoma"/>
                <a:ea typeface="+mn-ea"/>
                <a:cs typeface="+mn-cs"/>
              </a:rPr>
              <a:t>Artaxerxes</a:t>
            </a:r>
          </a:p>
        </p:txBody>
      </p:sp>
      <p:sp>
        <p:nvSpPr>
          <p:cNvPr id="9" name="TextBox 8">
            <a:extLst>
              <a:ext uri="{FF2B5EF4-FFF2-40B4-BE49-F238E27FC236}">
                <a16:creationId xmlns:a16="http://schemas.microsoft.com/office/drawing/2014/main" id="{F8107658-3FEF-4EC1-8349-7722FA565CFC}"/>
              </a:ext>
            </a:extLst>
          </p:cNvPr>
          <p:cNvSpPr txBox="1"/>
          <p:nvPr/>
        </p:nvSpPr>
        <p:spPr>
          <a:xfrm rot="20083812">
            <a:off x="765002" y="4401536"/>
            <a:ext cx="2273701" cy="954107"/>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Tahoma"/>
                <a:ea typeface="+mn-ea"/>
                <a:cs typeface="+mn-cs"/>
              </a:rPr>
              <a:t>Zerubbabel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Tahoma"/>
                <a:ea typeface="+mn-ea"/>
                <a:cs typeface="+mn-cs"/>
              </a:rPr>
              <a:t>538-515</a:t>
            </a:r>
          </a:p>
        </p:txBody>
      </p:sp>
      <p:grpSp>
        <p:nvGrpSpPr>
          <p:cNvPr id="8" name="Group 7">
            <a:extLst>
              <a:ext uri="{FF2B5EF4-FFF2-40B4-BE49-F238E27FC236}">
                <a16:creationId xmlns:a16="http://schemas.microsoft.com/office/drawing/2014/main" id="{89A6F805-75E2-41B2-A79C-00EB6D0A1140}"/>
              </a:ext>
            </a:extLst>
          </p:cNvPr>
          <p:cNvGrpSpPr/>
          <p:nvPr/>
        </p:nvGrpSpPr>
        <p:grpSpPr>
          <a:xfrm>
            <a:off x="1553855" y="623184"/>
            <a:ext cx="7847428" cy="685590"/>
            <a:chOff x="1553855" y="623183"/>
            <a:chExt cx="7847428" cy="835075"/>
          </a:xfrm>
        </p:grpSpPr>
        <p:cxnSp>
          <p:nvCxnSpPr>
            <p:cNvPr id="24" name="Straight Connector 23"/>
            <p:cNvCxnSpPr/>
            <p:nvPr/>
          </p:nvCxnSpPr>
          <p:spPr>
            <a:xfrm>
              <a:off x="1553855" y="623183"/>
              <a:ext cx="0" cy="822960"/>
            </a:xfrm>
            <a:prstGeom prst="line">
              <a:avLst/>
            </a:prstGeom>
            <a:ln w="38100">
              <a:solidFill>
                <a:schemeClr val="tx2">
                  <a:lumMod val="60000"/>
                  <a:lumOff val="40000"/>
                </a:schemeClr>
              </a:solidFill>
              <a:headEnd type="oval" w="lg" len="lg"/>
              <a:tailEnd w="lg" len="lg"/>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9401283" y="635298"/>
              <a:ext cx="0" cy="822960"/>
            </a:xfrm>
            <a:prstGeom prst="line">
              <a:avLst/>
            </a:prstGeom>
            <a:ln w="38100">
              <a:solidFill>
                <a:schemeClr val="tx2">
                  <a:lumMod val="60000"/>
                  <a:lumOff val="40000"/>
                </a:schemeClr>
              </a:solidFill>
              <a:headEnd type="oval" w="lg" len="lg"/>
              <a:tailEnd w="lg" len="lg"/>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4209234" y="635298"/>
              <a:ext cx="0" cy="822960"/>
            </a:xfrm>
            <a:prstGeom prst="line">
              <a:avLst/>
            </a:prstGeom>
            <a:ln w="38100">
              <a:solidFill>
                <a:schemeClr val="tx2">
                  <a:lumMod val="60000"/>
                  <a:lumOff val="40000"/>
                </a:schemeClr>
              </a:solidFill>
              <a:headEnd type="oval" w="lg" len="lg"/>
              <a:tailEnd w="lg" len="lg"/>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7039083" y="635298"/>
              <a:ext cx="0" cy="822960"/>
            </a:xfrm>
            <a:prstGeom prst="line">
              <a:avLst/>
            </a:prstGeom>
            <a:ln w="38100">
              <a:solidFill>
                <a:schemeClr val="tx2">
                  <a:lumMod val="60000"/>
                  <a:lumOff val="40000"/>
                </a:schemeClr>
              </a:solidFill>
              <a:headEnd type="oval" w="lg" len="lg"/>
              <a:tailEnd w="lg" len="lg"/>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sp>
        <p:nvSpPr>
          <p:cNvPr id="11" name="TextBox 10">
            <a:extLst>
              <a:ext uri="{FF2B5EF4-FFF2-40B4-BE49-F238E27FC236}">
                <a16:creationId xmlns:a16="http://schemas.microsoft.com/office/drawing/2014/main" id="{41E0E93D-DF0C-49C1-A75D-5A27E2E25C4A}"/>
              </a:ext>
            </a:extLst>
          </p:cNvPr>
          <p:cNvSpPr txBox="1"/>
          <p:nvPr/>
        </p:nvSpPr>
        <p:spPr>
          <a:xfrm>
            <a:off x="5713737" y="1642528"/>
            <a:ext cx="265068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C00000"/>
                </a:solidFill>
                <a:effectLst/>
                <a:uLnTx/>
                <a:uFillTx/>
                <a:latin typeface="Tahoma"/>
                <a:ea typeface="+mn-ea"/>
                <a:cs typeface="+mn-cs"/>
              </a:rPr>
              <a:t>(Xerxes)</a:t>
            </a:r>
          </a:p>
        </p:txBody>
      </p:sp>
      <p:sp>
        <p:nvSpPr>
          <p:cNvPr id="35" name="TextBox 34">
            <a:extLst>
              <a:ext uri="{FF2B5EF4-FFF2-40B4-BE49-F238E27FC236}">
                <a16:creationId xmlns:a16="http://schemas.microsoft.com/office/drawing/2014/main" id="{4F434FA4-90B4-4232-8446-02B75F27353F}"/>
              </a:ext>
            </a:extLst>
          </p:cNvPr>
          <p:cNvSpPr txBox="1"/>
          <p:nvPr/>
        </p:nvSpPr>
        <p:spPr>
          <a:xfrm rot="20025445">
            <a:off x="9217080" y="3642235"/>
            <a:ext cx="2273701" cy="954107"/>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Tahoma"/>
                <a:ea typeface="+mn-ea"/>
                <a:cs typeface="+mn-cs"/>
              </a:rPr>
              <a:t>Ezra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Tahoma"/>
                <a:ea typeface="+mn-ea"/>
                <a:cs typeface="+mn-cs"/>
              </a:rPr>
              <a:t>458</a:t>
            </a:r>
          </a:p>
        </p:txBody>
      </p:sp>
      <p:sp>
        <p:nvSpPr>
          <p:cNvPr id="36" name="TextBox 35">
            <a:extLst>
              <a:ext uri="{FF2B5EF4-FFF2-40B4-BE49-F238E27FC236}">
                <a16:creationId xmlns:a16="http://schemas.microsoft.com/office/drawing/2014/main" id="{1CA566A7-1E11-41BD-AFF6-8E37FF820491}"/>
              </a:ext>
            </a:extLst>
          </p:cNvPr>
          <p:cNvSpPr txBox="1"/>
          <p:nvPr/>
        </p:nvSpPr>
        <p:spPr>
          <a:xfrm rot="20130132">
            <a:off x="9673186" y="4547748"/>
            <a:ext cx="2273701" cy="954107"/>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Tahoma"/>
                <a:ea typeface="+mn-ea"/>
                <a:cs typeface="+mn-cs"/>
              </a:rPr>
              <a:t>Nehemiah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Tahoma"/>
                <a:ea typeface="+mn-ea"/>
                <a:cs typeface="+mn-cs"/>
              </a:rPr>
              <a:t>445</a:t>
            </a:r>
          </a:p>
        </p:txBody>
      </p:sp>
      <p:sp>
        <p:nvSpPr>
          <p:cNvPr id="6" name="Scroll: Vertical 5">
            <a:extLst>
              <a:ext uri="{FF2B5EF4-FFF2-40B4-BE49-F238E27FC236}">
                <a16:creationId xmlns:a16="http://schemas.microsoft.com/office/drawing/2014/main" id="{C4FE1218-2E95-4B37-90FA-CD7CC2D47F4E}"/>
              </a:ext>
            </a:extLst>
          </p:cNvPr>
          <p:cNvSpPr/>
          <p:nvPr/>
        </p:nvSpPr>
        <p:spPr>
          <a:xfrm rot="1262714" flipH="1">
            <a:off x="8830849" y="2226387"/>
            <a:ext cx="1493732" cy="1547174"/>
          </a:xfrm>
          <a:prstGeom prst="verticalScroll">
            <a:avLst/>
          </a:prstGeom>
          <a:solidFill>
            <a:schemeClr val="tx1"/>
          </a:solidFill>
          <a:ln w="19050"/>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29" name="Rectangle 28">
            <a:extLst>
              <a:ext uri="{FF2B5EF4-FFF2-40B4-BE49-F238E27FC236}">
                <a16:creationId xmlns:a16="http://schemas.microsoft.com/office/drawing/2014/main" id="{136C7847-35FF-4E3E-9091-FE5F42A72270}"/>
              </a:ext>
            </a:extLst>
          </p:cNvPr>
          <p:cNvSpPr/>
          <p:nvPr/>
        </p:nvSpPr>
        <p:spPr>
          <a:xfrm>
            <a:off x="2971845" y="2493907"/>
            <a:ext cx="513484" cy="106017"/>
          </a:xfrm>
          <a:prstGeom prst="rect">
            <a:avLst/>
          </a:prstGeom>
          <a:solidFill>
            <a:schemeClr val="tx1"/>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30" name="Rectangle 29">
            <a:extLst>
              <a:ext uri="{FF2B5EF4-FFF2-40B4-BE49-F238E27FC236}">
                <a16:creationId xmlns:a16="http://schemas.microsoft.com/office/drawing/2014/main" id="{EBD2C85A-ADEB-4C63-85FB-F7ED980CD588}"/>
              </a:ext>
            </a:extLst>
          </p:cNvPr>
          <p:cNvSpPr/>
          <p:nvPr/>
        </p:nvSpPr>
        <p:spPr>
          <a:xfrm>
            <a:off x="3662686" y="2493906"/>
            <a:ext cx="513484" cy="106017"/>
          </a:xfrm>
          <a:prstGeom prst="rect">
            <a:avLst/>
          </a:prstGeom>
          <a:solidFill>
            <a:schemeClr val="tx1"/>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32" name="Rectangle 31">
            <a:extLst>
              <a:ext uri="{FF2B5EF4-FFF2-40B4-BE49-F238E27FC236}">
                <a16:creationId xmlns:a16="http://schemas.microsoft.com/office/drawing/2014/main" id="{DA09257D-F6D7-4B6A-905F-9142177D7CD6}"/>
              </a:ext>
            </a:extLst>
          </p:cNvPr>
          <p:cNvSpPr/>
          <p:nvPr/>
        </p:nvSpPr>
        <p:spPr>
          <a:xfrm>
            <a:off x="4385206" y="2488911"/>
            <a:ext cx="513484" cy="106017"/>
          </a:xfrm>
          <a:prstGeom prst="rect">
            <a:avLst/>
          </a:prstGeom>
          <a:solidFill>
            <a:schemeClr val="tx1"/>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37" name="Rectangle 36">
            <a:extLst>
              <a:ext uri="{FF2B5EF4-FFF2-40B4-BE49-F238E27FC236}">
                <a16:creationId xmlns:a16="http://schemas.microsoft.com/office/drawing/2014/main" id="{C88C345B-A53D-4344-9062-A27A285F9DF0}"/>
              </a:ext>
            </a:extLst>
          </p:cNvPr>
          <p:cNvSpPr/>
          <p:nvPr/>
        </p:nvSpPr>
        <p:spPr>
          <a:xfrm>
            <a:off x="5076047" y="2488910"/>
            <a:ext cx="513484" cy="106017"/>
          </a:xfrm>
          <a:prstGeom prst="rect">
            <a:avLst/>
          </a:prstGeom>
          <a:solidFill>
            <a:schemeClr val="tx1"/>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38" name="Rectangle 37">
            <a:extLst>
              <a:ext uri="{FF2B5EF4-FFF2-40B4-BE49-F238E27FC236}">
                <a16:creationId xmlns:a16="http://schemas.microsoft.com/office/drawing/2014/main" id="{55E99CA8-5161-4F79-AB81-C15CB912B488}"/>
              </a:ext>
            </a:extLst>
          </p:cNvPr>
          <p:cNvSpPr/>
          <p:nvPr/>
        </p:nvSpPr>
        <p:spPr>
          <a:xfrm>
            <a:off x="5803196" y="2491409"/>
            <a:ext cx="513484" cy="106017"/>
          </a:xfrm>
          <a:prstGeom prst="rect">
            <a:avLst/>
          </a:prstGeom>
          <a:solidFill>
            <a:schemeClr val="tx1"/>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40" name="Rectangle 39">
            <a:extLst>
              <a:ext uri="{FF2B5EF4-FFF2-40B4-BE49-F238E27FC236}">
                <a16:creationId xmlns:a16="http://schemas.microsoft.com/office/drawing/2014/main" id="{030854A4-2296-466B-9179-3CBD24B61793}"/>
              </a:ext>
            </a:extLst>
          </p:cNvPr>
          <p:cNvSpPr/>
          <p:nvPr/>
        </p:nvSpPr>
        <p:spPr>
          <a:xfrm>
            <a:off x="6494037" y="2491408"/>
            <a:ext cx="513484" cy="106017"/>
          </a:xfrm>
          <a:prstGeom prst="rect">
            <a:avLst/>
          </a:prstGeom>
          <a:solidFill>
            <a:schemeClr val="tx1"/>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43" name="Rectangle 42">
            <a:extLst>
              <a:ext uri="{FF2B5EF4-FFF2-40B4-BE49-F238E27FC236}">
                <a16:creationId xmlns:a16="http://schemas.microsoft.com/office/drawing/2014/main" id="{2E102587-B00F-4128-9094-0E68C5EED949}"/>
              </a:ext>
            </a:extLst>
          </p:cNvPr>
          <p:cNvSpPr/>
          <p:nvPr/>
        </p:nvSpPr>
        <p:spPr>
          <a:xfrm>
            <a:off x="7180249" y="2488909"/>
            <a:ext cx="513484" cy="106017"/>
          </a:xfrm>
          <a:prstGeom prst="rect">
            <a:avLst/>
          </a:prstGeom>
          <a:solidFill>
            <a:schemeClr val="tx1"/>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45" name="Rectangle 44">
            <a:extLst>
              <a:ext uri="{FF2B5EF4-FFF2-40B4-BE49-F238E27FC236}">
                <a16:creationId xmlns:a16="http://schemas.microsoft.com/office/drawing/2014/main" id="{5EB89052-B5D1-417E-84D4-42D9DDDC272B}"/>
              </a:ext>
            </a:extLst>
          </p:cNvPr>
          <p:cNvSpPr/>
          <p:nvPr/>
        </p:nvSpPr>
        <p:spPr>
          <a:xfrm>
            <a:off x="7892418" y="2488909"/>
            <a:ext cx="513484" cy="106017"/>
          </a:xfrm>
          <a:prstGeom prst="rect">
            <a:avLst/>
          </a:prstGeom>
          <a:solidFill>
            <a:schemeClr val="tx1"/>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4" name="Arrow: Right 3">
            <a:extLst>
              <a:ext uri="{FF2B5EF4-FFF2-40B4-BE49-F238E27FC236}">
                <a16:creationId xmlns:a16="http://schemas.microsoft.com/office/drawing/2014/main" id="{DD01E05F-4B54-4B8D-AEE0-318339F67955}"/>
              </a:ext>
            </a:extLst>
          </p:cNvPr>
          <p:cNvSpPr/>
          <p:nvPr/>
        </p:nvSpPr>
        <p:spPr>
          <a:xfrm>
            <a:off x="8539204" y="2319156"/>
            <a:ext cx="415432" cy="475410"/>
          </a:xfrm>
          <a:prstGeom prst="rightArrow">
            <a:avLst/>
          </a:prstGeom>
          <a:solidFill>
            <a:schemeClr val="tx1"/>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47" name="Rectangle 46">
            <a:extLst>
              <a:ext uri="{FF2B5EF4-FFF2-40B4-BE49-F238E27FC236}">
                <a16:creationId xmlns:a16="http://schemas.microsoft.com/office/drawing/2014/main" id="{2FA5C896-FC5F-4F84-8BDA-4ECA4091D6BF}"/>
              </a:ext>
            </a:extLst>
          </p:cNvPr>
          <p:cNvSpPr/>
          <p:nvPr/>
        </p:nvSpPr>
        <p:spPr>
          <a:xfrm>
            <a:off x="3573227" y="3257683"/>
            <a:ext cx="513484" cy="106017"/>
          </a:xfrm>
          <a:prstGeom prst="rect">
            <a:avLst/>
          </a:prstGeom>
          <a:solidFill>
            <a:schemeClr val="tx1"/>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48" name="Rectangle 47">
            <a:extLst>
              <a:ext uri="{FF2B5EF4-FFF2-40B4-BE49-F238E27FC236}">
                <a16:creationId xmlns:a16="http://schemas.microsoft.com/office/drawing/2014/main" id="{A3146319-5D7F-4133-A980-A1A2FA8719E9}"/>
              </a:ext>
            </a:extLst>
          </p:cNvPr>
          <p:cNvSpPr/>
          <p:nvPr/>
        </p:nvSpPr>
        <p:spPr>
          <a:xfrm>
            <a:off x="4300376" y="3260182"/>
            <a:ext cx="513484" cy="106017"/>
          </a:xfrm>
          <a:prstGeom prst="rect">
            <a:avLst/>
          </a:prstGeom>
          <a:solidFill>
            <a:schemeClr val="tx1"/>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49" name="Rectangle 48">
            <a:extLst>
              <a:ext uri="{FF2B5EF4-FFF2-40B4-BE49-F238E27FC236}">
                <a16:creationId xmlns:a16="http://schemas.microsoft.com/office/drawing/2014/main" id="{E97F395D-B815-4E7B-82C0-A9B88D3737F4}"/>
              </a:ext>
            </a:extLst>
          </p:cNvPr>
          <p:cNvSpPr/>
          <p:nvPr/>
        </p:nvSpPr>
        <p:spPr>
          <a:xfrm>
            <a:off x="4991217" y="3260181"/>
            <a:ext cx="513484" cy="106017"/>
          </a:xfrm>
          <a:prstGeom prst="rect">
            <a:avLst/>
          </a:prstGeom>
          <a:solidFill>
            <a:schemeClr val="tx1"/>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51" name="Rectangle 50">
            <a:extLst>
              <a:ext uri="{FF2B5EF4-FFF2-40B4-BE49-F238E27FC236}">
                <a16:creationId xmlns:a16="http://schemas.microsoft.com/office/drawing/2014/main" id="{81606ACC-A2E1-4E1C-96B7-E49070FB3551}"/>
              </a:ext>
            </a:extLst>
          </p:cNvPr>
          <p:cNvSpPr/>
          <p:nvPr/>
        </p:nvSpPr>
        <p:spPr>
          <a:xfrm>
            <a:off x="5713737" y="3255186"/>
            <a:ext cx="513484" cy="106017"/>
          </a:xfrm>
          <a:prstGeom prst="rect">
            <a:avLst/>
          </a:prstGeom>
          <a:solidFill>
            <a:schemeClr val="tx1"/>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52" name="Rectangle 51">
            <a:extLst>
              <a:ext uri="{FF2B5EF4-FFF2-40B4-BE49-F238E27FC236}">
                <a16:creationId xmlns:a16="http://schemas.microsoft.com/office/drawing/2014/main" id="{5AEA3C49-E14D-4982-983E-BFD4408A1F21}"/>
              </a:ext>
            </a:extLst>
          </p:cNvPr>
          <p:cNvSpPr/>
          <p:nvPr/>
        </p:nvSpPr>
        <p:spPr>
          <a:xfrm>
            <a:off x="6404578" y="3255185"/>
            <a:ext cx="513484" cy="106017"/>
          </a:xfrm>
          <a:prstGeom prst="rect">
            <a:avLst/>
          </a:prstGeom>
          <a:solidFill>
            <a:schemeClr val="tx1"/>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53" name="Rectangle 52">
            <a:extLst>
              <a:ext uri="{FF2B5EF4-FFF2-40B4-BE49-F238E27FC236}">
                <a16:creationId xmlns:a16="http://schemas.microsoft.com/office/drawing/2014/main" id="{F182E809-CE38-40E0-AC85-9C4C4158794A}"/>
              </a:ext>
            </a:extLst>
          </p:cNvPr>
          <p:cNvSpPr/>
          <p:nvPr/>
        </p:nvSpPr>
        <p:spPr>
          <a:xfrm>
            <a:off x="7131727" y="3257684"/>
            <a:ext cx="513484" cy="106017"/>
          </a:xfrm>
          <a:prstGeom prst="rect">
            <a:avLst/>
          </a:prstGeom>
          <a:solidFill>
            <a:schemeClr val="tx1"/>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54" name="Rectangle 53">
            <a:extLst>
              <a:ext uri="{FF2B5EF4-FFF2-40B4-BE49-F238E27FC236}">
                <a16:creationId xmlns:a16="http://schemas.microsoft.com/office/drawing/2014/main" id="{0ADDAC26-1855-4787-8718-F40D1D302139}"/>
              </a:ext>
            </a:extLst>
          </p:cNvPr>
          <p:cNvSpPr/>
          <p:nvPr/>
        </p:nvSpPr>
        <p:spPr>
          <a:xfrm>
            <a:off x="7822568" y="3257683"/>
            <a:ext cx="513484" cy="106017"/>
          </a:xfrm>
          <a:prstGeom prst="rect">
            <a:avLst/>
          </a:prstGeom>
          <a:solidFill>
            <a:schemeClr val="tx1"/>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55" name="Rectangle 54">
            <a:extLst>
              <a:ext uri="{FF2B5EF4-FFF2-40B4-BE49-F238E27FC236}">
                <a16:creationId xmlns:a16="http://schemas.microsoft.com/office/drawing/2014/main" id="{F6D0967D-C166-4563-A9DF-AFC7C76C3955}"/>
              </a:ext>
            </a:extLst>
          </p:cNvPr>
          <p:cNvSpPr/>
          <p:nvPr/>
        </p:nvSpPr>
        <p:spPr>
          <a:xfrm>
            <a:off x="8508780" y="3255184"/>
            <a:ext cx="513484" cy="106017"/>
          </a:xfrm>
          <a:prstGeom prst="rect">
            <a:avLst/>
          </a:prstGeom>
          <a:solidFill>
            <a:schemeClr val="tx1"/>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pic>
        <p:nvPicPr>
          <p:cNvPr id="58" name="Picture 6">
            <a:extLst>
              <a:ext uri="{FF2B5EF4-FFF2-40B4-BE49-F238E27FC236}">
                <a16:creationId xmlns:a16="http://schemas.microsoft.com/office/drawing/2014/main" id="{8E2A5F6D-E10B-48F4-9FD4-FBD12EF1E752}"/>
              </a:ext>
            </a:extLst>
          </p:cNvPr>
          <p:cNvPicPr>
            <a:picLocks noChangeAspect="1" noChangeArrowheads="1"/>
          </p:cNvPicPr>
          <p:nvPr/>
        </p:nvPicPr>
        <p:blipFill>
          <a:blip r:embed="rId3" cstate="print">
            <a:biLevel thresh="50000"/>
          </a:blip>
          <a:srcRect/>
          <a:stretch>
            <a:fillRect/>
          </a:stretch>
        </p:blipFill>
        <p:spPr bwMode="auto">
          <a:xfrm>
            <a:off x="1239559" y="2465896"/>
            <a:ext cx="1485900" cy="1012135"/>
          </a:xfrm>
          <a:prstGeom prst="rect">
            <a:avLst/>
          </a:prstGeom>
          <a:noFill/>
          <a:ln w="9525">
            <a:noFill/>
            <a:miter lim="800000"/>
            <a:headEnd/>
            <a:tailEnd/>
          </a:ln>
          <a:effectLst>
            <a:outerShdw dist="71842" dir="2700000" algn="ctr" rotWithShape="0">
              <a:schemeClr val="bg2"/>
            </a:outerShdw>
          </a:effectLst>
        </p:spPr>
      </p:pic>
      <p:sp>
        <p:nvSpPr>
          <p:cNvPr id="10" name="TextBox 9">
            <a:extLst>
              <a:ext uri="{FF2B5EF4-FFF2-40B4-BE49-F238E27FC236}">
                <a16:creationId xmlns:a16="http://schemas.microsoft.com/office/drawing/2014/main" id="{4F73DBDE-F38B-4AFF-8446-E103AB89FB51}"/>
              </a:ext>
            </a:extLst>
          </p:cNvPr>
          <p:cNvSpPr txBox="1"/>
          <p:nvPr/>
        </p:nvSpPr>
        <p:spPr>
          <a:xfrm rot="1131653">
            <a:off x="9107070" y="2849314"/>
            <a:ext cx="1260903"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rPr>
              <a:t>CITY</a:t>
            </a:r>
          </a:p>
        </p:txBody>
      </p:sp>
      <p:sp>
        <p:nvSpPr>
          <p:cNvPr id="12" name="&quot;Not Allowed&quot; Symbol 11">
            <a:extLst>
              <a:ext uri="{FF2B5EF4-FFF2-40B4-BE49-F238E27FC236}">
                <a16:creationId xmlns:a16="http://schemas.microsoft.com/office/drawing/2014/main" id="{F5CD238B-8226-428D-93B5-DB269D2A7528}"/>
              </a:ext>
            </a:extLst>
          </p:cNvPr>
          <p:cNvSpPr/>
          <p:nvPr/>
        </p:nvSpPr>
        <p:spPr>
          <a:xfrm>
            <a:off x="9069330" y="2444833"/>
            <a:ext cx="969525" cy="1012135"/>
          </a:xfrm>
          <a:prstGeom prst="noSmoking">
            <a:avLst>
              <a:gd name="adj" fmla="val 7037"/>
            </a:avLst>
          </a:prstGeom>
          <a:solidFill>
            <a:srgbClr val="FF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59" name="Arrow: Right 58">
            <a:extLst>
              <a:ext uri="{FF2B5EF4-FFF2-40B4-BE49-F238E27FC236}">
                <a16:creationId xmlns:a16="http://schemas.microsoft.com/office/drawing/2014/main" id="{DC7B5484-B926-4A42-9950-97412D7DC4C2}"/>
              </a:ext>
            </a:extLst>
          </p:cNvPr>
          <p:cNvSpPr/>
          <p:nvPr/>
        </p:nvSpPr>
        <p:spPr>
          <a:xfrm rot="10800000">
            <a:off x="3004027" y="3085840"/>
            <a:ext cx="415432" cy="475410"/>
          </a:xfrm>
          <a:prstGeom prst="rightArrow">
            <a:avLst/>
          </a:prstGeom>
          <a:solidFill>
            <a:schemeClr val="tx1"/>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Tree>
    <p:extLst>
      <p:ext uri="{BB962C8B-B14F-4D97-AF65-F5344CB8AC3E}">
        <p14:creationId xmlns:p14="http://schemas.microsoft.com/office/powerpoint/2010/main" val="2626258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xit" presetSubtype="0" fill="hold" nodeType="clickEffect">
                                  <p:stCondLst>
                                    <p:cond delay="0"/>
                                  </p:stCondLst>
                                  <p:childTnLst>
                                    <p:animEffect transition="out" filter="fade">
                                      <p:cBhvr>
                                        <p:cTn id="13" dur="1000"/>
                                        <p:tgtEl>
                                          <p:spTgt spid="2"/>
                                        </p:tgtEl>
                                      </p:cBhvr>
                                    </p:animEffect>
                                    <p:anim calcmode="lin" valueType="num">
                                      <p:cBhvr>
                                        <p:cTn id="14" dur="1000"/>
                                        <p:tgtEl>
                                          <p:spTgt spid="2"/>
                                        </p:tgtEl>
                                        <p:attrNameLst>
                                          <p:attrName>ppt_x</p:attrName>
                                        </p:attrNameLst>
                                      </p:cBhvr>
                                      <p:tavLst>
                                        <p:tav tm="0">
                                          <p:val>
                                            <p:strVal val="ppt_x"/>
                                          </p:val>
                                        </p:tav>
                                        <p:tav tm="100000">
                                          <p:val>
                                            <p:strVal val="ppt_x"/>
                                          </p:val>
                                        </p:tav>
                                      </p:tavLst>
                                    </p:anim>
                                    <p:anim calcmode="lin" valueType="num">
                                      <p:cBhvr>
                                        <p:cTn id="15" dur="1000"/>
                                        <p:tgtEl>
                                          <p:spTgt spid="2"/>
                                        </p:tgtEl>
                                        <p:attrNameLst>
                                          <p:attrName>ppt_y</p:attrName>
                                        </p:attrNameLst>
                                      </p:cBhvr>
                                      <p:tavLst>
                                        <p:tav tm="0">
                                          <p:val>
                                            <p:strVal val="ppt_y"/>
                                          </p:val>
                                        </p:tav>
                                        <p:tav tm="100000">
                                          <p:val>
                                            <p:strVal val="ppt_y-.1"/>
                                          </p:val>
                                        </p:tav>
                                      </p:tavLst>
                                    </p:anim>
                                    <p:set>
                                      <p:cBhvr>
                                        <p:cTn id="16" dur="1" fill="hold">
                                          <p:stCondLst>
                                            <p:cond delay="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1D249F39-512F-42A6-8B82-E39126796B2A}"/>
              </a:ext>
            </a:extLst>
          </p:cNvPr>
          <p:cNvSpPr/>
          <p:nvPr/>
        </p:nvSpPr>
        <p:spPr>
          <a:xfrm>
            <a:off x="493486" y="333829"/>
            <a:ext cx="11234057" cy="563231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4400" b="1" dirty="0">
                <a:solidFill>
                  <a:srgbClr val="FF0000"/>
                </a:solidFill>
                <a:latin typeface="Calibri Light" panose="020F0302020204030204"/>
              </a:rPr>
              <a:t>6:13-15</a:t>
            </a:r>
            <a:r>
              <a:rPr kumimoji="0" lang="en-US" sz="4400" b="1" i="0" u="none" strike="noStrike" kern="1200" cap="none" spc="0" normalizeH="0" baseline="0" noProof="0" dirty="0">
                <a:ln>
                  <a:noFill/>
                </a:ln>
                <a:solidFill>
                  <a:srgbClr val="FF0000"/>
                </a:solidFill>
                <a:effectLst/>
                <a:uLnTx/>
                <a:uFillTx/>
                <a:latin typeface="Calibri Light" panose="020F0302020204030204"/>
                <a:ea typeface="+mn-ea"/>
                <a:cs typeface="+mn-cs"/>
              </a:rPr>
              <a:t> </a:t>
            </a:r>
            <a:r>
              <a:rPr kumimoji="0" lang="en-US" sz="4400" b="1" i="0" u="none" strike="noStrike" kern="1200" cap="none" spc="0" normalizeH="0" baseline="0" noProof="0" dirty="0">
                <a:ln>
                  <a:noFill/>
                </a:ln>
                <a:solidFill>
                  <a:prstClr val="black"/>
                </a:solidFill>
                <a:effectLst/>
                <a:uLnTx/>
                <a:uFillTx/>
                <a:latin typeface="Calibri Light" panose="020F0302020204030204"/>
                <a:ea typeface="+mn-ea"/>
                <a:cs typeface="+mn-cs"/>
              </a:rPr>
              <a:t> </a:t>
            </a:r>
            <a:r>
              <a:rPr kumimoji="0" lang="en-US" sz="4400" b="1" i="0" u="none" strike="noStrike" kern="1200" cap="none" spc="0" normalizeH="0" baseline="0" noProof="0" dirty="0">
                <a:ln>
                  <a:noFill/>
                </a:ln>
                <a:solidFill>
                  <a:srgbClr val="FF0000"/>
                </a:solidFill>
                <a:effectLst/>
                <a:uLnTx/>
                <a:uFillTx/>
                <a:latin typeface="Calibri Light" panose="020F0302020204030204"/>
                <a:ea typeface="+mn-ea"/>
                <a:cs typeface="+mn-cs"/>
              </a:rPr>
              <a:t> </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lvl="0"/>
            <a:r>
              <a:rPr lang="en-US" sz="3200" baseline="30000" dirty="0"/>
              <a:t> </a:t>
            </a:r>
            <a:r>
              <a:rPr lang="en-US" sz="3200" dirty="0"/>
              <a:t>Then, according to the word sent by Darius the king, </a:t>
            </a:r>
            <a:r>
              <a:rPr lang="en-US" sz="3200" dirty="0" err="1"/>
              <a:t>Tattenai</a:t>
            </a:r>
            <a:r>
              <a:rPr lang="en-US" sz="3200" dirty="0"/>
              <a:t>, the governor of the province Beyond the River, </a:t>
            </a:r>
            <a:r>
              <a:rPr lang="en-US" sz="3200" dirty="0" err="1"/>
              <a:t>Shethar-bozenai</a:t>
            </a:r>
            <a:r>
              <a:rPr lang="en-US" sz="3200" dirty="0"/>
              <a:t>, and their associates did with all diligence what Darius the king had ordered. And the elders of the Jews built and prospered through the prophesying of Haggai the prophet and Zechariah the son of </a:t>
            </a:r>
            <a:r>
              <a:rPr lang="en-US" sz="3200" dirty="0" err="1"/>
              <a:t>Iddo</a:t>
            </a:r>
            <a:r>
              <a:rPr lang="en-US" sz="3200" dirty="0"/>
              <a:t>. They finished their building by decree of the God of Israel and by decree of Cyrus and Darius and Artaxerxes king of Persia; and this house was finished on the third day of the month of Adar, in the sixth year of the reign of Darius the king.</a:t>
            </a:r>
            <a:endPar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Circle: Hollow 1">
            <a:extLst>
              <a:ext uri="{FF2B5EF4-FFF2-40B4-BE49-F238E27FC236}">
                <a16:creationId xmlns:a16="http://schemas.microsoft.com/office/drawing/2014/main" id="{809CD868-E743-42D7-8760-3F071907696D}"/>
              </a:ext>
            </a:extLst>
          </p:cNvPr>
          <p:cNvSpPr/>
          <p:nvPr/>
        </p:nvSpPr>
        <p:spPr>
          <a:xfrm>
            <a:off x="6755642" y="4217158"/>
            <a:ext cx="2210938" cy="928048"/>
          </a:xfrm>
          <a:prstGeom prst="donut">
            <a:avLst>
              <a:gd name="adj" fmla="val 17543"/>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810103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charRg st="12" end="58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1" presetClass="entr" presetSubtype="1"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heel(1)">
                                      <p:cBhvr>
                                        <p:cTn id="11"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lumMod val="85000"/>
          </a:schemeClr>
        </a:solidFill>
        <a:effectLst/>
      </p:bgPr>
    </p:bg>
    <p:spTree>
      <p:nvGrpSpPr>
        <p:cNvPr id="1" name=""/>
        <p:cNvGrpSpPr/>
        <p:nvPr/>
      </p:nvGrpSpPr>
      <p:grpSpPr>
        <a:xfrm>
          <a:off x="0" y="0"/>
          <a:ext cx="0" cy="0"/>
          <a:chOff x="0" y="0"/>
          <a:chExt cx="0" cy="0"/>
        </a:xfrm>
      </p:grpSpPr>
      <p:pic>
        <p:nvPicPr>
          <p:cNvPr id="2" name="Picture 1" hidden="1"/>
          <p:cNvPicPr>
            <a:picLocks noChangeAspect="1"/>
          </p:cNvPicPr>
          <p:nvPr/>
        </p:nvPicPr>
        <p:blipFill rotWithShape="1">
          <a:blip r:embed="rId2">
            <a:extLst>
              <a:ext uri="{28A0092B-C50C-407E-A947-70E740481C1C}">
                <a14:useLocalDpi xmlns:a14="http://schemas.microsoft.com/office/drawing/2010/main" val="0"/>
              </a:ext>
            </a:extLst>
          </a:blip>
          <a:srcRect l="14509" t="-376" r="623" b="754"/>
          <a:stretch/>
        </p:blipFill>
        <p:spPr>
          <a:xfrm>
            <a:off x="6736081" y="1737360"/>
            <a:ext cx="3153301" cy="4023360"/>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p:spPr>
      </p:pic>
      <p:sp>
        <p:nvSpPr>
          <p:cNvPr id="44" name="Rectangle 43"/>
          <p:cNvSpPr/>
          <p:nvPr/>
        </p:nvSpPr>
        <p:spPr>
          <a:xfrm>
            <a:off x="1966385" y="254299"/>
            <a:ext cx="648119" cy="780365"/>
          </a:xfrm>
          <a:prstGeom prst="rect">
            <a:avLst/>
          </a:prstGeom>
          <a:solidFill>
            <a:schemeClr val="accent3">
              <a:lumMod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39" name="Rectangle 38"/>
          <p:cNvSpPr/>
          <p:nvPr/>
        </p:nvSpPr>
        <p:spPr>
          <a:xfrm>
            <a:off x="2614504" y="254299"/>
            <a:ext cx="3200089" cy="780365"/>
          </a:xfrm>
          <a:prstGeom prst="rect">
            <a:avLst/>
          </a:prstGeom>
          <a:solidFill>
            <a:schemeClr val="accent3">
              <a:lumMod val="1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41" name="Rectangle 40"/>
          <p:cNvSpPr/>
          <p:nvPr/>
        </p:nvSpPr>
        <p:spPr>
          <a:xfrm>
            <a:off x="5774085" y="254299"/>
            <a:ext cx="2187403" cy="780365"/>
          </a:xfrm>
          <a:prstGeom prst="rect">
            <a:avLst/>
          </a:prstGeom>
          <a:solidFill>
            <a:schemeClr val="accent3">
              <a:lumMod val="1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22" name="Rectangle 21"/>
          <p:cNvSpPr/>
          <p:nvPr/>
        </p:nvSpPr>
        <p:spPr>
          <a:xfrm>
            <a:off x="670146" y="254298"/>
            <a:ext cx="1296239" cy="780365"/>
          </a:xfrm>
          <a:prstGeom prst="rect">
            <a:avLst/>
          </a:prstGeom>
          <a:solidFill>
            <a:schemeClr val="accent3">
              <a:lumMod val="1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42" name="Rectangle 41"/>
          <p:cNvSpPr/>
          <p:nvPr/>
        </p:nvSpPr>
        <p:spPr>
          <a:xfrm>
            <a:off x="7961489" y="254299"/>
            <a:ext cx="2955038" cy="780365"/>
          </a:xfrm>
          <a:prstGeom prst="rect">
            <a:avLst/>
          </a:prstGeom>
          <a:solidFill>
            <a:schemeClr val="accent3">
              <a:lumMod val="1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27" name="TextBox 26"/>
          <p:cNvSpPr txBox="1"/>
          <p:nvPr/>
        </p:nvSpPr>
        <p:spPr>
          <a:xfrm>
            <a:off x="670145" y="5930314"/>
            <a:ext cx="10724686" cy="584775"/>
          </a:xfrm>
          <a:prstGeom prst="rect">
            <a:avLst/>
          </a:prstGeom>
          <a:solidFill>
            <a:schemeClr val="tx1"/>
          </a:solidFill>
          <a:ln>
            <a:solidFill>
              <a:schemeClr val="bg2"/>
            </a:solidFill>
          </a:ln>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Calibri" pitchFamily="34" charset="0"/>
                <a:ea typeface="+mn-ea"/>
                <a:cs typeface="Calibri" pitchFamily="34" charset="0"/>
              </a:rPr>
              <a:t>  530                          500                             470                             440</a:t>
            </a:r>
          </a:p>
        </p:txBody>
      </p:sp>
      <p:sp>
        <p:nvSpPr>
          <p:cNvPr id="7" name="TextBox 6">
            <a:extLst>
              <a:ext uri="{FF2B5EF4-FFF2-40B4-BE49-F238E27FC236}">
                <a16:creationId xmlns:a16="http://schemas.microsoft.com/office/drawing/2014/main" id="{5F1C197A-A92A-4E9E-AB13-64FA128C9286}"/>
              </a:ext>
            </a:extLst>
          </p:cNvPr>
          <p:cNvSpPr txBox="1"/>
          <p:nvPr/>
        </p:nvSpPr>
        <p:spPr>
          <a:xfrm>
            <a:off x="757047" y="1259463"/>
            <a:ext cx="1744391"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C00000"/>
                </a:solidFill>
                <a:effectLst/>
                <a:uLnTx/>
                <a:uFillTx/>
                <a:latin typeface="Tahoma"/>
                <a:ea typeface="+mn-ea"/>
                <a:cs typeface="+mn-cs"/>
              </a:rPr>
              <a:t>Cyrus </a:t>
            </a:r>
          </a:p>
        </p:txBody>
      </p:sp>
      <p:sp>
        <p:nvSpPr>
          <p:cNvPr id="31" name="TextBox 30">
            <a:extLst>
              <a:ext uri="{FF2B5EF4-FFF2-40B4-BE49-F238E27FC236}">
                <a16:creationId xmlns:a16="http://schemas.microsoft.com/office/drawing/2014/main" id="{2B0ECEA6-A1E8-4D4A-B9DE-F411543BFAD6}"/>
              </a:ext>
            </a:extLst>
          </p:cNvPr>
          <p:cNvSpPr txBox="1"/>
          <p:nvPr/>
        </p:nvSpPr>
        <p:spPr>
          <a:xfrm>
            <a:off x="3309843" y="1247066"/>
            <a:ext cx="1744391"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C00000"/>
                </a:solidFill>
                <a:effectLst/>
                <a:uLnTx/>
                <a:uFillTx/>
                <a:latin typeface="Tahoma"/>
                <a:ea typeface="+mn-ea"/>
                <a:cs typeface="+mn-cs"/>
              </a:rPr>
              <a:t>Darius </a:t>
            </a:r>
          </a:p>
        </p:txBody>
      </p:sp>
      <p:sp>
        <p:nvSpPr>
          <p:cNvPr id="33" name="TextBox 32">
            <a:extLst>
              <a:ext uri="{FF2B5EF4-FFF2-40B4-BE49-F238E27FC236}">
                <a16:creationId xmlns:a16="http://schemas.microsoft.com/office/drawing/2014/main" id="{E93B6162-2AF5-47C1-B826-A2BA4ABB4128}"/>
              </a:ext>
            </a:extLst>
          </p:cNvPr>
          <p:cNvSpPr txBox="1"/>
          <p:nvPr/>
        </p:nvSpPr>
        <p:spPr>
          <a:xfrm>
            <a:off x="5910465" y="1259463"/>
            <a:ext cx="2257235"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C00000"/>
                </a:solidFill>
                <a:effectLst/>
                <a:uLnTx/>
                <a:uFillTx/>
                <a:latin typeface="Tahoma"/>
                <a:ea typeface="+mn-ea"/>
                <a:cs typeface="+mn-cs"/>
              </a:rPr>
              <a:t>Ahasuerus </a:t>
            </a:r>
          </a:p>
        </p:txBody>
      </p:sp>
      <p:sp>
        <p:nvSpPr>
          <p:cNvPr id="34" name="TextBox 33">
            <a:extLst>
              <a:ext uri="{FF2B5EF4-FFF2-40B4-BE49-F238E27FC236}">
                <a16:creationId xmlns:a16="http://schemas.microsoft.com/office/drawing/2014/main" id="{5071BC4A-DB8F-47D9-B339-CED183AC83C3}"/>
              </a:ext>
            </a:extLst>
          </p:cNvPr>
          <p:cNvSpPr txBox="1"/>
          <p:nvPr/>
        </p:nvSpPr>
        <p:spPr>
          <a:xfrm>
            <a:off x="8378381" y="1255331"/>
            <a:ext cx="2650689"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C00000"/>
                </a:solidFill>
                <a:effectLst/>
                <a:uLnTx/>
                <a:uFillTx/>
                <a:latin typeface="Tahoma"/>
                <a:ea typeface="+mn-ea"/>
                <a:cs typeface="+mn-cs"/>
              </a:rPr>
              <a:t>Artaxerxes</a:t>
            </a:r>
          </a:p>
        </p:txBody>
      </p:sp>
      <p:sp>
        <p:nvSpPr>
          <p:cNvPr id="9" name="TextBox 8">
            <a:extLst>
              <a:ext uri="{FF2B5EF4-FFF2-40B4-BE49-F238E27FC236}">
                <a16:creationId xmlns:a16="http://schemas.microsoft.com/office/drawing/2014/main" id="{F8107658-3FEF-4EC1-8349-7722FA565CFC}"/>
              </a:ext>
            </a:extLst>
          </p:cNvPr>
          <p:cNvSpPr txBox="1"/>
          <p:nvPr/>
        </p:nvSpPr>
        <p:spPr>
          <a:xfrm rot="20083812">
            <a:off x="765002" y="4401536"/>
            <a:ext cx="2273701" cy="954107"/>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Tahoma"/>
                <a:ea typeface="+mn-ea"/>
                <a:cs typeface="+mn-cs"/>
              </a:rPr>
              <a:t>Zerubbabel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Tahoma"/>
                <a:ea typeface="+mn-ea"/>
                <a:cs typeface="+mn-cs"/>
              </a:rPr>
              <a:t>538-515</a:t>
            </a:r>
          </a:p>
        </p:txBody>
      </p:sp>
      <p:grpSp>
        <p:nvGrpSpPr>
          <p:cNvPr id="8" name="Group 7">
            <a:extLst>
              <a:ext uri="{FF2B5EF4-FFF2-40B4-BE49-F238E27FC236}">
                <a16:creationId xmlns:a16="http://schemas.microsoft.com/office/drawing/2014/main" id="{89A6F805-75E2-41B2-A79C-00EB6D0A1140}"/>
              </a:ext>
            </a:extLst>
          </p:cNvPr>
          <p:cNvGrpSpPr/>
          <p:nvPr/>
        </p:nvGrpSpPr>
        <p:grpSpPr>
          <a:xfrm>
            <a:off x="1553855" y="623184"/>
            <a:ext cx="7847428" cy="685590"/>
            <a:chOff x="1553855" y="623183"/>
            <a:chExt cx="7847428" cy="835075"/>
          </a:xfrm>
        </p:grpSpPr>
        <p:cxnSp>
          <p:nvCxnSpPr>
            <p:cNvPr id="24" name="Straight Connector 23"/>
            <p:cNvCxnSpPr/>
            <p:nvPr/>
          </p:nvCxnSpPr>
          <p:spPr>
            <a:xfrm>
              <a:off x="1553855" y="623183"/>
              <a:ext cx="0" cy="822960"/>
            </a:xfrm>
            <a:prstGeom prst="line">
              <a:avLst/>
            </a:prstGeom>
            <a:ln w="38100">
              <a:solidFill>
                <a:schemeClr val="tx2">
                  <a:lumMod val="60000"/>
                  <a:lumOff val="40000"/>
                </a:schemeClr>
              </a:solidFill>
              <a:headEnd type="oval" w="lg" len="lg"/>
              <a:tailEnd w="lg" len="lg"/>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9401283" y="635298"/>
              <a:ext cx="0" cy="822960"/>
            </a:xfrm>
            <a:prstGeom prst="line">
              <a:avLst/>
            </a:prstGeom>
            <a:ln w="38100">
              <a:solidFill>
                <a:schemeClr val="tx2">
                  <a:lumMod val="60000"/>
                  <a:lumOff val="40000"/>
                </a:schemeClr>
              </a:solidFill>
              <a:headEnd type="oval" w="lg" len="lg"/>
              <a:tailEnd w="lg" len="lg"/>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4209234" y="635298"/>
              <a:ext cx="0" cy="822960"/>
            </a:xfrm>
            <a:prstGeom prst="line">
              <a:avLst/>
            </a:prstGeom>
            <a:ln w="38100">
              <a:solidFill>
                <a:schemeClr val="tx2">
                  <a:lumMod val="60000"/>
                  <a:lumOff val="40000"/>
                </a:schemeClr>
              </a:solidFill>
              <a:headEnd type="oval" w="lg" len="lg"/>
              <a:tailEnd w="lg" len="lg"/>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7039083" y="635298"/>
              <a:ext cx="0" cy="822960"/>
            </a:xfrm>
            <a:prstGeom prst="line">
              <a:avLst/>
            </a:prstGeom>
            <a:ln w="38100">
              <a:solidFill>
                <a:schemeClr val="tx2">
                  <a:lumMod val="60000"/>
                  <a:lumOff val="40000"/>
                </a:schemeClr>
              </a:solidFill>
              <a:headEnd type="oval" w="lg" len="lg"/>
              <a:tailEnd w="lg" len="lg"/>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sp>
        <p:nvSpPr>
          <p:cNvPr id="11" name="TextBox 10">
            <a:extLst>
              <a:ext uri="{FF2B5EF4-FFF2-40B4-BE49-F238E27FC236}">
                <a16:creationId xmlns:a16="http://schemas.microsoft.com/office/drawing/2014/main" id="{41E0E93D-DF0C-49C1-A75D-5A27E2E25C4A}"/>
              </a:ext>
            </a:extLst>
          </p:cNvPr>
          <p:cNvSpPr txBox="1"/>
          <p:nvPr/>
        </p:nvSpPr>
        <p:spPr>
          <a:xfrm>
            <a:off x="5713737" y="1642528"/>
            <a:ext cx="265068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C00000"/>
                </a:solidFill>
                <a:effectLst/>
                <a:uLnTx/>
                <a:uFillTx/>
                <a:latin typeface="Tahoma"/>
                <a:ea typeface="+mn-ea"/>
                <a:cs typeface="+mn-cs"/>
              </a:rPr>
              <a:t>(Xerxes)</a:t>
            </a:r>
          </a:p>
        </p:txBody>
      </p:sp>
      <p:sp>
        <p:nvSpPr>
          <p:cNvPr id="35" name="TextBox 34">
            <a:extLst>
              <a:ext uri="{FF2B5EF4-FFF2-40B4-BE49-F238E27FC236}">
                <a16:creationId xmlns:a16="http://schemas.microsoft.com/office/drawing/2014/main" id="{4F434FA4-90B4-4232-8446-02B75F27353F}"/>
              </a:ext>
            </a:extLst>
          </p:cNvPr>
          <p:cNvSpPr txBox="1"/>
          <p:nvPr/>
        </p:nvSpPr>
        <p:spPr>
          <a:xfrm rot="20025445">
            <a:off x="9217080" y="3642235"/>
            <a:ext cx="2273701" cy="954107"/>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Tahoma"/>
                <a:ea typeface="+mn-ea"/>
                <a:cs typeface="+mn-cs"/>
              </a:rPr>
              <a:t>Ezra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Tahoma"/>
                <a:ea typeface="+mn-ea"/>
                <a:cs typeface="+mn-cs"/>
              </a:rPr>
              <a:t>458</a:t>
            </a:r>
          </a:p>
        </p:txBody>
      </p:sp>
      <p:sp>
        <p:nvSpPr>
          <p:cNvPr id="36" name="TextBox 35">
            <a:extLst>
              <a:ext uri="{FF2B5EF4-FFF2-40B4-BE49-F238E27FC236}">
                <a16:creationId xmlns:a16="http://schemas.microsoft.com/office/drawing/2014/main" id="{1CA566A7-1E11-41BD-AFF6-8E37FF820491}"/>
              </a:ext>
            </a:extLst>
          </p:cNvPr>
          <p:cNvSpPr txBox="1"/>
          <p:nvPr/>
        </p:nvSpPr>
        <p:spPr>
          <a:xfrm rot="20130132">
            <a:off x="9673186" y="4547748"/>
            <a:ext cx="2273701" cy="954107"/>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Tahoma"/>
                <a:ea typeface="+mn-ea"/>
                <a:cs typeface="+mn-cs"/>
              </a:rPr>
              <a:t>Nehemiah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Tahoma"/>
                <a:ea typeface="+mn-ea"/>
                <a:cs typeface="+mn-cs"/>
              </a:rPr>
              <a:t>445</a:t>
            </a:r>
          </a:p>
        </p:txBody>
      </p:sp>
      <p:sp>
        <p:nvSpPr>
          <p:cNvPr id="6" name="Scroll: Vertical 5">
            <a:extLst>
              <a:ext uri="{FF2B5EF4-FFF2-40B4-BE49-F238E27FC236}">
                <a16:creationId xmlns:a16="http://schemas.microsoft.com/office/drawing/2014/main" id="{C4FE1218-2E95-4B37-90FA-CD7CC2D47F4E}"/>
              </a:ext>
            </a:extLst>
          </p:cNvPr>
          <p:cNvSpPr/>
          <p:nvPr/>
        </p:nvSpPr>
        <p:spPr>
          <a:xfrm rot="1262714" flipH="1">
            <a:off x="8830849" y="2226387"/>
            <a:ext cx="1493732" cy="1547174"/>
          </a:xfrm>
          <a:prstGeom prst="verticalScroll">
            <a:avLst/>
          </a:prstGeom>
          <a:solidFill>
            <a:schemeClr val="tx1"/>
          </a:solidFill>
          <a:ln w="19050"/>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29" name="Rectangle 28">
            <a:extLst>
              <a:ext uri="{FF2B5EF4-FFF2-40B4-BE49-F238E27FC236}">
                <a16:creationId xmlns:a16="http://schemas.microsoft.com/office/drawing/2014/main" id="{136C7847-35FF-4E3E-9091-FE5F42A72270}"/>
              </a:ext>
            </a:extLst>
          </p:cNvPr>
          <p:cNvSpPr/>
          <p:nvPr/>
        </p:nvSpPr>
        <p:spPr>
          <a:xfrm>
            <a:off x="2971845" y="2493907"/>
            <a:ext cx="513484" cy="106017"/>
          </a:xfrm>
          <a:prstGeom prst="rect">
            <a:avLst/>
          </a:prstGeom>
          <a:solidFill>
            <a:schemeClr val="tx1"/>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30" name="Rectangle 29">
            <a:extLst>
              <a:ext uri="{FF2B5EF4-FFF2-40B4-BE49-F238E27FC236}">
                <a16:creationId xmlns:a16="http://schemas.microsoft.com/office/drawing/2014/main" id="{EBD2C85A-ADEB-4C63-85FB-F7ED980CD588}"/>
              </a:ext>
            </a:extLst>
          </p:cNvPr>
          <p:cNvSpPr/>
          <p:nvPr/>
        </p:nvSpPr>
        <p:spPr>
          <a:xfrm>
            <a:off x="3662686" y="2493906"/>
            <a:ext cx="513484" cy="106017"/>
          </a:xfrm>
          <a:prstGeom prst="rect">
            <a:avLst/>
          </a:prstGeom>
          <a:solidFill>
            <a:schemeClr val="tx1"/>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32" name="Rectangle 31">
            <a:extLst>
              <a:ext uri="{FF2B5EF4-FFF2-40B4-BE49-F238E27FC236}">
                <a16:creationId xmlns:a16="http://schemas.microsoft.com/office/drawing/2014/main" id="{DA09257D-F6D7-4B6A-905F-9142177D7CD6}"/>
              </a:ext>
            </a:extLst>
          </p:cNvPr>
          <p:cNvSpPr/>
          <p:nvPr/>
        </p:nvSpPr>
        <p:spPr>
          <a:xfrm>
            <a:off x="4385206" y="2488911"/>
            <a:ext cx="513484" cy="106017"/>
          </a:xfrm>
          <a:prstGeom prst="rect">
            <a:avLst/>
          </a:prstGeom>
          <a:solidFill>
            <a:schemeClr val="tx1"/>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37" name="Rectangle 36">
            <a:extLst>
              <a:ext uri="{FF2B5EF4-FFF2-40B4-BE49-F238E27FC236}">
                <a16:creationId xmlns:a16="http://schemas.microsoft.com/office/drawing/2014/main" id="{C88C345B-A53D-4344-9062-A27A285F9DF0}"/>
              </a:ext>
            </a:extLst>
          </p:cNvPr>
          <p:cNvSpPr/>
          <p:nvPr/>
        </p:nvSpPr>
        <p:spPr>
          <a:xfrm>
            <a:off x="5076047" y="2488910"/>
            <a:ext cx="513484" cy="106017"/>
          </a:xfrm>
          <a:prstGeom prst="rect">
            <a:avLst/>
          </a:prstGeom>
          <a:solidFill>
            <a:schemeClr val="tx1"/>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38" name="Rectangle 37">
            <a:extLst>
              <a:ext uri="{FF2B5EF4-FFF2-40B4-BE49-F238E27FC236}">
                <a16:creationId xmlns:a16="http://schemas.microsoft.com/office/drawing/2014/main" id="{55E99CA8-5161-4F79-AB81-C15CB912B488}"/>
              </a:ext>
            </a:extLst>
          </p:cNvPr>
          <p:cNvSpPr/>
          <p:nvPr/>
        </p:nvSpPr>
        <p:spPr>
          <a:xfrm>
            <a:off x="5803196" y="2491409"/>
            <a:ext cx="513484" cy="106017"/>
          </a:xfrm>
          <a:prstGeom prst="rect">
            <a:avLst/>
          </a:prstGeom>
          <a:solidFill>
            <a:schemeClr val="tx1"/>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40" name="Rectangle 39">
            <a:extLst>
              <a:ext uri="{FF2B5EF4-FFF2-40B4-BE49-F238E27FC236}">
                <a16:creationId xmlns:a16="http://schemas.microsoft.com/office/drawing/2014/main" id="{030854A4-2296-466B-9179-3CBD24B61793}"/>
              </a:ext>
            </a:extLst>
          </p:cNvPr>
          <p:cNvSpPr/>
          <p:nvPr/>
        </p:nvSpPr>
        <p:spPr>
          <a:xfrm>
            <a:off x="6494037" y="2491408"/>
            <a:ext cx="513484" cy="106017"/>
          </a:xfrm>
          <a:prstGeom prst="rect">
            <a:avLst/>
          </a:prstGeom>
          <a:solidFill>
            <a:schemeClr val="tx1"/>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43" name="Rectangle 42">
            <a:extLst>
              <a:ext uri="{FF2B5EF4-FFF2-40B4-BE49-F238E27FC236}">
                <a16:creationId xmlns:a16="http://schemas.microsoft.com/office/drawing/2014/main" id="{2E102587-B00F-4128-9094-0E68C5EED949}"/>
              </a:ext>
            </a:extLst>
          </p:cNvPr>
          <p:cNvSpPr/>
          <p:nvPr/>
        </p:nvSpPr>
        <p:spPr>
          <a:xfrm>
            <a:off x="7180249" y="2488909"/>
            <a:ext cx="513484" cy="106017"/>
          </a:xfrm>
          <a:prstGeom prst="rect">
            <a:avLst/>
          </a:prstGeom>
          <a:solidFill>
            <a:schemeClr val="tx1"/>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45" name="Rectangle 44">
            <a:extLst>
              <a:ext uri="{FF2B5EF4-FFF2-40B4-BE49-F238E27FC236}">
                <a16:creationId xmlns:a16="http://schemas.microsoft.com/office/drawing/2014/main" id="{5EB89052-B5D1-417E-84D4-42D9DDDC272B}"/>
              </a:ext>
            </a:extLst>
          </p:cNvPr>
          <p:cNvSpPr/>
          <p:nvPr/>
        </p:nvSpPr>
        <p:spPr>
          <a:xfrm>
            <a:off x="7892418" y="2488909"/>
            <a:ext cx="513484" cy="106017"/>
          </a:xfrm>
          <a:prstGeom prst="rect">
            <a:avLst/>
          </a:prstGeom>
          <a:solidFill>
            <a:schemeClr val="tx1"/>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4" name="Arrow: Right 3">
            <a:extLst>
              <a:ext uri="{FF2B5EF4-FFF2-40B4-BE49-F238E27FC236}">
                <a16:creationId xmlns:a16="http://schemas.microsoft.com/office/drawing/2014/main" id="{DD01E05F-4B54-4B8D-AEE0-318339F67955}"/>
              </a:ext>
            </a:extLst>
          </p:cNvPr>
          <p:cNvSpPr/>
          <p:nvPr/>
        </p:nvSpPr>
        <p:spPr>
          <a:xfrm>
            <a:off x="8539204" y="2319156"/>
            <a:ext cx="415432" cy="475410"/>
          </a:xfrm>
          <a:prstGeom prst="rightArrow">
            <a:avLst/>
          </a:prstGeom>
          <a:solidFill>
            <a:schemeClr val="tx1"/>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47" name="Rectangle 46">
            <a:extLst>
              <a:ext uri="{FF2B5EF4-FFF2-40B4-BE49-F238E27FC236}">
                <a16:creationId xmlns:a16="http://schemas.microsoft.com/office/drawing/2014/main" id="{2FA5C896-FC5F-4F84-8BDA-4ECA4091D6BF}"/>
              </a:ext>
            </a:extLst>
          </p:cNvPr>
          <p:cNvSpPr/>
          <p:nvPr/>
        </p:nvSpPr>
        <p:spPr>
          <a:xfrm>
            <a:off x="3573227" y="3257683"/>
            <a:ext cx="513484" cy="106017"/>
          </a:xfrm>
          <a:prstGeom prst="rect">
            <a:avLst/>
          </a:prstGeom>
          <a:solidFill>
            <a:schemeClr val="tx1"/>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48" name="Rectangle 47">
            <a:extLst>
              <a:ext uri="{FF2B5EF4-FFF2-40B4-BE49-F238E27FC236}">
                <a16:creationId xmlns:a16="http://schemas.microsoft.com/office/drawing/2014/main" id="{A3146319-5D7F-4133-A980-A1A2FA8719E9}"/>
              </a:ext>
            </a:extLst>
          </p:cNvPr>
          <p:cNvSpPr/>
          <p:nvPr/>
        </p:nvSpPr>
        <p:spPr>
          <a:xfrm>
            <a:off x="4300376" y="3260182"/>
            <a:ext cx="513484" cy="106017"/>
          </a:xfrm>
          <a:prstGeom prst="rect">
            <a:avLst/>
          </a:prstGeom>
          <a:solidFill>
            <a:schemeClr val="tx1"/>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49" name="Rectangle 48">
            <a:extLst>
              <a:ext uri="{FF2B5EF4-FFF2-40B4-BE49-F238E27FC236}">
                <a16:creationId xmlns:a16="http://schemas.microsoft.com/office/drawing/2014/main" id="{E97F395D-B815-4E7B-82C0-A9B88D3737F4}"/>
              </a:ext>
            </a:extLst>
          </p:cNvPr>
          <p:cNvSpPr/>
          <p:nvPr/>
        </p:nvSpPr>
        <p:spPr>
          <a:xfrm>
            <a:off x="4991217" y="3260181"/>
            <a:ext cx="513484" cy="106017"/>
          </a:xfrm>
          <a:prstGeom prst="rect">
            <a:avLst/>
          </a:prstGeom>
          <a:solidFill>
            <a:schemeClr val="tx1"/>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51" name="Rectangle 50">
            <a:extLst>
              <a:ext uri="{FF2B5EF4-FFF2-40B4-BE49-F238E27FC236}">
                <a16:creationId xmlns:a16="http://schemas.microsoft.com/office/drawing/2014/main" id="{81606ACC-A2E1-4E1C-96B7-E49070FB3551}"/>
              </a:ext>
            </a:extLst>
          </p:cNvPr>
          <p:cNvSpPr/>
          <p:nvPr/>
        </p:nvSpPr>
        <p:spPr>
          <a:xfrm>
            <a:off x="5713737" y="3255186"/>
            <a:ext cx="513484" cy="106017"/>
          </a:xfrm>
          <a:prstGeom prst="rect">
            <a:avLst/>
          </a:prstGeom>
          <a:solidFill>
            <a:schemeClr val="tx1"/>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52" name="Rectangle 51">
            <a:extLst>
              <a:ext uri="{FF2B5EF4-FFF2-40B4-BE49-F238E27FC236}">
                <a16:creationId xmlns:a16="http://schemas.microsoft.com/office/drawing/2014/main" id="{5AEA3C49-E14D-4982-983E-BFD4408A1F21}"/>
              </a:ext>
            </a:extLst>
          </p:cNvPr>
          <p:cNvSpPr/>
          <p:nvPr/>
        </p:nvSpPr>
        <p:spPr>
          <a:xfrm>
            <a:off x="6404578" y="3255185"/>
            <a:ext cx="513484" cy="106017"/>
          </a:xfrm>
          <a:prstGeom prst="rect">
            <a:avLst/>
          </a:prstGeom>
          <a:solidFill>
            <a:schemeClr val="tx1"/>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53" name="Rectangle 52">
            <a:extLst>
              <a:ext uri="{FF2B5EF4-FFF2-40B4-BE49-F238E27FC236}">
                <a16:creationId xmlns:a16="http://schemas.microsoft.com/office/drawing/2014/main" id="{F182E809-CE38-40E0-AC85-9C4C4158794A}"/>
              </a:ext>
            </a:extLst>
          </p:cNvPr>
          <p:cNvSpPr/>
          <p:nvPr/>
        </p:nvSpPr>
        <p:spPr>
          <a:xfrm>
            <a:off x="7131727" y="3257684"/>
            <a:ext cx="513484" cy="106017"/>
          </a:xfrm>
          <a:prstGeom prst="rect">
            <a:avLst/>
          </a:prstGeom>
          <a:solidFill>
            <a:schemeClr val="tx1"/>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54" name="Rectangle 53">
            <a:extLst>
              <a:ext uri="{FF2B5EF4-FFF2-40B4-BE49-F238E27FC236}">
                <a16:creationId xmlns:a16="http://schemas.microsoft.com/office/drawing/2014/main" id="{0ADDAC26-1855-4787-8718-F40D1D302139}"/>
              </a:ext>
            </a:extLst>
          </p:cNvPr>
          <p:cNvSpPr/>
          <p:nvPr/>
        </p:nvSpPr>
        <p:spPr>
          <a:xfrm>
            <a:off x="7822568" y="3257683"/>
            <a:ext cx="513484" cy="106017"/>
          </a:xfrm>
          <a:prstGeom prst="rect">
            <a:avLst/>
          </a:prstGeom>
          <a:solidFill>
            <a:schemeClr val="tx1"/>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55" name="Rectangle 54">
            <a:extLst>
              <a:ext uri="{FF2B5EF4-FFF2-40B4-BE49-F238E27FC236}">
                <a16:creationId xmlns:a16="http://schemas.microsoft.com/office/drawing/2014/main" id="{F6D0967D-C166-4563-A9DF-AFC7C76C3955}"/>
              </a:ext>
            </a:extLst>
          </p:cNvPr>
          <p:cNvSpPr/>
          <p:nvPr/>
        </p:nvSpPr>
        <p:spPr>
          <a:xfrm>
            <a:off x="8508780" y="3255184"/>
            <a:ext cx="513484" cy="106017"/>
          </a:xfrm>
          <a:prstGeom prst="rect">
            <a:avLst/>
          </a:prstGeom>
          <a:solidFill>
            <a:schemeClr val="tx1"/>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pic>
        <p:nvPicPr>
          <p:cNvPr id="58" name="Picture 6">
            <a:extLst>
              <a:ext uri="{FF2B5EF4-FFF2-40B4-BE49-F238E27FC236}">
                <a16:creationId xmlns:a16="http://schemas.microsoft.com/office/drawing/2014/main" id="{8E2A5F6D-E10B-48F4-9FD4-FBD12EF1E752}"/>
              </a:ext>
            </a:extLst>
          </p:cNvPr>
          <p:cNvPicPr>
            <a:picLocks noChangeAspect="1" noChangeArrowheads="1"/>
          </p:cNvPicPr>
          <p:nvPr/>
        </p:nvPicPr>
        <p:blipFill>
          <a:blip r:embed="rId3" cstate="print">
            <a:biLevel thresh="50000"/>
          </a:blip>
          <a:srcRect/>
          <a:stretch>
            <a:fillRect/>
          </a:stretch>
        </p:blipFill>
        <p:spPr bwMode="auto">
          <a:xfrm>
            <a:off x="1239559" y="2465896"/>
            <a:ext cx="1485900" cy="1012135"/>
          </a:xfrm>
          <a:prstGeom prst="rect">
            <a:avLst/>
          </a:prstGeom>
          <a:noFill/>
          <a:ln w="9525">
            <a:noFill/>
            <a:miter lim="800000"/>
            <a:headEnd/>
            <a:tailEnd/>
          </a:ln>
          <a:effectLst>
            <a:outerShdw dist="71842" dir="2700000" algn="ctr" rotWithShape="0">
              <a:schemeClr val="bg2"/>
            </a:outerShdw>
          </a:effectLst>
        </p:spPr>
      </p:pic>
      <p:sp>
        <p:nvSpPr>
          <p:cNvPr id="10" name="TextBox 9">
            <a:extLst>
              <a:ext uri="{FF2B5EF4-FFF2-40B4-BE49-F238E27FC236}">
                <a16:creationId xmlns:a16="http://schemas.microsoft.com/office/drawing/2014/main" id="{4F73DBDE-F38B-4AFF-8446-E103AB89FB51}"/>
              </a:ext>
            </a:extLst>
          </p:cNvPr>
          <p:cNvSpPr txBox="1"/>
          <p:nvPr/>
        </p:nvSpPr>
        <p:spPr>
          <a:xfrm rot="1131653">
            <a:off x="9107070" y="2849314"/>
            <a:ext cx="1260903"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rPr>
              <a:t>CITY</a:t>
            </a:r>
          </a:p>
        </p:txBody>
      </p:sp>
      <p:sp>
        <p:nvSpPr>
          <p:cNvPr id="12" name="&quot;Not Allowed&quot; Symbol 11">
            <a:extLst>
              <a:ext uri="{FF2B5EF4-FFF2-40B4-BE49-F238E27FC236}">
                <a16:creationId xmlns:a16="http://schemas.microsoft.com/office/drawing/2014/main" id="{F5CD238B-8226-428D-93B5-DB269D2A7528}"/>
              </a:ext>
            </a:extLst>
          </p:cNvPr>
          <p:cNvSpPr/>
          <p:nvPr/>
        </p:nvSpPr>
        <p:spPr>
          <a:xfrm>
            <a:off x="9069330" y="2444833"/>
            <a:ext cx="969525" cy="1012135"/>
          </a:xfrm>
          <a:prstGeom prst="noSmoking">
            <a:avLst>
              <a:gd name="adj" fmla="val 7037"/>
            </a:avLst>
          </a:prstGeom>
          <a:solidFill>
            <a:srgbClr val="FF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59" name="Arrow: Right 58">
            <a:extLst>
              <a:ext uri="{FF2B5EF4-FFF2-40B4-BE49-F238E27FC236}">
                <a16:creationId xmlns:a16="http://schemas.microsoft.com/office/drawing/2014/main" id="{DC7B5484-B926-4A42-9950-97412D7DC4C2}"/>
              </a:ext>
            </a:extLst>
          </p:cNvPr>
          <p:cNvSpPr/>
          <p:nvPr/>
        </p:nvSpPr>
        <p:spPr>
          <a:xfrm rot="10800000">
            <a:off x="3004027" y="3085840"/>
            <a:ext cx="415432" cy="475410"/>
          </a:xfrm>
          <a:prstGeom prst="rightArrow">
            <a:avLst/>
          </a:prstGeom>
          <a:solidFill>
            <a:schemeClr val="tx1"/>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Tree>
    <p:extLst>
      <p:ext uri="{BB962C8B-B14F-4D97-AF65-F5344CB8AC3E}">
        <p14:creationId xmlns:p14="http://schemas.microsoft.com/office/powerpoint/2010/main" val="3067413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xit" presetSubtype="0" fill="hold" nodeType="clickEffect">
                                  <p:stCondLst>
                                    <p:cond delay="0"/>
                                  </p:stCondLst>
                                  <p:childTnLst>
                                    <p:animEffect transition="out" filter="fade">
                                      <p:cBhvr>
                                        <p:cTn id="13" dur="1000"/>
                                        <p:tgtEl>
                                          <p:spTgt spid="2"/>
                                        </p:tgtEl>
                                      </p:cBhvr>
                                    </p:animEffect>
                                    <p:anim calcmode="lin" valueType="num">
                                      <p:cBhvr>
                                        <p:cTn id="14" dur="1000"/>
                                        <p:tgtEl>
                                          <p:spTgt spid="2"/>
                                        </p:tgtEl>
                                        <p:attrNameLst>
                                          <p:attrName>ppt_x</p:attrName>
                                        </p:attrNameLst>
                                      </p:cBhvr>
                                      <p:tavLst>
                                        <p:tav tm="0">
                                          <p:val>
                                            <p:strVal val="ppt_x"/>
                                          </p:val>
                                        </p:tav>
                                        <p:tav tm="100000">
                                          <p:val>
                                            <p:strVal val="ppt_x"/>
                                          </p:val>
                                        </p:tav>
                                      </p:tavLst>
                                    </p:anim>
                                    <p:anim calcmode="lin" valueType="num">
                                      <p:cBhvr>
                                        <p:cTn id="15" dur="1000"/>
                                        <p:tgtEl>
                                          <p:spTgt spid="2"/>
                                        </p:tgtEl>
                                        <p:attrNameLst>
                                          <p:attrName>ppt_y</p:attrName>
                                        </p:attrNameLst>
                                      </p:cBhvr>
                                      <p:tavLst>
                                        <p:tav tm="0">
                                          <p:val>
                                            <p:strVal val="ppt_y"/>
                                          </p:val>
                                        </p:tav>
                                        <p:tav tm="100000">
                                          <p:val>
                                            <p:strVal val="ppt_y-.1"/>
                                          </p:val>
                                        </p:tav>
                                      </p:tavLst>
                                    </p:anim>
                                    <p:set>
                                      <p:cBhvr>
                                        <p:cTn id="16" dur="1" fill="hold">
                                          <p:stCondLst>
                                            <p:cond delay="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lumMod val="85000"/>
          </a:schemeClr>
        </a:solidFill>
        <a:effectLst/>
      </p:bgPr>
    </p:bg>
    <p:spTree>
      <p:nvGrpSpPr>
        <p:cNvPr id="1" name=""/>
        <p:cNvGrpSpPr/>
        <p:nvPr/>
      </p:nvGrpSpPr>
      <p:grpSpPr>
        <a:xfrm>
          <a:off x="0" y="0"/>
          <a:ext cx="0" cy="0"/>
          <a:chOff x="0" y="0"/>
          <a:chExt cx="0" cy="0"/>
        </a:xfrm>
      </p:grpSpPr>
      <p:pic>
        <p:nvPicPr>
          <p:cNvPr id="2" name="Picture 1" hidden="1"/>
          <p:cNvPicPr>
            <a:picLocks noChangeAspect="1"/>
          </p:cNvPicPr>
          <p:nvPr/>
        </p:nvPicPr>
        <p:blipFill rotWithShape="1">
          <a:blip r:embed="rId2">
            <a:extLst>
              <a:ext uri="{28A0092B-C50C-407E-A947-70E740481C1C}">
                <a14:useLocalDpi xmlns:a14="http://schemas.microsoft.com/office/drawing/2010/main" val="0"/>
              </a:ext>
            </a:extLst>
          </a:blip>
          <a:srcRect l="14509" t="-376" r="623" b="754"/>
          <a:stretch/>
        </p:blipFill>
        <p:spPr>
          <a:xfrm>
            <a:off x="6736081" y="1737360"/>
            <a:ext cx="3153301" cy="4023360"/>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p:spPr>
      </p:pic>
      <p:sp>
        <p:nvSpPr>
          <p:cNvPr id="44" name="Rectangle 43"/>
          <p:cNvSpPr/>
          <p:nvPr/>
        </p:nvSpPr>
        <p:spPr>
          <a:xfrm>
            <a:off x="1966385" y="254299"/>
            <a:ext cx="648119" cy="780365"/>
          </a:xfrm>
          <a:prstGeom prst="rect">
            <a:avLst/>
          </a:prstGeom>
          <a:solidFill>
            <a:schemeClr val="accent3">
              <a:lumMod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39" name="Rectangle 38"/>
          <p:cNvSpPr/>
          <p:nvPr/>
        </p:nvSpPr>
        <p:spPr>
          <a:xfrm>
            <a:off x="2614504" y="254299"/>
            <a:ext cx="3200089" cy="780365"/>
          </a:xfrm>
          <a:prstGeom prst="rect">
            <a:avLst/>
          </a:prstGeom>
          <a:solidFill>
            <a:schemeClr val="accent3">
              <a:lumMod val="1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41" name="Rectangle 40"/>
          <p:cNvSpPr/>
          <p:nvPr/>
        </p:nvSpPr>
        <p:spPr>
          <a:xfrm>
            <a:off x="5774085" y="254299"/>
            <a:ext cx="2187403" cy="780365"/>
          </a:xfrm>
          <a:prstGeom prst="rect">
            <a:avLst/>
          </a:prstGeom>
          <a:solidFill>
            <a:schemeClr val="accent3">
              <a:lumMod val="1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22" name="Rectangle 21"/>
          <p:cNvSpPr/>
          <p:nvPr/>
        </p:nvSpPr>
        <p:spPr>
          <a:xfrm>
            <a:off x="670146" y="254298"/>
            <a:ext cx="1296239" cy="780365"/>
          </a:xfrm>
          <a:prstGeom prst="rect">
            <a:avLst/>
          </a:prstGeom>
          <a:solidFill>
            <a:schemeClr val="accent3">
              <a:lumMod val="1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42" name="Rectangle 41"/>
          <p:cNvSpPr/>
          <p:nvPr/>
        </p:nvSpPr>
        <p:spPr>
          <a:xfrm>
            <a:off x="7961489" y="254299"/>
            <a:ext cx="2955038" cy="780365"/>
          </a:xfrm>
          <a:prstGeom prst="rect">
            <a:avLst/>
          </a:prstGeom>
          <a:solidFill>
            <a:schemeClr val="accent3">
              <a:lumMod val="1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27" name="TextBox 26"/>
          <p:cNvSpPr txBox="1"/>
          <p:nvPr/>
        </p:nvSpPr>
        <p:spPr>
          <a:xfrm>
            <a:off x="670145" y="5930314"/>
            <a:ext cx="10724686" cy="584775"/>
          </a:xfrm>
          <a:prstGeom prst="rect">
            <a:avLst/>
          </a:prstGeom>
          <a:solidFill>
            <a:schemeClr val="tx1"/>
          </a:solidFill>
          <a:ln>
            <a:solidFill>
              <a:schemeClr val="bg2"/>
            </a:solidFill>
          </a:ln>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Calibri" pitchFamily="34" charset="0"/>
                <a:ea typeface="+mn-ea"/>
                <a:cs typeface="Calibri" pitchFamily="34" charset="0"/>
              </a:rPr>
              <a:t>  530                          500                             470                             440</a:t>
            </a:r>
          </a:p>
        </p:txBody>
      </p:sp>
      <p:sp>
        <p:nvSpPr>
          <p:cNvPr id="7" name="TextBox 6">
            <a:extLst>
              <a:ext uri="{FF2B5EF4-FFF2-40B4-BE49-F238E27FC236}">
                <a16:creationId xmlns:a16="http://schemas.microsoft.com/office/drawing/2014/main" id="{5F1C197A-A92A-4E9E-AB13-64FA128C9286}"/>
              </a:ext>
            </a:extLst>
          </p:cNvPr>
          <p:cNvSpPr txBox="1"/>
          <p:nvPr/>
        </p:nvSpPr>
        <p:spPr>
          <a:xfrm>
            <a:off x="757047" y="1259463"/>
            <a:ext cx="1744391"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C00000"/>
                </a:solidFill>
                <a:effectLst/>
                <a:uLnTx/>
                <a:uFillTx/>
                <a:latin typeface="Tahoma"/>
                <a:ea typeface="+mn-ea"/>
                <a:cs typeface="+mn-cs"/>
              </a:rPr>
              <a:t>Cyrus </a:t>
            </a:r>
          </a:p>
        </p:txBody>
      </p:sp>
      <p:sp>
        <p:nvSpPr>
          <p:cNvPr id="31" name="TextBox 30">
            <a:extLst>
              <a:ext uri="{FF2B5EF4-FFF2-40B4-BE49-F238E27FC236}">
                <a16:creationId xmlns:a16="http://schemas.microsoft.com/office/drawing/2014/main" id="{2B0ECEA6-A1E8-4D4A-B9DE-F411543BFAD6}"/>
              </a:ext>
            </a:extLst>
          </p:cNvPr>
          <p:cNvSpPr txBox="1"/>
          <p:nvPr/>
        </p:nvSpPr>
        <p:spPr>
          <a:xfrm>
            <a:off x="3309843" y="1247066"/>
            <a:ext cx="1744391"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C00000"/>
                </a:solidFill>
                <a:effectLst/>
                <a:uLnTx/>
                <a:uFillTx/>
                <a:latin typeface="Tahoma"/>
                <a:ea typeface="+mn-ea"/>
                <a:cs typeface="+mn-cs"/>
              </a:rPr>
              <a:t>Darius </a:t>
            </a:r>
          </a:p>
        </p:txBody>
      </p:sp>
      <p:sp>
        <p:nvSpPr>
          <p:cNvPr id="33" name="TextBox 32">
            <a:extLst>
              <a:ext uri="{FF2B5EF4-FFF2-40B4-BE49-F238E27FC236}">
                <a16:creationId xmlns:a16="http://schemas.microsoft.com/office/drawing/2014/main" id="{E93B6162-2AF5-47C1-B826-A2BA4ABB4128}"/>
              </a:ext>
            </a:extLst>
          </p:cNvPr>
          <p:cNvSpPr txBox="1"/>
          <p:nvPr/>
        </p:nvSpPr>
        <p:spPr>
          <a:xfrm>
            <a:off x="5910465" y="1259463"/>
            <a:ext cx="2257235"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C00000"/>
                </a:solidFill>
                <a:effectLst/>
                <a:uLnTx/>
                <a:uFillTx/>
                <a:latin typeface="Tahoma"/>
                <a:ea typeface="+mn-ea"/>
                <a:cs typeface="+mn-cs"/>
              </a:rPr>
              <a:t>Ahasuerus </a:t>
            </a:r>
          </a:p>
        </p:txBody>
      </p:sp>
      <p:sp>
        <p:nvSpPr>
          <p:cNvPr id="34" name="TextBox 33">
            <a:extLst>
              <a:ext uri="{FF2B5EF4-FFF2-40B4-BE49-F238E27FC236}">
                <a16:creationId xmlns:a16="http://schemas.microsoft.com/office/drawing/2014/main" id="{5071BC4A-DB8F-47D9-B339-CED183AC83C3}"/>
              </a:ext>
            </a:extLst>
          </p:cNvPr>
          <p:cNvSpPr txBox="1"/>
          <p:nvPr/>
        </p:nvSpPr>
        <p:spPr>
          <a:xfrm>
            <a:off x="8378381" y="1255331"/>
            <a:ext cx="2650689"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C00000"/>
                </a:solidFill>
                <a:effectLst/>
                <a:uLnTx/>
                <a:uFillTx/>
                <a:latin typeface="Tahoma"/>
                <a:ea typeface="+mn-ea"/>
                <a:cs typeface="+mn-cs"/>
              </a:rPr>
              <a:t>Artaxerxes</a:t>
            </a:r>
          </a:p>
        </p:txBody>
      </p:sp>
      <p:sp>
        <p:nvSpPr>
          <p:cNvPr id="9" name="TextBox 8">
            <a:extLst>
              <a:ext uri="{FF2B5EF4-FFF2-40B4-BE49-F238E27FC236}">
                <a16:creationId xmlns:a16="http://schemas.microsoft.com/office/drawing/2014/main" id="{F8107658-3FEF-4EC1-8349-7722FA565CFC}"/>
              </a:ext>
            </a:extLst>
          </p:cNvPr>
          <p:cNvSpPr txBox="1"/>
          <p:nvPr/>
        </p:nvSpPr>
        <p:spPr>
          <a:xfrm rot="20083812">
            <a:off x="765002" y="4401536"/>
            <a:ext cx="2273701" cy="954107"/>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Tahoma"/>
                <a:ea typeface="+mn-ea"/>
                <a:cs typeface="+mn-cs"/>
              </a:rPr>
              <a:t>Zerubbabel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Tahoma"/>
                <a:ea typeface="+mn-ea"/>
                <a:cs typeface="+mn-cs"/>
              </a:rPr>
              <a:t>538-515</a:t>
            </a:r>
          </a:p>
        </p:txBody>
      </p:sp>
      <p:grpSp>
        <p:nvGrpSpPr>
          <p:cNvPr id="8" name="Group 7">
            <a:extLst>
              <a:ext uri="{FF2B5EF4-FFF2-40B4-BE49-F238E27FC236}">
                <a16:creationId xmlns:a16="http://schemas.microsoft.com/office/drawing/2014/main" id="{89A6F805-75E2-41B2-A79C-00EB6D0A1140}"/>
              </a:ext>
            </a:extLst>
          </p:cNvPr>
          <p:cNvGrpSpPr/>
          <p:nvPr/>
        </p:nvGrpSpPr>
        <p:grpSpPr>
          <a:xfrm>
            <a:off x="1553855" y="623184"/>
            <a:ext cx="7847428" cy="685590"/>
            <a:chOff x="1553855" y="623183"/>
            <a:chExt cx="7847428" cy="835075"/>
          </a:xfrm>
        </p:grpSpPr>
        <p:cxnSp>
          <p:nvCxnSpPr>
            <p:cNvPr id="24" name="Straight Connector 23"/>
            <p:cNvCxnSpPr/>
            <p:nvPr/>
          </p:nvCxnSpPr>
          <p:spPr>
            <a:xfrm>
              <a:off x="1553855" y="623183"/>
              <a:ext cx="0" cy="822960"/>
            </a:xfrm>
            <a:prstGeom prst="line">
              <a:avLst/>
            </a:prstGeom>
            <a:ln w="38100">
              <a:solidFill>
                <a:schemeClr val="tx2">
                  <a:lumMod val="60000"/>
                  <a:lumOff val="40000"/>
                </a:schemeClr>
              </a:solidFill>
              <a:headEnd type="oval" w="lg" len="lg"/>
              <a:tailEnd w="lg" len="lg"/>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9401283" y="635298"/>
              <a:ext cx="0" cy="822960"/>
            </a:xfrm>
            <a:prstGeom prst="line">
              <a:avLst/>
            </a:prstGeom>
            <a:ln w="38100">
              <a:solidFill>
                <a:schemeClr val="tx2">
                  <a:lumMod val="60000"/>
                  <a:lumOff val="40000"/>
                </a:schemeClr>
              </a:solidFill>
              <a:headEnd type="oval" w="lg" len="lg"/>
              <a:tailEnd w="lg" len="lg"/>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4209234" y="635298"/>
              <a:ext cx="0" cy="822960"/>
            </a:xfrm>
            <a:prstGeom prst="line">
              <a:avLst/>
            </a:prstGeom>
            <a:ln w="38100">
              <a:solidFill>
                <a:schemeClr val="tx2">
                  <a:lumMod val="60000"/>
                  <a:lumOff val="40000"/>
                </a:schemeClr>
              </a:solidFill>
              <a:headEnd type="oval" w="lg" len="lg"/>
              <a:tailEnd w="lg" len="lg"/>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7039083" y="635298"/>
              <a:ext cx="0" cy="822960"/>
            </a:xfrm>
            <a:prstGeom prst="line">
              <a:avLst/>
            </a:prstGeom>
            <a:ln w="38100">
              <a:solidFill>
                <a:schemeClr val="tx2">
                  <a:lumMod val="60000"/>
                  <a:lumOff val="40000"/>
                </a:schemeClr>
              </a:solidFill>
              <a:headEnd type="oval" w="lg" len="lg"/>
              <a:tailEnd w="lg" len="lg"/>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sp>
        <p:nvSpPr>
          <p:cNvPr id="11" name="TextBox 10">
            <a:extLst>
              <a:ext uri="{FF2B5EF4-FFF2-40B4-BE49-F238E27FC236}">
                <a16:creationId xmlns:a16="http://schemas.microsoft.com/office/drawing/2014/main" id="{41E0E93D-DF0C-49C1-A75D-5A27E2E25C4A}"/>
              </a:ext>
            </a:extLst>
          </p:cNvPr>
          <p:cNvSpPr txBox="1"/>
          <p:nvPr/>
        </p:nvSpPr>
        <p:spPr>
          <a:xfrm>
            <a:off x="5713737" y="1642528"/>
            <a:ext cx="265068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C00000"/>
                </a:solidFill>
                <a:effectLst/>
                <a:uLnTx/>
                <a:uFillTx/>
                <a:latin typeface="Tahoma"/>
                <a:ea typeface="+mn-ea"/>
                <a:cs typeface="+mn-cs"/>
              </a:rPr>
              <a:t>(Xerxes)</a:t>
            </a:r>
          </a:p>
        </p:txBody>
      </p:sp>
      <p:sp>
        <p:nvSpPr>
          <p:cNvPr id="35" name="TextBox 34">
            <a:extLst>
              <a:ext uri="{FF2B5EF4-FFF2-40B4-BE49-F238E27FC236}">
                <a16:creationId xmlns:a16="http://schemas.microsoft.com/office/drawing/2014/main" id="{4F434FA4-90B4-4232-8446-02B75F27353F}"/>
              </a:ext>
            </a:extLst>
          </p:cNvPr>
          <p:cNvSpPr txBox="1"/>
          <p:nvPr/>
        </p:nvSpPr>
        <p:spPr>
          <a:xfrm rot="20025445">
            <a:off x="9217080" y="3642235"/>
            <a:ext cx="2273701" cy="954107"/>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Tahoma"/>
                <a:ea typeface="+mn-ea"/>
                <a:cs typeface="+mn-cs"/>
              </a:rPr>
              <a:t>Ezra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Tahoma"/>
                <a:ea typeface="+mn-ea"/>
                <a:cs typeface="+mn-cs"/>
              </a:rPr>
              <a:t>458</a:t>
            </a:r>
          </a:p>
        </p:txBody>
      </p:sp>
      <p:sp>
        <p:nvSpPr>
          <p:cNvPr id="36" name="TextBox 35">
            <a:extLst>
              <a:ext uri="{FF2B5EF4-FFF2-40B4-BE49-F238E27FC236}">
                <a16:creationId xmlns:a16="http://schemas.microsoft.com/office/drawing/2014/main" id="{1CA566A7-1E11-41BD-AFF6-8E37FF820491}"/>
              </a:ext>
            </a:extLst>
          </p:cNvPr>
          <p:cNvSpPr txBox="1"/>
          <p:nvPr/>
        </p:nvSpPr>
        <p:spPr>
          <a:xfrm rot="20130132">
            <a:off x="9673186" y="4547748"/>
            <a:ext cx="2273701" cy="954107"/>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Tahoma"/>
                <a:ea typeface="+mn-ea"/>
                <a:cs typeface="+mn-cs"/>
              </a:rPr>
              <a:t>Nehemiah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Tahoma"/>
                <a:ea typeface="+mn-ea"/>
                <a:cs typeface="+mn-cs"/>
              </a:rPr>
              <a:t>445</a:t>
            </a:r>
          </a:p>
        </p:txBody>
      </p:sp>
      <p:sp>
        <p:nvSpPr>
          <p:cNvPr id="6" name="Scroll: Vertical 5">
            <a:extLst>
              <a:ext uri="{FF2B5EF4-FFF2-40B4-BE49-F238E27FC236}">
                <a16:creationId xmlns:a16="http://schemas.microsoft.com/office/drawing/2014/main" id="{C4FE1218-2E95-4B37-90FA-CD7CC2D47F4E}"/>
              </a:ext>
            </a:extLst>
          </p:cNvPr>
          <p:cNvSpPr/>
          <p:nvPr/>
        </p:nvSpPr>
        <p:spPr>
          <a:xfrm rot="1262714" flipH="1">
            <a:off x="8830849" y="2226387"/>
            <a:ext cx="1493732" cy="1547174"/>
          </a:xfrm>
          <a:prstGeom prst="verticalScroll">
            <a:avLst/>
          </a:prstGeom>
          <a:solidFill>
            <a:schemeClr val="tx1"/>
          </a:solidFill>
          <a:ln w="19050"/>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29" name="Rectangle 28">
            <a:extLst>
              <a:ext uri="{FF2B5EF4-FFF2-40B4-BE49-F238E27FC236}">
                <a16:creationId xmlns:a16="http://schemas.microsoft.com/office/drawing/2014/main" id="{136C7847-35FF-4E3E-9091-FE5F42A72270}"/>
              </a:ext>
            </a:extLst>
          </p:cNvPr>
          <p:cNvSpPr/>
          <p:nvPr/>
        </p:nvSpPr>
        <p:spPr>
          <a:xfrm>
            <a:off x="2971845" y="2493907"/>
            <a:ext cx="513484" cy="106017"/>
          </a:xfrm>
          <a:prstGeom prst="rect">
            <a:avLst/>
          </a:prstGeom>
          <a:solidFill>
            <a:schemeClr val="tx1"/>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30" name="Rectangle 29">
            <a:extLst>
              <a:ext uri="{FF2B5EF4-FFF2-40B4-BE49-F238E27FC236}">
                <a16:creationId xmlns:a16="http://schemas.microsoft.com/office/drawing/2014/main" id="{EBD2C85A-ADEB-4C63-85FB-F7ED980CD588}"/>
              </a:ext>
            </a:extLst>
          </p:cNvPr>
          <p:cNvSpPr/>
          <p:nvPr/>
        </p:nvSpPr>
        <p:spPr>
          <a:xfrm>
            <a:off x="3662686" y="2493906"/>
            <a:ext cx="513484" cy="106017"/>
          </a:xfrm>
          <a:prstGeom prst="rect">
            <a:avLst/>
          </a:prstGeom>
          <a:solidFill>
            <a:schemeClr val="tx1"/>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32" name="Rectangle 31">
            <a:extLst>
              <a:ext uri="{FF2B5EF4-FFF2-40B4-BE49-F238E27FC236}">
                <a16:creationId xmlns:a16="http://schemas.microsoft.com/office/drawing/2014/main" id="{DA09257D-F6D7-4B6A-905F-9142177D7CD6}"/>
              </a:ext>
            </a:extLst>
          </p:cNvPr>
          <p:cNvSpPr/>
          <p:nvPr/>
        </p:nvSpPr>
        <p:spPr>
          <a:xfrm>
            <a:off x="4385206" y="2488911"/>
            <a:ext cx="513484" cy="106017"/>
          </a:xfrm>
          <a:prstGeom prst="rect">
            <a:avLst/>
          </a:prstGeom>
          <a:solidFill>
            <a:schemeClr val="tx1"/>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37" name="Rectangle 36">
            <a:extLst>
              <a:ext uri="{FF2B5EF4-FFF2-40B4-BE49-F238E27FC236}">
                <a16:creationId xmlns:a16="http://schemas.microsoft.com/office/drawing/2014/main" id="{C88C345B-A53D-4344-9062-A27A285F9DF0}"/>
              </a:ext>
            </a:extLst>
          </p:cNvPr>
          <p:cNvSpPr/>
          <p:nvPr/>
        </p:nvSpPr>
        <p:spPr>
          <a:xfrm>
            <a:off x="5076047" y="2488910"/>
            <a:ext cx="513484" cy="106017"/>
          </a:xfrm>
          <a:prstGeom prst="rect">
            <a:avLst/>
          </a:prstGeom>
          <a:solidFill>
            <a:schemeClr val="tx1"/>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38" name="Rectangle 37">
            <a:extLst>
              <a:ext uri="{FF2B5EF4-FFF2-40B4-BE49-F238E27FC236}">
                <a16:creationId xmlns:a16="http://schemas.microsoft.com/office/drawing/2014/main" id="{55E99CA8-5161-4F79-AB81-C15CB912B488}"/>
              </a:ext>
            </a:extLst>
          </p:cNvPr>
          <p:cNvSpPr/>
          <p:nvPr/>
        </p:nvSpPr>
        <p:spPr>
          <a:xfrm>
            <a:off x="5803196" y="2491409"/>
            <a:ext cx="513484" cy="106017"/>
          </a:xfrm>
          <a:prstGeom prst="rect">
            <a:avLst/>
          </a:prstGeom>
          <a:solidFill>
            <a:schemeClr val="tx1"/>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40" name="Rectangle 39">
            <a:extLst>
              <a:ext uri="{FF2B5EF4-FFF2-40B4-BE49-F238E27FC236}">
                <a16:creationId xmlns:a16="http://schemas.microsoft.com/office/drawing/2014/main" id="{030854A4-2296-466B-9179-3CBD24B61793}"/>
              </a:ext>
            </a:extLst>
          </p:cNvPr>
          <p:cNvSpPr/>
          <p:nvPr/>
        </p:nvSpPr>
        <p:spPr>
          <a:xfrm>
            <a:off x="6494037" y="2491408"/>
            <a:ext cx="513484" cy="106017"/>
          </a:xfrm>
          <a:prstGeom prst="rect">
            <a:avLst/>
          </a:prstGeom>
          <a:solidFill>
            <a:schemeClr val="tx1"/>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43" name="Rectangle 42">
            <a:extLst>
              <a:ext uri="{FF2B5EF4-FFF2-40B4-BE49-F238E27FC236}">
                <a16:creationId xmlns:a16="http://schemas.microsoft.com/office/drawing/2014/main" id="{2E102587-B00F-4128-9094-0E68C5EED949}"/>
              </a:ext>
            </a:extLst>
          </p:cNvPr>
          <p:cNvSpPr/>
          <p:nvPr/>
        </p:nvSpPr>
        <p:spPr>
          <a:xfrm>
            <a:off x="7180249" y="2488909"/>
            <a:ext cx="513484" cy="106017"/>
          </a:xfrm>
          <a:prstGeom prst="rect">
            <a:avLst/>
          </a:prstGeom>
          <a:solidFill>
            <a:schemeClr val="tx1"/>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45" name="Rectangle 44">
            <a:extLst>
              <a:ext uri="{FF2B5EF4-FFF2-40B4-BE49-F238E27FC236}">
                <a16:creationId xmlns:a16="http://schemas.microsoft.com/office/drawing/2014/main" id="{5EB89052-B5D1-417E-84D4-42D9DDDC272B}"/>
              </a:ext>
            </a:extLst>
          </p:cNvPr>
          <p:cNvSpPr/>
          <p:nvPr/>
        </p:nvSpPr>
        <p:spPr>
          <a:xfrm>
            <a:off x="7892418" y="2488909"/>
            <a:ext cx="513484" cy="106017"/>
          </a:xfrm>
          <a:prstGeom prst="rect">
            <a:avLst/>
          </a:prstGeom>
          <a:solidFill>
            <a:schemeClr val="tx1"/>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4" name="Arrow: Right 3">
            <a:extLst>
              <a:ext uri="{FF2B5EF4-FFF2-40B4-BE49-F238E27FC236}">
                <a16:creationId xmlns:a16="http://schemas.microsoft.com/office/drawing/2014/main" id="{DD01E05F-4B54-4B8D-AEE0-318339F67955}"/>
              </a:ext>
            </a:extLst>
          </p:cNvPr>
          <p:cNvSpPr/>
          <p:nvPr/>
        </p:nvSpPr>
        <p:spPr>
          <a:xfrm>
            <a:off x="8539204" y="2319156"/>
            <a:ext cx="415432" cy="475410"/>
          </a:xfrm>
          <a:prstGeom prst="rightArrow">
            <a:avLst/>
          </a:prstGeom>
          <a:solidFill>
            <a:schemeClr val="tx1"/>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47" name="Rectangle 46">
            <a:extLst>
              <a:ext uri="{FF2B5EF4-FFF2-40B4-BE49-F238E27FC236}">
                <a16:creationId xmlns:a16="http://schemas.microsoft.com/office/drawing/2014/main" id="{2FA5C896-FC5F-4F84-8BDA-4ECA4091D6BF}"/>
              </a:ext>
            </a:extLst>
          </p:cNvPr>
          <p:cNvSpPr/>
          <p:nvPr/>
        </p:nvSpPr>
        <p:spPr>
          <a:xfrm>
            <a:off x="3573227" y="3257683"/>
            <a:ext cx="513484" cy="106017"/>
          </a:xfrm>
          <a:prstGeom prst="rect">
            <a:avLst/>
          </a:prstGeom>
          <a:solidFill>
            <a:schemeClr val="tx1"/>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48" name="Rectangle 47">
            <a:extLst>
              <a:ext uri="{FF2B5EF4-FFF2-40B4-BE49-F238E27FC236}">
                <a16:creationId xmlns:a16="http://schemas.microsoft.com/office/drawing/2014/main" id="{A3146319-5D7F-4133-A980-A1A2FA8719E9}"/>
              </a:ext>
            </a:extLst>
          </p:cNvPr>
          <p:cNvSpPr/>
          <p:nvPr/>
        </p:nvSpPr>
        <p:spPr>
          <a:xfrm>
            <a:off x="4300376" y="3260182"/>
            <a:ext cx="513484" cy="106017"/>
          </a:xfrm>
          <a:prstGeom prst="rect">
            <a:avLst/>
          </a:prstGeom>
          <a:solidFill>
            <a:schemeClr val="tx1"/>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49" name="Rectangle 48">
            <a:extLst>
              <a:ext uri="{FF2B5EF4-FFF2-40B4-BE49-F238E27FC236}">
                <a16:creationId xmlns:a16="http://schemas.microsoft.com/office/drawing/2014/main" id="{E97F395D-B815-4E7B-82C0-A9B88D3737F4}"/>
              </a:ext>
            </a:extLst>
          </p:cNvPr>
          <p:cNvSpPr/>
          <p:nvPr/>
        </p:nvSpPr>
        <p:spPr>
          <a:xfrm>
            <a:off x="4991217" y="3260181"/>
            <a:ext cx="513484" cy="106017"/>
          </a:xfrm>
          <a:prstGeom prst="rect">
            <a:avLst/>
          </a:prstGeom>
          <a:solidFill>
            <a:schemeClr val="tx1"/>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51" name="Rectangle 50">
            <a:extLst>
              <a:ext uri="{FF2B5EF4-FFF2-40B4-BE49-F238E27FC236}">
                <a16:creationId xmlns:a16="http://schemas.microsoft.com/office/drawing/2014/main" id="{81606ACC-A2E1-4E1C-96B7-E49070FB3551}"/>
              </a:ext>
            </a:extLst>
          </p:cNvPr>
          <p:cNvSpPr/>
          <p:nvPr/>
        </p:nvSpPr>
        <p:spPr>
          <a:xfrm>
            <a:off x="5713737" y="3255186"/>
            <a:ext cx="513484" cy="106017"/>
          </a:xfrm>
          <a:prstGeom prst="rect">
            <a:avLst/>
          </a:prstGeom>
          <a:solidFill>
            <a:schemeClr val="tx1"/>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52" name="Rectangle 51">
            <a:extLst>
              <a:ext uri="{FF2B5EF4-FFF2-40B4-BE49-F238E27FC236}">
                <a16:creationId xmlns:a16="http://schemas.microsoft.com/office/drawing/2014/main" id="{5AEA3C49-E14D-4982-983E-BFD4408A1F21}"/>
              </a:ext>
            </a:extLst>
          </p:cNvPr>
          <p:cNvSpPr/>
          <p:nvPr/>
        </p:nvSpPr>
        <p:spPr>
          <a:xfrm>
            <a:off x="6404578" y="3255185"/>
            <a:ext cx="513484" cy="106017"/>
          </a:xfrm>
          <a:prstGeom prst="rect">
            <a:avLst/>
          </a:prstGeom>
          <a:solidFill>
            <a:schemeClr val="tx1"/>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53" name="Rectangle 52">
            <a:extLst>
              <a:ext uri="{FF2B5EF4-FFF2-40B4-BE49-F238E27FC236}">
                <a16:creationId xmlns:a16="http://schemas.microsoft.com/office/drawing/2014/main" id="{F182E809-CE38-40E0-AC85-9C4C4158794A}"/>
              </a:ext>
            </a:extLst>
          </p:cNvPr>
          <p:cNvSpPr/>
          <p:nvPr/>
        </p:nvSpPr>
        <p:spPr>
          <a:xfrm>
            <a:off x="7131727" y="3257684"/>
            <a:ext cx="513484" cy="106017"/>
          </a:xfrm>
          <a:prstGeom prst="rect">
            <a:avLst/>
          </a:prstGeom>
          <a:solidFill>
            <a:schemeClr val="tx1"/>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54" name="Rectangle 53">
            <a:extLst>
              <a:ext uri="{FF2B5EF4-FFF2-40B4-BE49-F238E27FC236}">
                <a16:creationId xmlns:a16="http://schemas.microsoft.com/office/drawing/2014/main" id="{0ADDAC26-1855-4787-8718-F40D1D302139}"/>
              </a:ext>
            </a:extLst>
          </p:cNvPr>
          <p:cNvSpPr/>
          <p:nvPr/>
        </p:nvSpPr>
        <p:spPr>
          <a:xfrm>
            <a:off x="7822568" y="3257683"/>
            <a:ext cx="513484" cy="106017"/>
          </a:xfrm>
          <a:prstGeom prst="rect">
            <a:avLst/>
          </a:prstGeom>
          <a:solidFill>
            <a:schemeClr val="tx1"/>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55" name="Rectangle 54">
            <a:extLst>
              <a:ext uri="{FF2B5EF4-FFF2-40B4-BE49-F238E27FC236}">
                <a16:creationId xmlns:a16="http://schemas.microsoft.com/office/drawing/2014/main" id="{F6D0967D-C166-4563-A9DF-AFC7C76C3955}"/>
              </a:ext>
            </a:extLst>
          </p:cNvPr>
          <p:cNvSpPr/>
          <p:nvPr/>
        </p:nvSpPr>
        <p:spPr>
          <a:xfrm>
            <a:off x="8508780" y="3255184"/>
            <a:ext cx="513484" cy="106017"/>
          </a:xfrm>
          <a:prstGeom prst="rect">
            <a:avLst/>
          </a:prstGeom>
          <a:solidFill>
            <a:schemeClr val="tx1"/>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pic>
        <p:nvPicPr>
          <p:cNvPr id="58" name="Picture 6">
            <a:extLst>
              <a:ext uri="{FF2B5EF4-FFF2-40B4-BE49-F238E27FC236}">
                <a16:creationId xmlns:a16="http://schemas.microsoft.com/office/drawing/2014/main" id="{8E2A5F6D-E10B-48F4-9FD4-FBD12EF1E752}"/>
              </a:ext>
            </a:extLst>
          </p:cNvPr>
          <p:cNvPicPr>
            <a:picLocks noChangeAspect="1" noChangeArrowheads="1"/>
          </p:cNvPicPr>
          <p:nvPr/>
        </p:nvPicPr>
        <p:blipFill>
          <a:blip r:embed="rId3" cstate="print">
            <a:biLevel thresh="50000"/>
          </a:blip>
          <a:srcRect/>
          <a:stretch>
            <a:fillRect/>
          </a:stretch>
        </p:blipFill>
        <p:spPr bwMode="auto">
          <a:xfrm>
            <a:off x="1239559" y="2465896"/>
            <a:ext cx="1485900" cy="1012135"/>
          </a:xfrm>
          <a:prstGeom prst="rect">
            <a:avLst/>
          </a:prstGeom>
          <a:noFill/>
          <a:ln w="9525">
            <a:noFill/>
            <a:miter lim="800000"/>
            <a:headEnd/>
            <a:tailEnd/>
          </a:ln>
          <a:effectLst>
            <a:outerShdw dist="71842" dir="2700000" algn="ctr" rotWithShape="0">
              <a:schemeClr val="bg2"/>
            </a:outerShdw>
          </a:effectLst>
        </p:spPr>
      </p:pic>
      <p:sp>
        <p:nvSpPr>
          <p:cNvPr id="10" name="TextBox 9">
            <a:extLst>
              <a:ext uri="{FF2B5EF4-FFF2-40B4-BE49-F238E27FC236}">
                <a16:creationId xmlns:a16="http://schemas.microsoft.com/office/drawing/2014/main" id="{4F73DBDE-F38B-4AFF-8446-E103AB89FB51}"/>
              </a:ext>
            </a:extLst>
          </p:cNvPr>
          <p:cNvSpPr txBox="1"/>
          <p:nvPr/>
        </p:nvSpPr>
        <p:spPr>
          <a:xfrm rot="1131653">
            <a:off x="9107070" y="2849314"/>
            <a:ext cx="1260903"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rPr>
              <a:t>CITY</a:t>
            </a:r>
          </a:p>
        </p:txBody>
      </p:sp>
      <p:sp>
        <p:nvSpPr>
          <p:cNvPr id="12" name="&quot;Not Allowed&quot; Symbol 11">
            <a:extLst>
              <a:ext uri="{FF2B5EF4-FFF2-40B4-BE49-F238E27FC236}">
                <a16:creationId xmlns:a16="http://schemas.microsoft.com/office/drawing/2014/main" id="{F5CD238B-8226-428D-93B5-DB269D2A7528}"/>
              </a:ext>
            </a:extLst>
          </p:cNvPr>
          <p:cNvSpPr/>
          <p:nvPr/>
        </p:nvSpPr>
        <p:spPr>
          <a:xfrm>
            <a:off x="9069330" y="2444833"/>
            <a:ext cx="969525" cy="1012135"/>
          </a:xfrm>
          <a:prstGeom prst="noSmoking">
            <a:avLst>
              <a:gd name="adj" fmla="val 7037"/>
            </a:avLst>
          </a:prstGeom>
          <a:solidFill>
            <a:srgbClr val="FF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59" name="Arrow: Right 58">
            <a:extLst>
              <a:ext uri="{FF2B5EF4-FFF2-40B4-BE49-F238E27FC236}">
                <a16:creationId xmlns:a16="http://schemas.microsoft.com/office/drawing/2014/main" id="{DC7B5484-B926-4A42-9950-97412D7DC4C2}"/>
              </a:ext>
            </a:extLst>
          </p:cNvPr>
          <p:cNvSpPr/>
          <p:nvPr/>
        </p:nvSpPr>
        <p:spPr>
          <a:xfrm rot="10800000">
            <a:off x="3004027" y="3085840"/>
            <a:ext cx="415432" cy="475410"/>
          </a:xfrm>
          <a:prstGeom prst="rightArrow">
            <a:avLst/>
          </a:prstGeom>
          <a:solidFill>
            <a:schemeClr val="tx1"/>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46" name="Rectangle 45">
            <a:extLst>
              <a:ext uri="{FF2B5EF4-FFF2-40B4-BE49-F238E27FC236}">
                <a16:creationId xmlns:a16="http://schemas.microsoft.com/office/drawing/2014/main" id="{FAB7257E-B832-41E8-B56A-57A5CF6EA73E}"/>
              </a:ext>
            </a:extLst>
          </p:cNvPr>
          <p:cNvSpPr/>
          <p:nvPr/>
        </p:nvSpPr>
        <p:spPr>
          <a:xfrm rot="515433">
            <a:off x="2782370" y="3894028"/>
            <a:ext cx="513484" cy="106017"/>
          </a:xfrm>
          <a:prstGeom prst="rect">
            <a:avLst/>
          </a:prstGeom>
          <a:solidFill>
            <a:schemeClr val="tx1"/>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56" name="Rectangle 55">
            <a:extLst>
              <a:ext uri="{FF2B5EF4-FFF2-40B4-BE49-F238E27FC236}">
                <a16:creationId xmlns:a16="http://schemas.microsoft.com/office/drawing/2014/main" id="{BFCF62A4-B39A-4013-B1C5-F69A89B93A66}"/>
              </a:ext>
            </a:extLst>
          </p:cNvPr>
          <p:cNvSpPr/>
          <p:nvPr/>
        </p:nvSpPr>
        <p:spPr>
          <a:xfrm rot="434550">
            <a:off x="3516812" y="4026351"/>
            <a:ext cx="513484" cy="106017"/>
          </a:xfrm>
          <a:prstGeom prst="rect">
            <a:avLst/>
          </a:prstGeom>
          <a:solidFill>
            <a:schemeClr val="tx1"/>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57" name="Rectangle 56">
            <a:extLst>
              <a:ext uri="{FF2B5EF4-FFF2-40B4-BE49-F238E27FC236}">
                <a16:creationId xmlns:a16="http://schemas.microsoft.com/office/drawing/2014/main" id="{9CC9B5E8-92B7-4417-A7D3-1EE87501DCB0}"/>
              </a:ext>
            </a:extLst>
          </p:cNvPr>
          <p:cNvSpPr/>
          <p:nvPr/>
        </p:nvSpPr>
        <p:spPr>
          <a:xfrm rot="353278">
            <a:off x="4264448" y="4145345"/>
            <a:ext cx="513484" cy="106017"/>
          </a:xfrm>
          <a:prstGeom prst="rect">
            <a:avLst/>
          </a:prstGeom>
          <a:solidFill>
            <a:schemeClr val="tx1"/>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61" name="Rectangle 60">
            <a:extLst>
              <a:ext uri="{FF2B5EF4-FFF2-40B4-BE49-F238E27FC236}">
                <a16:creationId xmlns:a16="http://schemas.microsoft.com/office/drawing/2014/main" id="{7F3A8FCA-7720-4E9A-B6FF-909807637B24}"/>
              </a:ext>
            </a:extLst>
          </p:cNvPr>
          <p:cNvSpPr/>
          <p:nvPr/>
        </p:nvSpPr>
        <p:spPr>
          <a:xfrm rot="358394">
            <a:off x="5008054" y="4232608"/>
            <a:ext cx="513484" cy="106017"/>
          </a:xfrm>
          <a:prstGeom prst="rect">
            <a:avLst/>
          </a:prstGeom>
          <a:solidFill>
            <a:schemeClr val="tx1"/>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62" name="Rectangle 61">
            <a:extLst>
              <a:ext uri="{FF2B5EF4-FFF2-40B4-BE49-F238E27FC236}">
                <a16:creationId xmlns:a16="http://schemas.microsoft.com/office/drawing/2014/main" id="{F7934455-C216-4C93-A651-1AD4FC3D985A}"/>
              </a:ext>
            </a:extLst>
          </p:cNvPr>
          <p:cNvSpPr/>
          <p:nvPr/>
        </p:nvSpPr>
        <p:spPr>
          <a:xfrm rot="367577">
            <a:off x="5738499" y="4321211"/>
            <a:ext cx="513484" cy="106017"/>
          </a:xfrm>
          <a:prstGeom prst="rect">
            <a:avLst/>
          </a:prstGeom>
          <a:solidFill>
            <a:schemeClr val="tx1"/>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63" name="Rectangle 62">
            <a:extLst>
              <a:ext uri="{FF2B5EF4-FFF2-40B4-BE49-F238E27FC236}">
                <a16:creationId xmlns:a16="http://schemas.microsoft.com/office/drawing/2014/main" id="{CB440283-B9B1-4F7E-967E-5DB742ABC67A}"/>
              </a:ext>
            </a:extLst>
          </p:cNvPr>
          <p:cNvSpPr/>
          <p:nvPr/>
        </p:nvSpPr>
        <p:spPr>
          <a:xfrm rot="294288">
            <a:off x="6449076" y="4405193"/>
            <a:ext cx="513484" cy="106017"/>
          </a:xfrm>
          <a:prstGeom prst="rect">
            <a:avLst/>
          </a:prstGeom>
          <a:solidFill>
            <a:schemeClr val="tx1"/>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64" name="Rectangle 63">
            <a:extLst>
              <a:ext uri="{FF2B5EF4-FFF2-40B4-BE49-F238E27FC236}">
                <a16:creationId xmlns:a16="http://schemas.microsoft.com/office/drawing/2014/main" id="{B9F6F034-852C-413B-A585-EC77EA24968E}"/>
              </a:ext>
            </a:extLst>
          </p:cNvPr>
          <p:cNvSpPr/>
          <p:nvPr/>
        </p:nvSpPr>
        <p:spPr>
          <a:xfrm rot="206474">
            <a:off x="7177529" y="4456101"/>
            <a:ext cx="513484" cy="106017"/>
          </a:xfrm>
          <a:prstGeom prst="rect">
            <a:avLst/>
          </a:prstGeom>
          <a:solidFill>
            <a:schemeClr val="tx1"/>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65" name="Rectangle 64">
            <a:extLst>
              <a:ext uri="{FF2B5EF4-FFF2-40B4-BE49-F238E27FC236}">
                <a16:creationId xmlns:a16="http://schemas.microsoft.com/office/drawing/2014/main" id="{1B554989-D6EC-4A84-B5CA-A8AADAA9336C}"/>
              </a:ext>
            </a:extLst>
          </p:cNvPr>
          <p:cNvSpPr/>
          <p:nvPr/>
        </p:nvSpPr>
        <p:spPr>
          <a:xfrm>
            <a:off x="7870605" y="4484565"/>
            <a:ext cx="513484" cy="106017"/>
          </a:xfrm>
          <a:prstGeom prst="rect">
            <a:avLst/>
          </a:prstGeom>
          <a:solidFill>
            <a:schemeClr val="tx1"/>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66" name="Arrow: Right 65">
            <a:extLst>
              <a:ext uri="{FF2B5EF4-FFF2-40B4-BE49-F238E27FC236}">
                <a16:creationId xmlns:a16="http://schemas.microsoft.com/office/drawing/2014/main" id="{DEF97940-3978-4410-8C58-E1E233A1C778}"/>
              </a:ext>
            </a:extLst>
          </p:cNvPr>
          <p:cNvSpPr/>
          <p:nvPr/>
        </p:nvSpPr>
        <p:spPr>
          <a:xfrm rot="20805969">
            <a:off x="8515712" y="4204176"/>
            <a:ext cx="745247" cy="475410"/>
          </a:xfrm>
          <a:prstGeom prst="rightArrow">
            <a:avLst/>
          </a:prstGeom>
          <a:solidFill>
            <a:schemeClr val="tx1"/>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Tree>
    <p:extLst>
      <p:ext uri="{BB962C8B-B14F-4D97-AF65-F5344CB8AC3E}">
        <p14:creationId xmlns:p14="http://schemas.microsoft.com/office/powerpoint/2010/main" val="3115649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xit" presetSubtype="0" fill="hold" nodeType="clickEffect">
                                  <p:stCondLst>
                                    <p:cond delay="0"/>
                                  </p:stCondLst>
                                  <p:childTnLst>
                                    <p:animEffect transition="out" filter="fade">
                                      <p:cBhvr>
                                        <p:cTn id="13" dur="1000"/>
                                        <p:tgtEl>
                                          <p:spTgt spid="2"/>
                                        </p:tgtEl>
                                      </p:cBhvr>
                                    </p:animEffect>
                                    <p:anim calcmode="lin" valueType="num">
                                      <p:cBhvr>
                                        <p:cTn id="14" dur="1000"/>
                                        <p:tgtEl>
                                          <p:spTgt spid="2"/>
                                        </p:tgtEl>
                                        <p:attrNameLst>
                                          <p:attrName>ppt_x</p:attrName>
                                        </p:attrNameLst>
                                      </p:cBhvr>
                                      <p:tavLst>
                                        <p:tav tm="0">
                                          <p:val>
                                            <p:strVal val="ppt_x"/>
                                          </p:val>
                                        </p:tav>
                                        <p:tav tm="100000">
                                          <p:val>
                                            <p:strVal val="ppt_x"/>
                                          </p:val>
                                        </p:tav>
                                      </p:tavLst>
                                    </p:anim>
                                    <p:anim calcmode="lin" valueType="num">
                                      <p:cBhvr>
                                        <p:cTn id="15" dur="1000"/>
                                        <p:tgtEl>
                                          <p:spTgt spid="2"/>
                                        </p:tgtEl>
                                        <p:attrNameLst>
                                          <p:attrName>ppt_y</p:attrName>
                                        </p:attrNameLst>
                                      </p:cBhvr>
                                      <p:tavLst>
                                        <p:tav tm="0">
                                          <p:val>
                                            <p:strVal val="ppt_y"/>
                                          </p:val>
                                        </p:tav>
                                        <p:tav tm="100000">
                                          <p:val>
                                            <p:strVal val="ppt_y-.1"/>
                                          </p:val>
                                        </p:tav>
                                      </p:tavLst>
                                    </p:anim>
                                    <p:set>
                                      <p:cBhvr>
                                        <p:cTn id="16" dur="1" fill="hold">
                                          <p:stCondLst>
                                            <p:cond delay="999"/>
                                          </p:stCondLst>
                                        </p:cTn>
                                        <p:tgtEl>
                                          <p:spTgt spid="2"/>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6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63"/>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64"/>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65"/>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56" grpId="0" animBg="1"/>
      <p:bldP spid="57" grpId="0" animBg="1"/>
      <p:bldP spid="61" grpId="0" animBg="1"/>
      <p:bldP spid="62" grpId="0" animBg="1"/>
      <p:bldP spid="63" grpId="0" animBg="1"/>
      <p:bldP spid="64" grpId="0" animBg="1"/>
      <p:bldP spid="65" grpId="0" animBg="1"/>
      <p:bldP spid="6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1D249F39-512F-42A6-8B82-E39126796B2A}"/>
              </a:ext>
            </a:extLst>
          </p:cNvPr>
          <p:cNvSpPr/>
          <p:nvPr/>
        </p:nvSpPr>
        <p:spPr>
          <a:xfrm>
            <a:off x="493486" y="333829"/>
            <a:ext cx="11234057" cy="563231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4400" b="1" dirty="0">
                <a:solidFill>
                  <a:srgbClr val="FF0000"/>
                </a:solidFill>
                <a:latin typeface="Calibri Light" panose="020F0302020204030204"/>
              </a:rPr>
              <a:t>6:13-15</a:t>
            </a:r>
            <a:r>
              <a:rPr kumimoji="0" lang="en-US" sz="4400" b="1" i="0" u="none" strike="noStrike" kern="1200" cap="none" spc="0" normalizeH="0" baseline="0" noProof="0" dirty="0">
                <a:ln>
                  <a:noFill/>
                </a:ln>
                <a:solidFill>
                  <a:srgbClr val="FF0000"/>
                </a:solidFill>
                <a:effectLst/>
                <a:uLnTx/>
                <a:uFillTx/>
                <a:latin typeface="Calibri Light" panose="020F0302020204030204"/>
                <a:ea typeface="+mn-ea"/>
                <a:cs typeface="+mn-cs"/>
              </a:rPr>
              <a:t> </a:t>
            </a:r>
            <a:r>
              <a:rPr kumimoji="0" lang="en-US" sz="4400" b="1" i="0" u="none" strike="noStrike" kern="1200" cap="none" spc="0" normalizeH="0" baseline="0" noProof="0" dirty="0">
                <a:ln>
                  <a:noFill/>
                </a:ln>
                <a:solidFill>
                  <a:prstClr val="black"/>
                </a:solidFill>
                <a:effectLst/>
                <a:uLnTx/>
                <a:uFillTx/>
                <a:latin typeface="Calibri Light" panose="020F0302020204030204"/>
                <a:ea typeface="+mn-ea"/>
                <a:cs typeface="+mn-cs"/>
              </a:rPr>
              <a:t> </a:t>
            </a:r>
            <a:r>
              <a:rPr kumimoji="0" lang="en-US" sz="4400" b="1" i="0" u="none" strike="noStrike" kern="1200" cap="none" spc="0" normalizeH="0" baseline="0" noProof="0" dirty="0">
                <a:ln>
                  <a:noFill/>
                </a:ln>
                <a:solidFill>
                  <a:srgbClr val="FF0000"/>
                </a:solidFill>
                <a:effectLst/>
                <a:uLnTx/>
                <a:uFillTx/>
                <a:latin typeface="Calibri Light" panose="020F0302020204030204"/>
                <a:ea typeface="+mn-ea"/>
                <a:cs typeface="+mn-cs"/>
              </a:rPr>
              <a:t> </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lvl="0"/>
            <a:r>
              <a:rPr lang="en-US" sz="3200" baseline="30000" dirty="0"/>
              <a:t> </a:t>
            </a:r>
            <a:r>
              <a:rPr lang="en-US" sz="3200" dirty="0"/>
              <a:t>Then, according to the word sent by Darius the king, </a:t>
            </a:r>
            <a:r>
              <a:rPr lang="en-US" sz="3200" dirty="0" err="1"/>
              <a:t>Tattenai</a:t>
            </a:r>
            <a:r>
              <a:rPr lang="en-US" sz="3200" dirty="0"/>
              <a:t>, the governor of the province Beyond the River, </a:t>
            </a:r>
            <a:r>
              <a:rPr lang="en-US" sz="3200" dirty="0" err="1"/>
              <a:t>Shethar-bozenai</a:t>
            </a:r>
            <a:r>
              <a:rPr lang="en-US" sz="3200" dirty="0"/>
              <a:t>, and their associates did with all diligence what Darius the king had ordered. And the elders of the Jews built and prospered through the prophesying of Haggai the prophet and Zechariah the son of </a:t>
            </a:r>
            <a:r>
              <a:rPr lang="en-US" sz="3200" dirty="0" err="1"/>
              <a:t>Iddo</a:t>
            </a:r>
            <a:r>
              <a:rPr lang="en-US" sz="3200" dirty="0"/>
              <a:t>. They finished their building by decree of the God of Israel and by decree of Cyrus and Darius and Artaxerxes king of Persia; and this house was finished on the third day of the month of Adar, in the sixth year of the reign of Darius the king.</a:t>
            </a:r>
            <a:endPar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Circle: Hollow 1">
            <a:extLst>
              <a:ext uri="{FF2B5EF4-FFF2-40B4-BE49-F238E27FC236}">
                <a16:creationId xmlns:a16="http://schemas.microsoft.com/office/drawing/2014/main" id="{809CD868-E743-42D7-8760-3F071907696D}"/>
              </a:ext>
            </a:extLst>
          </p:cNvPr>
          <p:cNvSpPr/>
          <p:nvPr/>
        </p:nvSpPr>
        <p:spPr>
          <a:xfrm>
            <a:off x="6755642" y="4217158"/>
            <a:ext cx="2210938" cy="928048"/>
          </a:xfrm>
          <a:prstGeom prst="donut">
            <a:avLst>
              <a:gd name="adj" fmla="val 17543"/>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653160797"/>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Default Design">
  <a:themeElements>
    <a:clrScheme name="1_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fontScheme name="1_Default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alpha val="60000"/>
          </a:srgbClr>
        </a:solidFill>
        <a:ln>
          <a:noFill/>
        </a:ln>
        <a:effectLst>
          <a:softEdge rad="635000"/>
        </a:effectLst>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1_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1211</TotalTime>
  <Words>671</Words>
  <Application>Microsoft Office PowerPoint</Application>
  <PresentationFormat>Widescreen</PresentationFormat>
  <Paragraphs>194</Paragraphs>
  <Slides>18</Slides>
  <Notes>10</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18</vt:i4>
      </vt:variant>
    </vt:vector>
  </HeadingPairs>
  <TitlesOfParts>
    <vt:vector size="28" baseType="lpstr">
      <vt:lpstr>Aharoni</vt:lpstr>
      <vt:lpstr>Arial</vt:lpstr>
      <vt:lpstr>Arial Black</vt:lpstr>
      <vt:lpstr>Calibri</vt:lpstr>
      <vt:lpstr>Calibri Light</vt:lpstr>
      <vt:lpstr>Century</vt:lpstr>
      <vt:lpstr>Tahoma</vt:lpstr>
      <vt:lpstr>1_Office Theme</vt:lpstr>
      <vt:lpstr>2_Office Theme</vt:lpstr>
      <vt:lpstr>3_Default Design</vt:lpstr>
      <vt:lpstr>EZRA &amp; NEHEMIAH</vt:lpstr>
      <vt:lpstr>Ezra-Nehemiah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Ezra-Nehemiah </vt:lpstr>
      <vt:lpstr>PowerPoint Presentation</vt:lpstr>
      <vt:lpstr>Ezra 7</vt:lpstr>
      <vt:lpstr>PowerPoint Presentation</vt:lpstr>
      <vt:lpstr>4:8-16 –Rehum &amp; Shimshai’s letter to Artaxerxes </vt:lpstr>
      <vt:lpstr>PowerPoint Presentation</vt:lpstr>
      <vt:lpstr>Ezra 7</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EZRA &amp; NEHEMIAH</dc:title>
  <dc:creator>Taylor Pickup</dc:creator>
  <cp:lastModifiedBy>Taylor Pickup</cp:lastModifiedBy>
  <cp:revision>30</cp:revision>
  <dcterms:created xsi:type="dcterms:W3CDTF">2019-10-02T01:54:02Z</dcterms:created>
  <dcterms:modified xsi:type="dcterms:W3CDTF">2019-10-02T22:05:36Z</dcterms:modified>
</cp:coreProperties>
</file>