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9" r:id="rId3"/>
    <p:sldId id="473" r:id="rId4"/>
    <p:sldId id="474" r:id="rId5"/>
    <p:sldId id="475" r:id="rId6"/>
    <p:sldId id="477" r:id="rId7"/>
    <p:sldId id="478" r:id="rId8"/>
    <p:sldId id="476" r:id="rId9"/>
    <p:sldId id="480" r:id="rId10"/>
    <p:sldId id="479" r:id="rId11"/>
    <p:sldId id="483" r:id="rId12"/>
    <p:sldId id="419" r:id="rId13"/>
    <p:sldId id="482" r:id="rId14"/>
    <p:sldId id="486" r:id="rId15"/>
    <p:sldId id="485" r:id="rId16"/>
    <p:sldId id="484"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36096" autoAdjust="0"/>
  </p:normalViewPr>
  <p:slideViewPr>
    <p:cSldViewPr snapToGrid="0">
      <p:cViewPr>
        <p:scale>
          <a:sx n="60" d="100"/>
          <a:sy n="60" d="100"/>
        </p:scale>
        <p:origin x="24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36EC323-8B08-4899-B009-E0D9DEF0B67F}" type="datetimeFigureOut">
              <a:rPr lang="en-US" smtClean="0"/>
              <a:t>11/20/2019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8238F1-6E01-4258-B633-34B0474BB6E5}" type="slidenum">
              <a:rPr lang="en-US" smtClean="0"/>
              <a:t>‹#›</a:t>
            </a:fld>
            <a:endParaRPr lang="en-US"/>
          </a:p>
        </p:txBody>
      </p:sp>
    </p:spTree>
    <p:extLst>
      <p:ext uri="{BB962C8B-B14F-4D97-AF65-F5344CB8AC3E}">
        <p14:creationId xmlns:p14="http://schemas.microsoft.com/office/powerpoint/2010/main" val="309685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110718">
              <a:defRPr/>
            </a:pPr>
            <a:fld id="{F419AC73-7893-467A-B15F-F881DF248F49}" type="slidenum">
              <a:rPr lang="en-US">
                <a:solidFill>
                  <a:prstClr val="black"/>
                </a:solidFill>
                <a:latin typeface="Calibri" panose="020F0502020204030204"/>
              </a:rPr>
              <a:pPr defTabSz="111071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1930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044810">
              <a:defRPr/>
            </a:pPr>
            <a:fld id="{F419AC73-7893-467A-B15F-F881DF248F49}" type="slidenum">
              <a:rPr lang="en-US">
                <a:solidFill>
                  <a:prstClr val="black"/>
                </a:solidFill>
                <a:latin typeface="Calibri" panose="020F0502020204030204"/>
              </a:rPr>
              <a:pPr defTabSz="1044810">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10451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044810">
              <a:defRPr/>
            </a:pPr>
            <a:fld id="{F419AC73-7893-467A-B15F-F881DF248F49}" type="slidenum">
              <a:rPr lang="en-US">
                <a:solidFill>
                  <a:prstClr val="black"/>
                </a:solidFill>
                <a:latin typeface="Calibri" panose="020F0502020204030204"/>
              </a:rPr>
              <a:pPr defTabSz="1044810">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93023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individuals </a:t>
            </a:r>
          </a:p>
          <a:p>
            <a:endParaRPr lang="en-US" dirty="0"/>
          </a:p>
          <a:p>
            <a:r>
              <a:rPr lang="en-US" dirty="0"/>
              <a:t>Linking everyone in as part of God restoring His people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78327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individuals </a:t>
            </a:r>
          </a:p>
          <a:p>
            <a:endParaRPr lang="en-US" dirty="0"/>
          </a:p>
          <a:p>
            <a:r>
              <a:rPr lang="en-US" dirty="0"/>
              <a:t>Linking everyone in as part of God restoring His people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06145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individuals </a:t>
            </a:r>
          </a:p>
          <a:p>
            <a:endParaRPr lang="en-US" dirty="0"/>
          </a:p>
          <a:p>
            <a:r>
              <a:rPr lang="en-US" dirty="0"/>
              <a:t>Linking everyone in as part of God restoring His people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92320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08230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Kings 8:2; Ezra 3:4; 2 Chron 8:13; 31:3$$; </a:t>
            </a:r>
          </a:p>
          <a:p>
            <a:endParaRPr lang="en-US" dirty="0"/>
          </a:p>
          <a:p>
            <a:r>
              <a:rPr lang="en-US" dirty="0"/>
              <a:t>Exo 34:22; </a:t>
            </a:r>
          </a:p>
          <a:p>
            <a:r>
              <a:rPr lang="en-US" dirty="0"/>
              <a:t>Exo 23:16; Lev 23:43; Num 29:12-38; </a:t>
            </a:r>
            <a:r>
              <a:rPr lang="en-US" dirty="0" err="1"/>
              <a:t>Deut</a:t>
            </a:r>
            <a:r>
              <a:rPr lang="en-US" dirty="0"/>
              <a:t> 16:13-15</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6367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110718">
              <a:defRPr/>
            </a:pPr>
            <a:fld id="{F419AC73-7893-467A-B15F-F881DF248F49}" type="slidenum">
              <a:rPr lang="en-US">
                <a:solidFill>
                  <a:prstClr val="black"/>
                </a:solidFill>
                <a:latin typeface="Calibri" panose="020F0502020204030204"/>
              </a:rPr>
              <a:pPr defTabSz="111071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31993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Kings 8:2; Ezra 3:4; 2 Chron 8:13; 31:3$$; </a:t>
            </a:r>
          </a:p>
          <a:p>
            <a:endParaRPr lang="en-US" dirty="0"/>
          </a:p>
          <a:p>
            <a:r>
              <a:rPr lang="en-US" dirty="0"/>
              <a:t>Exo 34:22; </a:t>
            </a:r>
          </a:p>
          <a:p>
            <a:r>
              <a:rPr lang="en-US" dirty="0"/>
              <a:t>Exo 23:16; Lev 23:43; Num 29:12-38; </a:t>
            </a:r>
            <a:r>
              <a:rPr lang="en-US" dirty="0" err="1"/>
              <a:t>Deut</a:t>
            </a:r>
            <a:r>
              <a:rPr lang="en-US" dirty="0"/>
              <a:t> 16:13-15</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17583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Holiness </a:t>
            </a:r>
          </a:p>
          <a:p>
            <a:endParaRPr lang="en-US" dirty="0"/>
          </a:p>
          <a:p>
            <a:r>
              <a:rPr lang="en-US" dirty="0"/>
              <a:t>Territory surrounding Jerusalem and territory stretching across the whole territory of Judah</a:t>
            </a:r>
          </a:p>
          <a:p>
            <a:endParaRPr lang="en-US" dirty="0"/>
          </a:p>
          <a:p>
            <a:r>
              <a:rPr lang="en-US" dirty="0"/>
              <a:t>God’s people, in their cities, Jerusalem established, </a:t>
            </a:r>
            <a:r>
              <a:rPr lang="en-US" dirty="0" err="1"/>
              <a:t>levites</a:t>
            </a:r>
            <a:r>
              <a:rPr lang="en-US" dirty="0"/>
              <a:t> throughout, worship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59282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13406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individuals </a:t>
            </a:r>
          </a:p>
          <a:p>
            <a:endParaRPr lang="en-US" dirty="0"/>
          </a:p>
          <a:p>
            <a:r>
              <a:rPr lang="en-US" dirty="0"/>
              <a:t>Linking everyone in as part of God restoring His people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78353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individuals </a:t>
            </a:r>
          </a:p>
          <a:p>
            <a:endParaRPr lang="en-US" dirty="0"/>
          </a:p>
          <a:p>
            <a:r>
              <a:rPr lang="en-US" dirty="0"/>
              <a:t>Linking everyone in as part of God restoring His people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1155138">
              <a:defRPr/>
            </a:pPr>
            <a:fld id="{F419AC73-7893-467A-B15F-F881DF248F49}" type="slidenum">
              <a:rPr lang="en-US">
                <a:solidFill>
                  <a:prstClr val="black"/>
                </a:solidFill>
                <a:latin typeface="Calibri" panose="020F0502020204030204"/>
              </a:rPr>
              <a:pPr defTabSz="115513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6991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B18E-6CF6-488C-8BB7-6155A90E4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714E2-1CCA-4C21-B4A7-AEF65EE59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F6C9A3-7B8C-4968-BA71-66BD490F5D0D}"/>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3C2BBB49-DADF-415F-95B9-E8337AA98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A3552-7E76-4FD9-8646-D6C61ED742C7}"/>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17404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08E6-FC48-48DC-8FF2-09489DDDD8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0949B-207E-457D-8075-79342B163A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B6D26-BCF3-4779-9C76-5E999B3ECCDA}"/>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CB1D52F1-11FA-4A8D-BE4F-7303E4CC4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136DF-EFAC-4D87-A8AD-5EA6B6F8CA95}"/>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305178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38A31-F530-41A1-9601-35CC144D1A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91D0C-3740-4416-A077-A4DD31C4A8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F07D-1AFA-4E90-A133-95313CAAB8BD}"/>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D18B7BC3-A964-43C3-9686-03601396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4458B-7335-4911-9CC6-19AD77B7EAAC}"/>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201073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B18E-6CF6-488C-8BB7-6155A90E4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714E2-1CCA-4C21-B4A7-AEF65EE59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F6C9A3-7B8C-4968-BA71-66BD490F5D0D}"/>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3C2BBB49-DADF-415F-95B9-E8337AA98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A3552-7E76-4FD9-8646-D6C61ED742C7}"/>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97080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E051-8C94-4116-95B7-3D26CC7C1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E9FF6-BE0E-4D1B-840D-F61BCDE901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7A26F-0CB1-4C10-B5CD-59F7315EEDA0}"/>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63FC04B2-6F6E-4DDF-B43E-9C5BE702C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E63A5-40DC-44ED-B0E5-F0436FC3A5B8}"/>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8095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7B43-DD44-4414-B0C8-29D1BD7F8F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14B44-5DE5-47D9-BAA3-E7602A6A9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D9A9CF-64F8-4E44-9F0F-FF50B1D6DEF3}"/>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64BB8075-C09A-4D7D-A1E1-788DD2BF9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95F96-DB0A-42E5-BC8B-70322F876449}"/>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304936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2231-4893-4B78-BCB6-5BD82D396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B98D1-9FA8-43CB-B34B-2595C49E1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F407F-0498-4E0C-A6E6-095770131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02F227-BF45-4C8C-9725-01902AD102AD}"/>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6" name="Footer Placeholder 5">
            <a:extLst>
              <a:ext uri="{FF2B5EF4-FFF2-40B4-BE49-F238E27FC236}">
                <a16:creationId xmlns:a16="http://schemas.microsoft.com/office/drawing/2014/main" id="{9DE6E46D-2425-48D4-8853-B50E500C5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21BE7-F51A-4BCD-9D0A-56BDA2E876FD}"/>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423357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C2BE-0457-4232-B42C-ACEFB8FF55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7397DF-D76E-4C1B-A1D2-22DADAD74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9087B-7CCD-4D67-AE4C-EA6AE97491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6F9D7-B284-43F9-B003-0EB80DE6D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567D70-5F9F-45C2-922F-6CDA343A80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1A1B27-625B-4B62-B264-837DF9288BF7}"/>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8" name="Footer Placeholder 7">
            <a:extLst>
              <a:ext uri="{FF2B5EF4-FFF2-40B4-BE49-F238E27FC236}">
                <a16:creationId xmlns:a16="http://schemas.microsoft.com/office/drawing/2014/main" id="{D6824D2D-D032-407D-9AD2-E9469CF91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5DA14-3F27-463B-BBE8-31FBD9662C3F}"/>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76563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5525-9C7A-44F2-B31E-2AF48C2262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3F10B-0483-4F74-92A0-FADC83918307}"/>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4" name="Footer Placeholder 3">
            <a:extLst>
              <a:ext uri="{FF2B5EF4-FFF2-40B4-BE49-F238E27FC236}">
                <a16:creationId xmlns:a16="http://schemas.microsoft.com/office/drawing/2014/main" id="{C1C12135-F75A-45AC-9879-3273FC479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E3138-D318-464C-9D5D-9AD6B19E1748}"/>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186042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A1FDA-6D8A-496D-A43D-C7230C47A9C7}"/>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3" name="Footer Placeholder 2">
            <a:extLst>
              <a:ext uri="{FF2B5EF4-FFF2-40B4-BE49-F238E27FC236}">
                <a16:creationId xmlns:a16="http://schemas.microsoft.com/office/drawing/2014/main" id="{401F4370-F83E-46C7-90F5-7D3595EFD4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E2681C-E436-442F-AF69-15FC29626FFB}"/>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201339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F7CD-0B96-43A1-8A25-4EA23D9DF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EB821-28D5-4F38-8D4A-765B5A5AD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41DE94-4348-4DCE-A8D1-3137148F2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A883F-3764-42F7-8B0A-E18FEB8B22F2}"/>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6" name="Footer Placeholder 5">
            <a:extLst>
              <a:ext uri="{FF2B5EF4-FFF2-40B4-BE49-F238E27FC236}">
                <a16:creationId xmlns:a16="http://schemas.microsoft.com/office/drawing/2014/main" id="{8C5C7D0A-4543-40D9-ACF8-75949160A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10C69-FFFF-4B80-B8C7-D22CA6159A4E}"/>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424132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E051-8C94-4116-95B7-3D26CC7C1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E9FF6-BE0E-4D1B-840D-F61BCDE901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7A26F-0CB1-4C10-B5CD-59F7315EEDA0}"/>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63FC04B2-6F6E-4DDF-B43E-9C5BE702C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E63A5-40DC-44ED-B0E5-F0436FC3A5B8}"/>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304885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6DB9-8F1B-4BA8-90C6-336D98A4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1C68F-F8EB-4A7C-B979-8B42A3F215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58C9B-AC0C-4C79-89DB-C9D4C8C9B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0BF78-92CA-4027-90A0-E602C2A571FF}"/>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6" name="Footer Placeholder 5">
            <a:extLst>
              <a:ext uri="{FF2B5EF4-FFF2-40B4-BE49-F238E27FC236}">
                <a16:creationId xmlns:a16="http://schemas.microsoft.com/office/drawing/2014/main" id="{0E8EA83C-9744-459A-9F78-537EE475E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F26AC-6DD6-4912-BBB1-706673B591F5}"/>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51395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08E6-FC48-48DC-8FF2-09489DDDD8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0949B-207E-457D-8075-79342B163A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B6D26-BCF3-4779-9C76-5E999B3ECCDA}"/>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CB1D52F1-11FA-4A8D-BE4F-7303E4CC4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136DF-EFAC-4D87-A8AD-5EA6B6F8CA95}"/>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214868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38A31-F530-41A1-9601-35CC144D1A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91D0C-3740-4416-A077-A4DD31C4A8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F07D-1AFA-4E90-A133-95313CAAB8BD}"/>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D18B7BC3-A964-43C3-9686-03601396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4458B-7335-4911-9CC6-19AD77B7EAAC}"/>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222946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7B43-DD44-4414-B0C8-29D1BD7F8F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14B44-5DE5-47D9-BAA3-E7602A6A9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D9A9CF-64F8-4E44-9F0F-FF50B1D6DEF3}"/>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64BB8075-C09A-4D7D-A1E1-788DD2BF9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95F96-DB0A-42E5-BC8B-70322F876449}"/>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364703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2231-4893-4B78-BCB6-5BD82D396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B98D1-9FA8-43CB-B34B-2595C49E1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F407F-0498-4E0C-A6E6-095770131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02F227-BF45-4C8C-9725-01902AD102AD}"/>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6" name="Footer Placeholder 5">
            <a:extLst>
              <a:ext uri="{FF2B5EF4-FFF2-40B4-BE49-F238E27FC236}">
                <a16:creationId xmlns:a16="http://schemas.microsoft.com/office/drawing/2014/main" id="{9DE6E46D-2425-48D4-8853-B50E500C5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21BE7-F51A-4BCD-9D0A-56BDA2E876FD}"/>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329449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C2BE-0457-4232-B42C-ACEFB8FF55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7397DF-D76E-4C1B-A1D2-22DADAD74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9087B-7CCD-4D67-AE4C-EA6AE97491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6F9D7-B284-43F9-B003-0EB80DE6D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567D70-5F9F-45C2-922F-6CDA343A80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1A1B27-625B-4B62-B264-837DF9288BF7}"/>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8" name="Footer Placeholder 7">
            <a:extLst>
              <a:ext uri="{FF2B5EF4-FFF2-40B4-BE49-F238E27FC236}">
                <a16:creationId xmlns:a16="http://schemas.microsoft.com/office/drawing/2014/main" id="{D6824D2D-D032-407D-9AD2-E9469CF91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5DA14-3F27-463B-BBE8-31FBD9662C3F}"/>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86991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5525-9C7A-44F2-B31E-2AF48C2262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3F10B-0483-4F74-92A0-FADC83918307}"/>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4" name="Footer Placeholder 3">
            <a:extLst>
              <a:ext uri="{FF2B5EF4-FFF2-40B4-BE49-F238E27FC236}">
                <a16:creationId xmlns:a16="http://schemas.microsoft.com/office/drawing/2014/main" id="{C1C12135-F75A-45AC-9879-3273FC479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E3138-D318-464C-9D5D-9AD6B19E1748}"/>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857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A1FDA-6D8A-496D-A43D-C7230C47A9C7}"/>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3" name="Footer Placeholder 2">
            <a:extLst>
              <a:ext uri="{FF2B5EF4-FFF2-40B4-BE49-F238E27FC236}">
                <a16:creationId xmlns:a16="http://schemas.microsoft.com/office/drawing/2014/main" id="{401F4370-F83E-46C7-90F5-7D3595EFD4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E2681C-E436-442F-AF69-15FC29626FFB}"/>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46056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F7CD-0B96-43A1-8A25-4EA23D9DF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EB821-28D5-4F38-8D4A-765B5A5AD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41DE94-4348-4DCE-A8D1-3137148F2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A883F-3764-42F7-8B0A-E18FEB8B22F2}"/>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6" name="Footer Placeholder 5">
            <a:extLst>
              <a:ext uri="{FF2B5EF4-FFF2-40B4-BE49-F238E27FC236}">
                <a16:creationId xmlns:a16="http://schemas.microsoft.com/office/drawing/2014/main" id="{8C5C7D0A-4543-40D9-ACF8-75949160A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10C69-FFFF-4B80-B8C7-D22CA6159A4E}"/>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398369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6DB9-8F1B-4BA8-90C6-336D98A4A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1C68F-F8EB-4A7C-B979-8B42A3F215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58C9B-AC0C-4C79-89DB-C9D4C8C9B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0BF78-92CA-4027-90A0-E602C2A571FF}"/>
              </a:ext>
            </a:extLst>
          </p:cNvPr>
          <p:cNvSpPr>
            <a:spLocks noGrp="1"/>
          </p:cNvSpPr>
          <p:nvPr>
            <p:ph type="dt" sz="half" idx="10"/>
          </p:nvPr>
        </p:nvSpPr>
        <p:spPr/>
        <p:txBody>
          <a:bodyPr/>
          <a:lstStyle/>
          <a:p>
            <a:fld id="{63AC4FE3-3AB5-4ADA-8469-0537A4A46524}" type="datetimeFigureOut">
              <a:rPr lang="en-US" smtClean="0"/>
              <a:t>11/16/2019</a:t>
            </a:fld>
            <a:endParaRPr lang="en-US"/>
          </a:p>
        </p:txBody>
      </p:sp>
      <p:sp>
        <p:nvSpPr>
          <p:cNvPr id="6" name="Footer Placeholder 5">
            <a:extLst>
              <a:ext uri="{FF2B5EF4-FFF2-40B4-BE49-F238E27FC236}">
                <a16:creationId xmlns:a16="http://schemas.microsoft.com/office/drawing/2014/main" id="{0E8EA83C-9744-459A-9F78-537EE475E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F26AC-6DD6-4912-BBB1-706673B591F5}"/>
              </a:ext>
            </a:extLst>
          </p:cNvPr>
          <p:cNvSpPr>
            <a:spLocks noGrp="1"/>
          </p:cNvSpPr>
          <p:nvPr>
            <p:ph type="sldNum" sz="quarter" idx="12"/>
          </p:nvPr>
        </p:nvSpPr>
        <p:spPr/>
        <p:txBody>
          <a:bodyPr/>
          <a:lstStyle/>
          <a:p>
            <a:fld id="{796F8210-8159-4285-903D-10F4F90E5A50}" type="slidenum">
              <a:rPr lang="en-US" smtClean="0"/>
              <a:t>‹#›</a:t>
            </a:fld>
            <a:endParaRPr lang="en-US"/>
          </a:p>
        </p:txBody>
      </p:sp>
    </p:spTree>
    <p:extLst>
      <p:ext uri="{BB962C8B-B14F-4D97-AF65-F5344CB8AC3E}">
        <p14:creationId xmlns:p14="http://schemas.microsoft.com/office/powerpoint/2010/main" val="155543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lickr.com/photos/nancynance/16299963884"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EBAEA-B2EE-49EA-8964-A61EAF163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15A51-A2D7-4226-990C-C2901515D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897A2-8BD2-4C0D-9B17-DE8F00C37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B2D1101C-DD83-4703-904B-2FB237A01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00AA03-9C03-4251-A1F5-080673852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F8210-8159-4285-903D-10F4F90E5A50}" type="slidenum">
              <a:rPr lang="en-US" smtClean="0"/>
              <a:t>‹#›</a:t>
            </a:fld>
            <a:endParaRPr lang="en-US"/>
          </a:p>
        </p:txBody>
      </p:sp>
    </p:spTree>
    <p:extLst>
      <p:ext uri="{BB962C8B-B14F-4D97-AF65-F5344CB8AC3E}">
        <p14:creationId xmlns:p14="http://schemas.microsoft.com/office/powerpoint/2010/main" val="2461044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EBAEA-B2EE-49EA-8964-A61EAF163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15A51-A2D7-4226-990C-C2901515D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897A2-8BD2-4C0D-9B17-DE8F00C37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C4FE3-3AB5-4ADA-8469-0537A4A46524}" type="datetimeFigureOut">
              <a:rPr lang="en-US" smtClean="0"/>
              <a:t>11/16/2019</a:t>
            </a:fld>
            <a:endParaRPr lang="en-US"/>
          </a:p>
        </p:txBody>
      </p:sp>
      <p:sp>
        <p:nvSpPr>
          <p:cNvPr id="5" name="Footer Placeholder 4">
            <a:extLst>
              <a:ext uri="{FF2B5EF4-FFF2-40B4-BE49-F238E27FC236}">
                <a16:creationId xmlns:a16="http://schemas.microsoft.com/office/drawing/2014/main" id="{B2D1101C-DD83-4703-904B-2FB237A01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00AA03-9C03-4251-A1F5-080673852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F8210-8159-4285-903D-10F4F90E5A50}" type="slidenum">
              <a:rPr lang="en-US" smtClean="0"/>
              <a:t>‹#›</a:t>
            </a:fld>
            <a:endParaRPr lang="en-US"/>
          </a:p>
        </p:txBody>
      </p:sp>
    </p:spTree>
    <p:extLst>
      <p:ext uri="{BB962C8B-B14F-4D97-AF65-F5344CB8AC3E}">
        <p14:creationId xmlns:p14="http://schemas.microsoft.com/office/powerpoint/2010/main" val="4106873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wall-stone-wall-stones-bricks-454952/"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21FBE-66F0-4FB0-A8EA-34ED23C73B90}"/>
              </a:ext>
            </a:extLst>
          </p:cNvPr>
          <p:cNvSpPr>
            <a:spLocks noGrp="1"/>
          </p:cNvSpPr>
          <p:nvPr>
            <p:ph type="ctrTitle"/>
          </p:nvPr>
        </p:nvSpPr>
        <p:spPr>
          <a:xfrm>
            <a:off x="1524000" y="1544394"/>
            <a:ext cx="9144000" cy="1367618"/>
          </a:xfrm>
          <a:solidFill>
            <a:schemeClr val="bg1"/>
          </a:solidFill>
          <a:ln w="28575">
            <a:solidFill>
              <a:schemeClr val="tx1"/>
            </a:solidFill>
          </a:ln>
          <a:effectLst>
            <a:outerShdw blurRad="50800" dist="101600" dir="5400000" algn="t" rotWithShape="0">
              <a:prstClr val="black">
                <a:alpha val="40000"/>
              </a:prstClr>
            </a:outerShdw>
          </a:effectLst>
        </p:spPr>
        <p:txBody>
          <a:bodyPr anchor="b">
            <a:normAutofit/>
          </a:bodyPr>
          <a:lstStyle/>
          <a:p>
            <a:r>
              <a:rPr lang="en-US" sz="8000" b="1" dirty="0">
                <a:solidFill>
                  <a:srgbClr val="C00000"/>
                </a:solidFill>
                <a:latin typeface="Aharoni" panose="02010803020104030203" pitchFamily="2" charset="-79"/>
                <a:cs typeface="Aharoni" panose="02010803020104030203" pitchFamily="2" charset="-79"/>
              </a:rPr>
              <a:t>EZRA </a:t>
            </a:r>
            <a:r>
              <a:rPr lang="en-US" sz="7200" b="1" dirty="0">
                <a:solidFill>
                  <a:srgbClr val="C00000"/>
                </a:solidFill>
                <a:latin typeface="Aharoni" panose="02010803020104030203" pitchFamily="2" charset="-79"/>
                <a:cs typeface="Aharoni" panose="02010803020104030203" pitchFamily="2" charset="-79"/>
              </a:rPr>
              <a:t>&amp;</a:t>
            </a:r>
            <a:r>
              <a:rPr lang="en-US" sz="8000" b="1" dirty="0">
                <a:solidFill>
                  <a:srgbClr val="C00000"/>
                </a:solidFill>
                <a:latin typeface="Aharoni" panose="02010803020104030203" pitchFamily="2" charset="-79"/>
                <a:cs typeface="Aharoni" panose="02010803020104030203" pitchFamily="2" charset="-79"/>
              </a:rPr>
              <a:t> NEHEMIAH</a:t>
            </a:r>
          </a:p>
        </p:txBody>
      </p:sp>
    </p:spTree>
    <p:extLst>
      <p:ext uri="{BB962C8B-B14F-4D97-AF65-F5344CB8AC3E}">
        <p14:creationId xmlns:p14="http://schemas.microsoft.com/office/powerpoint/2010/main" val="327337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12:27-43  </a:t>
            </a:r>
            <a:r>
              <a:rPr lang="en-US" dirty="0">
                <a:solidFill>
                  <a:srgbClr val="C00000"/>
                </a:solidFill>
              </a:rPr>
              <a:t>---Dedication of the Wall  </a:t>
            </a: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954107"/>
          </a:xfrm>
          <a:prstGeom prst="rect">
            <a:avLst/>
          </a:prstGeom>
        </p:spPr>
        <p:txBody>
          <a:bodyPr wrap="square">
            <a:spAutoFit/>
          </a:bodyPr>
          <a:lstStyle/>
          <a:p>
            <a:endParaRPr lang="en-US" sz="2800" dirty="0"/>
          </a:p>
          <a:p>
            <a:endParaRPr lang="en-US" sz="2800" dirty="0"/>
          </a:p>
        </p:txBody>
      </p:sp>
    </p:spTree>
    <p:extLst>
      <p:ext uri="{BB962C8B-B14F-4D97-AF65-F5344CB8AC3E}">
        <p14:creationId xmlns:p14="http://schemas.microsoft.com/office/powerpoint/2010/main" val="279705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2" descr="http://www.ucg.org/brp/imagesbrp/jerusalemwall.gif">
            <a:extLst>
              <a:ext uri="{FF2B5EF4-FFF2-40B4-BE49-F238E27FC236}">
                <a16:creationId xmlns:a16="http://schemas.microsoft.com/office/drawing/2014/main" id="{04514891-5042-4C9B-A557-546F5F175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32"/>
          <a:stretch/>
        </p:blipFill>
        <p:spPr bwMode="auto">
          <a:xfrm>
            <a:off x="2426081" y="0"/>
            <a:ext cx="6987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5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369E34-7168-4104-A02D-99FDD8036955}"/>
              </a:ext>
            </a:extLst>
          </p:cNvPr>
          <p:cNvPicPr>
            <a:picLocks noChangeAspect="1"/>
          </p:cNvPicPr>
          <p:nvPr/>
        </p:nvPicPr>
        <p:blipFill rotWithShape="1">
          <a:blip r:embed="rId3">
            <a:extLst>
              <a:ext uri="{28A0092B-C50C-407E-A947-70E740481C1C}">
                <a14:useLocalDpi xmlns:a14="http://schemas.microsoft.com/office/drawing/2010/main" val="0"/>
              </a:ext>
            </a:extLst>
          </a:blip>
          <a:srcRect l="4223" t="30447" r="11434"/>
          <a:stretch/>
        </p:blipFill>
        <p:spPr>
          <a:xfrm>
            <a:off x="345664" y="491318"/>
            <a:ext cx="11500672" cy="5513697"/>
          </a:xfrm>
          <a:prstGeom prst="rect">
            <a:avLst/>
          </a:prstGeom>
          <a:ln w="28575">
            <a:solidFill>
              <a:schemeClr val="tx1"/>
            </a:solidFill>
          </a:ln>
        </p:spPr>
      </p:pic>
    </p:spTree>
    <p:extLst>
      <p:ext uri="{BB962C8B-B14F-4D97-AF65-F5344CB8AC3E}">
        <p14:creationId xmlns:p14="http://schemas.microsoft.com/office/powerpoint/2010/main" val="348378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12:27-43  </a:t>
            </a:r>
            <a:r>
              <a:rPr lang="en-US" dirty="0">
                <a:solidFill>
                  <a:srgbClr val="C00000"/>
                </a:solidFill>
              </a:rPr>
              <a:t>---Dedication of the Wall  </a:t>
            </a: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954107"/>
          </a:xfrm>
          <a:prstGeom prst="rect">
            <a:avLst/>
          </a:prstGeom>
        </p:spPr>
        <p:txBody>
          <a:bodyPr wrap="square">
            <a:spAutoFit/>
          </a:bodyPr>
          <a:lstStyle/>
          <a:p>
            <a:endParaRPr lang="en-US" sz="2800" dirty="0"/>
          </a:p>
          <a:p>
            <a:endParaRPr lang="en-US" sz="2800" dirty="0"/>
          </a:p>
        </p:txBody>
      </p:sp>
      <p:sp>
        <p:nvSpPr>
          <p:cNvPr id="6" name="Rectangle 5">
            <a:extLst>
              <a:ext uri="{FF2B5EF4-FFF2-40B4-BE49-F238E27FC236}">
                <a16:creationId xmlns:a16="http://schemas.microsoft.com/office/drawing/2014/main" id="{D8C6C3ED-A355-47A5-9C53-11F9DB1CCBAA}"/>
              </a:ext>
            </a:extLst>
          </p:cNvPr>
          <p:cNvSpPr/>
          <p:nvPr/>
        </p:nvSpPr>
        <p:spPr>
          <a:xfrm>
            <a:off x="268406" y="987092"/>
            <a:ext cx="11655187" cy="3539430"/>
          </a:xfrm>
          <a:prstGeom prst="rect">
            <a:avLst/>
          </a:prstGeom>
          <a:solidFill>
            <a:schemeClr val="bg1"/>
          </a:solidFill>
          <a:ln>
            <a:solidFill>
              <a:schemeClr val="tx1"/>
            </a:solidFill>
          </a:ln>
        </p:spPr>
        <p:txBody>
          <a:bodyPr wrap="square">
            <a:spAutoFit/>
          </a:bodyPr>
          <a:lstStyle/>
          <a:p>
            <a:r>
              <a:rPr lang="en-US" sz="2800" b="1" dirty="0"/>
              <a:t>Ezra 3:11-13---</a:t>
            </a:r>
            <a:r>
              <a:rPr lang="en-US" sz="2800" dirty="0"/>
              <a:t>And all the people shouted with a great shout when they praised the </a:t>
            </a:r>
            <a:r>
              <a:rPr lang="en-US" sz="2800" cap="small" dirty="0">
                <a:effectLst/>
              </a:rPr>
              <a:t>Lord</a:t>
            </a:r>
            <a:r>
              <a:rPr lang="en-US" sz="2800" dirty="0"/>
              <a:t>, because the foundation of the house of the </a:t>
            </a:r>
            <a:r>
              <a:rPr lang="en-US" sz="2800" cap="small" dirty="0">
                <a:effectLst/>
              </a:rPr>
              <a:t>Lord</a:t>
            </a:r>
            <a:r>
              <a:rPr lang="en-US" sz="2800" dirty="0"/>
              <a:t> was laid. But many of the priests and Levites and heads of fathers' houses, old men who had seen the first house, wept with a loud voice when they saw the foundation of this house being laid, though many shouted aloud for joy, so that the people could not distinguish the sound of the joyful shout from the sound of the people's weeping, for the people shouted with a great shout, and the sound was heard far away.</a:t>
            </a:r>
          </a:p>
        </p:txBody>
      </p:sp>
    </p:spTree>
    <p:extLst>
      <p:ext uri="{BB962C8B-B14F-4D97-AF65-F5344CB8AC3E}">
        <p14:creationId xmlns:p14="http://schemas.microsoft.com/office/powerpoint/2010/main" val="31599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12:27-43  </a:t>
            </a:r>
            <a:r>
              <a:rPr lang="en-US" dirty="0">
                <a:solidFill>
                  <a:srgbClr val="C00000"/>
                </a:solidFill>
              </a:rPr>
              <a:t>---Dedication of the Wall  </a:t>
            </a: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954107"/>
          </a:xfrm>
          <a:prstGeom prst="rect">
            <a:avLst/>
          </a:prstGeom>
        </p:spPr>
        <p:txBody>
          <a:bodyPr wrap="square">
            <a:spAutoFit/>
          </a:bodyPr>
          <a:lstStyle/>
          <a:p>
            <a:endParaRPr lang="en-US" sz="2800" dirty="0"/>
          </a:p>
          <a:p>
            <a:endParaRPr lang="en-US" sz="2800" dirty="0"/>
          </a:p>
        </p:txBody>
      </p:sp>
      <p:sp>
        <p:nvSpPr>
          <p:cNvPr id="3" name="Rectangle 2">
            <a:extLst>
              <a:ext uri="{FF2B5EF4-FFF2-40B4-BE49-F238E27FC236}">
                <a16:creationId xmlns:a16="http://schemas.microsoft.com/office/drawing/2014/main" id="{844D71AA-B215-43C7-B444-6B07E24DEC2B}"/>
              </a:ext>
            </a:extLst>
          </p:cNvPr>
          <p:cNvSpPr/>
          <p:nvPr/>
        </p:nvSpPr>
        <p:spPr>
          <a:xfrm>
            <a:off x="268406" y="1139659"/>
            <a:ext cx="11655187" cy="1815882"/>
          </a:xfrm>
          <a:prstGeom prst="rect">
            <a:avLst/>
          </a:prstGeom>
        </p:spPr>
        <p:txBody>
          <a:bodyPr wrap="square">
            <a:spAutoFit/>
          </a:bodyPr>
          <a:lstStyle/>
          <a:p>
            <a:r>
              <a:rPr lang="en-US" sz="2800" dirty="0"/>
              <a:t>“And the singers sang with </a:t>
            </a:r>
            <a:r>
              <a:rPr lang="en-US" sz="2800" dirty="0" err="1"/>
              <a:t>Jezrahiah</a:t>
            </a:r>
            <a:r>
              <a:rPr lang="en-US" sz="2800" dirty="0"/>
              <a:t> as their leader. And they offered great sacrifices that day and rejoiced, for God had made them rejoice with great joy; the women and children also rejoiced. And the joy of Jerusalem was heard far away.”</a:t>
            </a:r>
          </a:p>
        </p:txBody>
      </p:sp>
    </p:spTree>
    <p:extLst>
      <p:ext uri="{BB962C8B-B14F-4D97-AF65-F5344CB8AC3E}">
        <p14:creationId xmlns:p14="http://schemas.microsoft.com/office/powerpoint/2010/main" val="13834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12:27-43  </a:t>
            </a:r>
            <a:r>
              <a:rPr lang="en-US" dirty="0">
                <a:solidFill>
                  <a:srgbClr val="C00000"/>
                </a:solidFill>
              </a:rPr>
              <a:t>---Dedication of the Wall  </a:t>
            </a: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954107"/>
          </a:xfrm>
          <a:prstGeom prst="rect">
            <a:avLst/>
          </a:prstGeom>
        </p:spPr>
        <p:txBody>
          <a:bodyPr wrap="square">
            <a:spAutoFit/>
          </a:bodyPr>
          <a:lstStyle/>
          <a:p>
            <a:endParaRPr lang="en-US" sz="2800" dirty="0"/>
          </a:p>
          <a:p>
            <a:endParaRPr lang="en-US" sz="2800" dirty="0"/>
          </a:p>
        </p:txBody>
      </p:sp>
      <p:sp>
        <p:nvSpPr>
          <p:cNvPr id="2" name="Speech Bubble: Rectangle with Corners Rounded 1">
            <a:extLst>
              <a:ext uri="{FF2B5EF4-FFF2-40B4-BE49-F238E27FC236}">
                <a16:creationId xmlns:a16="http://schemas.microsoft.com/office/drawing/2014/main" id="{AF3D508E-3508-4E40-A9B0-24AD7968A8A0}"/>
              </a:ext>
            </a:extLst>
          </p:cNvPr>
          <p:cNvSpPr/>
          <p:nvPr/>
        </p:nvSpPr>
        <p:spPr>
          <a:xfrm>
            <a:off x="1046526" y="3429000"/>
            <a:ext cx="9932900" cy="1856095"/>
          </a:xfrm>
          <a:prstGeom prst="wedgeRoundRectCallout">
            <a:avLst>
              <a:gd name="adj1" fmla="val -55045"/>
              <a:gd name="adj2" fmla="val 9264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Tobiah</a:t>
            </a:r>
            <a:r>
              <a:rPr lang="en-US" sz="3200" dirty="0">
                <a:solidFill>
                  <a:schemeClr val="tx1"/>
                </a:solidFill>
              </a:rPr>
              <a:t> said, </a:t>
            </a:r>
          </a:p>
          <a:p>
            <a:pPr algn="ctr"/>
            <a:r>
              <a:rPr lang="en-US" sz="3200" dirty="0">
                <a:solidFill>
                  <a:schemeClr val="tx1"/>
                </a:solidFill>
              </a:rPr>
              <a:t>“Yes, what they are building—if a fox goes up on it he will break down their stone wall!”</a:t>
            </a:r>
          </a:p>
        </p:txBody>
      </p:sp>
      <p:sp>
        <p:nvSpPr>
          <p:cNvPr id="6" name="Rectangle 5">
            <a:extLst>
              <a:ext uri="{FF2B5EF4-FFF2-40B4-BE49-F238E27FC236}">
                <a16:creationId xmlns:a16="http://schemas.microsoft.com/office/drawing/2014/main" id="{D8C6C3ED-A355-47A5-9C53-11F9DB1CCBAA}"/>
              </a:ext>
            </a:extLst>
          </p:cNvPr>
          <p:cNvSpPr/>
          <p:nvPr/>
        </p:nvSpPr>
        <p:spPr>
          <a:xfrm>
            <a:off x="268406" y="955766"/>
            <a:ext cx="11655187" cy="2246769"/>
          </a:xfrm>
          <a:prstGeom prst="rect">
            <a:avLst/>
          </a:prstGeom>
        </p:spPr>
        <p:txBody>
          <a:bodyPr wrap="square">
            <a:spAutoFit/>
          </a:bodyPr>
          <a:lstStyle/>
          <a:p>
            <a:r>
              <a:rPr lang="en-US" sz="2800" dirty="0"/>
              <a:t>“Then I brought the leaders of Judah up onto the wall and appointed two great choirs that gave thanks. One went to the south on the wall…The other choir of those who gave thanks went to the north, and I followed them with half of the people, on the wall…”</a:t>
            </a:r>
          </a:p>
          <a:p>
            <a:endParaRPr lang="en-US" sz="2800" dirty="0"/>
          </a:p>
        </p:txBody>
      </p:sp>
    </p:spTree>
    <p:extLst>
      <p:ext uri="{BB962C8B-B14F-4D97-AF65-F5344CB8AC3E}">
        <p14:creationId xmlns:p14="http://schemas.microsoft.com/office/powerpoint/2010/main" val="8080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EB2F0363-D554-4CA4-9632-6D17FEDAE3E1}"/>
              </a:ext>
            </a:extLst>
          </p:cNvPr>
          <p:cNvSpPr txBox="1">
            <a:spLocks/>
          </p:cNvSpPr>
          <p:nvPr/>
        </p:nvSpPr>
        <p:spPr>
          <a:xfrm>
            <a:off x="1378226" y="5661145"/>
            <a:ext cx="9036323" cy="157289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1100" b="1" dirty="0">
                <a:solidFill>
                  <a:srgbClr val="C00000"/>
                </a:solidFill>
                <a:latin typeface="Calibri" pitchFamily="34" charset="0"/>
                <a:cs typeface="Calibri" pitchFamily="34" charset="0"/>
              </a:rPr>
              <a:t>11-13</a:t>
            </a:r>
            <a:r>
              <a:rPr kumimoji="0" lang="en-US" sz="12300" b="1" i="0" u="none" strike="noStrike" kern="1200" cap="none" spc="0" normalizeH="0" baseline="0" noProof="0" dirty="0">
                <a:ln>
                  <a:noFill/>
                </a:ln>
                <a:solidFill>
                  <a:srgbClr val="EE0000"/>
                </a:solidFill>
                <a:effectLst/>
                <a:uLnTx/>
                <a:uFillTx/>
                <a:latin typeface="Calibri" pitchFamily="34" charset="0"/>
                <a:ea typeface="+mn-ea"/>
                <a:cs typeface="Calibri" pitchFamily="34" charset="0"/>
              </a:rPr>
              <a:t>	</a:t>
            </a:r>
            <a:r>
              <a:rPr lang="en-US" sz="12300" b="1" dirty="0">
                <a:solidFill>
                  <a:srgbClr val="EE0000"/>
                </a:solidFill>
                <a:latin typeface="Calibri" pitchFamily="34" charset="0"/>
                <a:cs typeface="Calibri" pitchFamily="34" charset="0"/>
              </a:rPr>
              <a:t>   </a:t>
            </a:r>
            <a:r>
              <a:rPr kumimoji="0" lang="en-US" sz="111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Further work of </a:t>
            </a:r>
            <a:r>
              <a:rPr lang="en-US" sz="11100" dirty="0">
                <a:solidFill>
                  <a:srgbClr val="FF0000"/>
                </a:solidFill>
                <a:latin typeface="Calibri" pitchFamily="34" charset="0"/>
                <a:cs typeface="Calibri" pitchFamily="34" charset="0"/>
              </a:rPr>
              <a:t>Nehemiah</a:t>
            </a:r>
            <a:endParaRPr kumimoji="0" lang="en-US" sz="123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EE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	</a:t>
            </a:r>
            <a:endParaRPr kumimoji="0" lang="en-US" sz="4000" b="0" i="0" u="none" strike="noStrike" kern="1200" cap="none" spc="0" normalizeH="0" baseline="0" noProof="0" dirty="0">
              <a:ln>
                <a:noFill/>
              </a:ln>
              <a:solidFill>
                <a:srgbClr val="EE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Calibri" pitchFamily="34" charset="0"/>
                <a:ea typeface="+mn-ea"/>
                <a:cs typeface="Calibri"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5B52C2E-25FC-4F09-BCA5-71234DF4D6AB}"/>
              </a:ext>
            </a:extLst>
          </p:cNvPr>
          <p:cNvSpPr txBox="1"/>
          <p:nvPr/>
        </p:nvSpPr>
        <p:spPr>
          <a:xfrm>
            <a:off x="3552666" y="1964369"/>
            <a:ext cx="7659976" cy="646331"/>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Reestablishing the law and holiness</a:t>
            </a:r>
          </a:p>
        </p:txBody>
      </p:sp>
      <p:sp>
        <p:nvSpPr>
          <p:cNvPr id="4" name="TextBox 3">
            <a:extLst>
              <a:ext uri="{FF2B5EF4-FFF2-40B4-BE49-F238E27FC236}">
                <a16:creationId xmlns:a16="http://schemas.microsoft.com/office/drawing/2014/main" id="{647E18FD-1C58-412C-8A31-6F8F02AF873E}"/>
              </a:ext>
            </a:extLst>
          </p:cNvPr>
          <p:cNvSpPr txBox="1"/>
          <p:nvPr/>
        </p:nvSpPr>
        <p:spPr>
          <a:xfrm>
            <a:off x="3552666" y="647550"/>
            <a:ext cx="7659976" cy="646331"/>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Rebuilding the temple in Jerusalem </a:t>
            </a:r>
          </a:p>
        </p:txBody>
      </p:sp>
      <p:sp>
        <p:nvSpPr>
          <p:cNvPr id="3" name="TextBox 2">
            <a:extLst>
              <a:ext uri="{FF2B5EF4-FFF2-40B4-BE49-F238E27FC236}">
                <a16:creationId xmlns:a16="http://schemas.microsoft.com/office/drawing/2014/main" id="{AA9BE96F-9905-4D81-A15A-A4B0B7A8E9E4}"/>
              </a:ext>
            </a:extLst>
          </p:cNvPr>
          <p:cNvSpPr txBox="1"/>
          <p:nvPr/>
        </p:nvSpPr>
        <p:spPr>
          <a:xfrm>
            <a:off x="1615979" y="1399162"/>
            <a:ext cx="7182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itchFamily="34" charset="0"/>
                <a:ea typeface="+mn-ea"/>
                <a:cs typeface="Calibri" pitchFamily="34" charset="0"/>
              </a:rPr>
              <a:t>7-10	</a:t>
            </a:r>
            <a:r>
              <a:rPr kumimoji="0" lang="en-US" sz="4000" b="1"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	 </a:t>
            </a:r>
            <a:r>
              <a:rPr kumimoji="0" lang="en-US" sz="36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Ezra’s expedition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48ED066-CFB0-4177-97CD-8519E6EF2EC0}"/>
              </a:ext>
            </a:extLst>
          </p:cNvPr>
          <p:cNvSpPr txBox="1"/>
          <p:nvPr/>
        </p:nvSpPr>
        <p:spPr>
          <a:xfrm>
            <a:off x="3459901" y="3303423"/>
            <a:ext cx="7659976" cy="70788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 </a:t>
            </a:r>
            <a:r>
              <a:rPr kumimoji="0" lang="en-US" sz="36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Rebuilding the wall of Jerusalem </a:t>
            </a:r>
            <a:endParaRPr kumimoji="0" lang="en-US" sz="40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endParaRPr>
          </a:p>
        </p:txBody>
      </p:sp>
      <p:sp>
        <p:nvSpPr>
          <p:cNvPr id="10" name="TextBox 9">
            <a:extLst>
              <a:ext uri="{FF2B5EF4-FFF2-40B4-BE49-F238E27FC236}">
                <a16:creationId xmlns:a16="http://schemas.microsoft.com/office/drawing/2014/main" id="{3C9587CE-9F6C-47CC-84CF-0DEB9861C85A}"/>
              </a:ext>
            </a:extLst>
          </p:cNvPr>
          <p:cNvSpPr txBox="1"/>
          <p:nvPr/>
        </p:nvSpPr>
        <p:spPr>
          <a:xfrm>
            <a:off x="3459901" y="4685976"/>
            <a:ext cx="8427299" cy="70788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 </a:t>
            </a:r>
            <a:r>
              <a:rPr kumimoji="0" lang="en-US" sz="36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Recommitting to the law and covenant  </a:t>
            </a:r>
            <a:endParaRPr kumimoji="0" lang="en-US" sz="40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endParaRPr>
          </a:p>
        </p:txBody>
      </p:sp>
      <p:sp>
        <p:nvSpPr>
          <p:cNvPr id="5" name="Content Placeholder 4">
            <a:extLst>
              <a:ext uri="{FF2B5EF4-FFF2-40B4-BE49-F238E27FC236}">
                <a16:creationId xmlns:a16="http://schemas.microsoft.com/office/drawing/2014/main" id="{B4104A7E-39BA-41B5-AC75-59A1CAED9984}"/>
              </a:ext>
            </a:extLst>
          </p:cNvPr>
          <p:cNvSpPr>
            <a:spLocks noGrp="1"/>
          </p:cNvSpPr>
          <p:nvPr>
            <p:ph idx="1"/>
          </p:nvPr>
        </p:nvSpPr>
        <p:spPr>
          <a:xfrm>
            <a:off x="838200" y="222895"/>
            <a:ext cx="10515600" cy="1527108"/>
          </a:xfrm>
        </p:spPr>
        <p:txBody>
          <a:bodyPr>
            <a:normAutofit fontScale="25000" lnSpcReduction="20000"/>
          </a:bodyPr>
          <a:lstStyle/>
          <a:p>
            <a:pPr marL="0" lvl="0" indent="0">
              <a:lnSpc>
                <a:spcPct val="100000"/>
              </a:lnSpc>
              <a:spcBef>
                <a:spcPts val="0"/>
              </a:spcBef>
              <a:spcAft>
                <a:spcPts val="1200"/>
              </a:spcAft>
              <a:buNone/>
            </a:pPr>
            <a:r>
              <a:rPr lang="en-US" sz="14400" b="1" cap="small" dirty="0">
                <a:solidFill>
                  <a:srgbClr val="C00000"/>
                </a:solidFill>
                <a:latin typeface="Calibri" pitchFamily="34" charset="0"/>
                <a:cs typeface="Calibri" pitchFamily="34" charset="0"/>
              </a:rPr>
              <a:t>Ezra</a:t>
            </a:r>
            <a:r>
              <a:rPr lang="en-US" sz="14400" b="1" dirty="0">
                <a:solidFill>
                  <a:srgbClr val="C00000"/>
                </a:solidFill>
                <a:latin typeface="Calibri" pitchFamily="34" charset="0"/>
                <a:cs typeface="Calibri" pitchFamily="34" charset="0"/>
              </a:rPr>
              <a:t> 1-6</a:t>
            </a:r>
            <a:r>
              <a:rPr lang="en-US" sz="16000" b="1" dirty="0">
                <a:solidFill>
                  <a:srgbClr val="EE0000"/>
                </a:solidFill>
                <a:latin typeface="Calibri" pitchFamily="34" charset="0"/>
                <a:cs typeface="Calibri" pitchFamily="34" charset="0"/>
              </a:rPr>
              <a:t>		</a:t>
            </a:r>
            <a:r>
              <a:rPr lang="en-US" sz="14400" dirty="0">
                <a:solidFill>
                  <a:srgbClr val="FF0000"/>
                </a:solidFill>
                <a:latin typeface="Calibri" pitchFamily="34" charset="0"/>
                <a:cs typeface="Calibri" pitchFamily="34" charset="0"/>
              </a:rPr>
              <a:t>Zerubbabel’s</a:t>
            </a:r>
            <a:r>
              <a:rPr lang="en-US" sz="14400" dirty="0">
                <a:solidFill>
                  <a:srgbClr val="EE0000"/>
                </a:solidFill>
                <a:latin typeface="Calibri" pitchFamily="34" charset="0"/>
                <a:cs typeface="Calibri" pitchFamily="34" charset="0"/>
              </a:rPr>
              <a:t> </a:t>
            </a:r>
            <a:r>
              <a:rPr lang="en-US" sz="14400" dirty="0">
                <a:solidFill>
                  <a:srgbClr val="FF0000"/>
                </a:solidFill>
                <a:latin typeface="Calibri" pitchFamily="34" charset="0"/>
                <a:cs typeface="Calibri" pitchFamily="34" charset="0"/>
              </a:rPr>
              <a:t>expedition</a:t>
            </a:r>
          </a:p>
          <a:p>
            <a:pPr marL="0" lvl="0" indent="0">
              <a:lnSpc>
                <a:spcPct val="100000"/>
              </a:lnSpc>
              <a:spcBef>
                <a:spcPts val="0"/>
              </a:spcBef>
              <a:spcAft>
                <a:spcPts val="1200"/>
              </a:spcAft>
              <a:buNone/>
            </a:pPr>
            <a:endParaRPr lang="en-US" sz="16000" dirty="0">
              <a:solidFill>
                <a:srgbClr val="EE0000"/>
              </a:solidFill>
              <a:latin typeface="Calibri" pitchFamily="34" charset="0"/>
              <a:cs typeface="Calibri" pitchFamily="34" charset="0"/>
            </a:endParaRPr>
          </a:p>
          <a:p>
            <a:pPr marL="0" lvl="0" indent="0">
              <a:lnSpc>
                <a:spcPct val="100000"/>
              </a:lnSpc>
              <a:spcBef>
                <a:spcPts val="0"/>
              </a:spcBef>
              <a:spcAft>
                <a:spcPts val="1200"/>
              </a:spcAft>
              <a:buNone/>
            </a:pPr>
            <a:r>
              <a:rPr lang="en-US" sz="4000" b="1" dirty="0">
                <a:solidFill>
                  <a:srgbClr val="FF0000"/>
                </a:solidFill>
                <a:latin typeface="Calibri" pitchFamily="34" charset="0"/>
                <a:cs typeface="Calibri" pitchFamily="34" charset="0"/>
              </a:rPr>
              <a:t>	</a:t>
            </a:r>
            <a:endParaRPr lang="en-US" sz="4000" dirty="0">
              <a:solidFill>
                <a:srgbClr val="EE0000"/>
              </a:solidFill>
              <a:latin typeface="Calibri" pitchFamily="34" charset="0"/>
              <a:cs typeface="Calibri" pitchFamily="34" charset="0"/>
            </a:endParaRPr>
          </a:p>
          <a:p>
            <a:pPr marL="0" lvl="0" indent="0">
              <a:lnSpc>
                <a:spcPct val="100000"/>
              </a:lnSpc>
              <a:spcBef>
                <a:spcPts val="0"/>
              </a:spcBef>
              <a:spcAft>
                <a:spcPts val="1200"/>
              </a:spcAft>
              <a:buNone/>
            </a:pPr>
            <a:r>
              <a:rPr lang="en-US" sz="4000" dirty="0">
                <a:solidFill>
                  <a:srgbClr val="C00000"/>
                </a:solidFill>
                <a:latin typeface="Calibri" pitchFamily="34" charset="0"/>
                <a:cs typeface="Calibri" pitchFamily="34" charset="0"/>
              </a:rPr>
              <a:t>       </a:t>
            </a:r>
            <a:endParaRPr lang="en-US" dirty="0"/>
          </a:p>
        </p:txBody>
      </p:sp>
      <p:sp>
        <p:nvSpPr>
          <p:cNvPr id="8" name="Content Placeholder 4">
            <a:extLst>
              <a:ext uri="{FF2B5EF4-FFF2-40B4-BE49-F238E27FC236}">
                <a16:creationId xmlns:a16="http://schemas.microsoft.com/office/drawing/2014/main" id="{4A663C0F-C700-478A-935F-A0916DB2CADB}"/>
              </a:ext>
            </a:extLst>
          </p:cNvPr>
          <p:cNvSpPr txBox="1">
            <a:spLocks/>
          </p:cNvSpPr>
          <p:nvPr/>
        </p:nvSpPr>
        <p:spPr>
          <a:xfrm>
            <a:off x="896911" y="2942517"/>
            <a:ext cx="9036323" cy="157289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1100" b="1" i="0" u="none" strike="noStrike" kern="1200" cap="small" spc="0" normalizeH="0" baseline="0" noProof="0" dirty="0">
                <a:ln>
                  <a:noFill/>
                </a:ln>
                <a:solidFill>
                  <a:srgbClr val="C00000"/>
                </a:solidFill>
                <a:effectLst/>
                <a:uLnTx/>
                <a:uFillTx/>
                <a:latin typeface="Calibri" pitchFamily="34" charset="0"/>
                <a:ea typeface="+mn-ea"/>
                <a:cs typeface="Calibri" pitchFamily="34" charset="0"/>
              </a:rPr>
              <a:t> </a:t>
            </a:r>
            <a:r>
              <a:rPr kumimoji="0" lang="en-US" sz="11100" b="1" i="0" u="none" strike="noStrike" kern="1200" cap="small" spc="0" normalizeH="0" baseline="0" noProof="0" dirty="0" err="1">
                <a:ln>
                  <a:noFill/>
                </a:ln>
                <a:solidFill>
                  <a:srgbClr val="C00000"/>
                </a:solidFill>
                <a:effectLst/>
                <a:uLnTx/>
                <a:uFillTx/>
                <a:latin typeface="Calibri" pitchFamily="34" charset="0"/>
                <a:ea typeface="+mn-ea"/>
                <a:cs typeface="Calibri" pitchFamily="34" charset="0"/>
              </a:rPr>
              <a:t>Neh</a:t>
            </a:r>
            <a:r>
              <a:rPr kumimoji="0" lang="en-US" sz="11100" b="1" i="0" u="none" strike="noStrike" kern="1200" cap="none" spc="0" normalizeH="0" baseline="0" noProof="0" dirty="0">
                <a:ln>
                  <a:noFill/>
                </a:ln>
                <a:solidFill>
                  <a:srgbClr val="C00000"/>
                </a:solidFill>
                <a:effectLst/>
                <a:uLnTx/>
                <a:uFillTx/>
                <a:latin typeface="Calibri" pitchFamily="34" charset="0"/>
                <a:ea typeface="+mn-ea"/>
                <a:cs typeface="Calibri" pitchFamily="34" charset="0"/>
              </a:rPr>
              <a:t> 1-7</a:t>
            </a:r>
            <a:r>
              <a:rPr kumimoji="0" lang="en-US" sz="11100" b="1" i="0" u="none" strike="noStrike" kern="1200" cap="none" spc="0" normalizeH="0" baseline="0" noProof="0" dirty="0">
                <a:ln>
                  <a:noFill/>
                </a:ln>
                <a:solidFill>
                  <a:srgbClr val="EE0000"/>
                </a:solidFill>
                <a:effectLst/>
                <a:uLnTx/>
                <a:uFillTx/>
                <a:latin typeface="Calibri" pitchFamily="34" charset="0"/>
                <a:ea typeface="+mn-ea"/>
                <a:cs typeface="Calibri" pitchFamily="34" charset="0"/>
              </a:rPr>
              <a:t>	</a:t>
            </a:r>
            <a:r>
              <a:rPr lang="en-US" sz="11100" b="1" dirty="0">
                <a:solidFill>
                  <a:srgbClr val="EE0000"/>
                </a:solidFill>
                <a:latin typeface="Calibri" pitchFamily="34" charset="0"/>
                <a:cs typeface="Calibri" pitchFamily="34" charset="0"/>
              </a:rPr>
              <a:t>        </a:t>
            </a:r>
            <a:r>
              <a:rPr kumimoji="0" lang="en-US" sz="111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Nehemiah’s</a:t>
            </a:r>
            <a:r>
              <a:rPr kumimoji="0" lang="en-US" sz="11100" b="0" i="0" u="none" strike="noStrike" kern="1200" cap="none" spc="0" normalizeH="0" baseline="0" noProof="0" dirty="0">
                <a:ln>
                  <a:noFill/>
                </a:ln>
                <a:solidFill>
                  <a:srgbClr val="EE0000"/>
                </a:solidFill>
                <a:effectLst/>
                <a:uLnTx/>
                <a:uFillTx/>
                <a:latin typeface="Calibri" pitchFamily="34" charset="0"/>
                <a:ea typeface="+mn-ea"/>
                <a:cs typeface="Calibri" pitchFamily="34" charset="0"/>
              </a:rPr>
              <a:t> </a:t>
            </a:r>
            <a:r>
              <a:rPr kumimoji="0" lang="en-US" sz="111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expedition</a:t>
            </a:r>
            <a:endParaRPr kumimoji="0" lang="en-US" sz="123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EE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	</a:t>
            </a:r>
            <a:endParaRPr kumimoji="0" lang="en-US" sz="4000" b="0" i="0" u="none" strike="noStrike" kern="1200" cap="none" spc="0" normalizeH="0" baseline="0" noProof="0" dirty="0">
              <a:ln>
                <a:noFill/>
              </a:ln>
              <a:solidFill>
                <a:srgbClr val="EE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Calibri" pitchFamily="34" charset="0"/>
                <a:ea typeface="+mn-ea"/>
                <a:cs typeface="Calibri"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BDC7E92-311B-4365-B196-E6F4D7C7BDF1}"/>
              </a:ext>
            </a:extLst>
          </p:cNvPr>
          <p:cNvSpPr txBox="1"/>
          <p:nvPr/>
        </p:nvSpPr>
        <p:spPr>
          <a:xfrm>
            <a:off x="3552666" y="6084572"/>
            <a:ext cx="7659976" cy="646331"/>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Restoring holiness</a:t>
            </a:r>
          </a:p>
        </p:txBody>
      </p:sp>
      <p:sp>
        <p:nvSpPr>
          <p:cNvPr id="9" name="Content Placeholder 4">
            <a:extLst>
              <a:ext uri="{FF2B5EF4-FFF2-40B4-BE49-F238E27FC236}">
                <a16:creationId xmlns:a16="http://schemas.microsoft.com/office/drawing/2014/main" id="{9D358618-197A-49C8-8449-0B4C44BD355D}"/>
              </a:ext>
            </a:extLst>
          </p:cNvPr>
          <p:cNvSpPr txBox="1">
            <a:spLocks/>
          </p:cNvSpPr>
          <p:nvPr/>
        </p:nvSpPr>
        <p:spPr>
          <a:xfrm>
            <a:off x="1615978" y="4292505"/>
            <a:ext cx="8811825" cy="157289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1100" b="1" i="0" u="none" strike="noStrike" kern="1200" cap="none" spc="0" normalizeH="0" baseline="0" noProof="0" dirty="0">
                <a:ln>
                  <a:noFill/>
                </a:ln>
                <a:solidFill>
                  <a:srgbClr val="C00000"/>
                </a:solidFill>
                <a:effectLst/>
                <a:uLnTx/>
                <a:uFillTx/>
                <a:latin typeface="Calibri" pitchFamily="34" charset="0"/>
                <a:ea typeface="+mn-ea"/>
                <a:cs typeface="Calibri" pitchFamily="34" charset="0"/>
              </a:rPr>
              <a:t>8-10</a:t>
            </a:r>
            <a:r>
              <a:rPr kumimoji="0" lang="en-US" sz="12300" b="1" i="0" u="none" strike="noStrike" kern="1200" cap="none" spc="0" normalizeH="0" baseline="0" noProof="0" dirty="0">
                <a:ln>
                  <a:noFill/>
                </a:ln>
                <a:solidFill>
                  <a:srgbClr val="EE0000"/>
                </a:solidFill>
                <a:effectLst/>
                <a:uLnTx/>
                <a:uFillTx/>
                <a:latin typeface="Calibri" pitchFamily="34" charset="0"/>
                <a:ea typeface="+mn-ea"/>
                <a:cs typeface="Calibri" pitchFamily="34" charset="0"/>
              </a:rPr>
              <a:t>		 </a:t>
            </a:r>
            <a:r>
              <a:rPr kumimoji="0" lang="en-US" sz="111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Further work of Ezra</a:t>
            </a:r>
            <a:endParaRPr kumimoji="0" lang="en-US" sz="123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EE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	</a:t>
            </a:r>
            <a:endParaRPr kumimoji="0" lang="en-US" sz="4000" b="0" i="0" u="none" strike="noStrike" kern="1200" cap="none" spc="0" normalizeH="0" baseline="0" noProof="0" dirty="0">
              <a:ln>
                <a:noFill/>
              </a:ln>
              <a:solidFill>
                <a:srgbClr val="EE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Calibri" pitchFamily="34" charset="0"/>
                <a:ea typeface="+mn-ea"/>
                <a:cs typeface="Calibri"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95BB26D1-25D7-49EC-8E1D-1063AC878570}"/>
              </a:ext>
            </a:extLst>
          </p:cNvPr>
          <p:cNvCxnSpPr/>
          <p:nvPr/>
        </p:nvCxnSpPr>
        <p:spPr>
          <a:xfrm>
            <a:off x="2621701" y="479685"/>
            <a:ext cx="838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1A0EB46A-E7DB-46AB-A676-950D98D75447}"/>
              </a:ext>
            </a:extLst>
          </p:cNvPr>
          <p:cNvCxnSpPr/>
          <p:nvPr/>
        </p:nvCxnSpPr>
        <p:spPr>
          <a:xfrm>
            <a:off x="2621701" y="1750003"/>
            <a:ext cx="838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13F81852-1EE7-4C6F-A000-41F01D58CCED}"/>
              </a:ext>
            </a:extLst>
          </p:cNvPr>
          <p:cNvCxnSpPr/>
          <p:nvPr/>
        </p:nvCxnSpPr>
        <p:spPr>
          <a:xfrm>
            <a:off x="2621701" y="3165423"/>
            <a:ext cx="838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D1BB68B5-6B1B-407B-8B97-ABDB2639C410}"/>
              </a:ext>
            </a:extLst>
          </p:cNvPr>
          <p:cNvCxnSpPr/>
          <p:nvPr/>
        </p:nvCxnSpPr>
        <p:spPr>
          <a:xfrm>
            <a:off x="2621701" y="4517875"/>
            <a:ext cx="838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FB2336D5-B4D3-4271-BF32-C1ED9FDB743F}"/>
              </a:ext>
            </a:extLst>
          </p:cNvPr>
          <p:cNvCxnSpPr/>
          <p:nvPr/>
        </p:nvCxnSpPr>
        <p:spPr>
          <a:xfrm>
            <a:off x="2621701" y="5885981"/>
            <a:ext cx="838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8245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3DF6-E01A-4484-8D88-0F6D27525EB2}"/>
              </a:ext>
            </a:extLst>
          </p:cNvPr>
          <p:cNvSpPr>
            <a:spLocks noGrp="1"/>
          </p:cNvSpPr>
          <p:nvPr>
            <p:ph type="title"/>
          </p:nvPr>
        </p:nvSpPr>
        <p:spPr>
          <a:xfrm>
            <a:off x="838200" y="188661"/>
            <a:ext cx="10515600" cy="1325563"/>
          </a:xfrm>
          <a:solidFill>
            <a:schemeClr val="bg1"/>
          </a:solidFill>
          <a:ln w="38100">
            <a:solidFill>
              <a:schemeClr val="tx1"/>
            </a:solidFill>
          </a:ln>
        </p:spPr>
        <p:txBody>
          <a:bodyPr>
            <a:normAutofit/>
          </a:bodyPr>
          <a:lstStyle/>
          <a:p>
            <a:pPr algn="ctr"/>
            <a:r>
              <a:rPr lang="en-US" sz="6000" b="1" dirty="0"/>
              <a:t>Nehemiah 11</a:t>
            </a:r>
            <a:endParaRPr lang="en-US" sz="4800" b="1" dirty="0"/>
          </a:p>
        </p:txBody>
      </p:sp>
    </p:spTree>
    <p:extLst>
      <p:ext uri="{BB962C8B-B14F-4D97-AF65-F5344CB8AC3E}">
        <p14:creationId xmlns:p14="http://schemas.microsoft.com/office/powerpoint/2010/main" val="37978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11:1-21</a:t>
            </a:r>
            <a:endParaRPr lang="en-US" dirty="0">
              <a:solidFill>
                <a:srgbClr val="C00000"/>
              </a:solidFill>
            </a:endParaRP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2246769"/>
          </a:xfrm>
          <a:prstGeom prst="rect">
            <a:avLst/>
          </a:prstGeom>
        </p:spPr>
        <p:txBody>
          <a:bodyPr wrap="square">
            <a:spAutoFit/>
          </a:bodyPr>
          <a:lstStyle/>
          <a:p>
            <a:r>
              <a:rPr lang="en-US" sz="2800" dirty="0"/>
              <a:t>Now the leaders of the people lived in Jerusalem. And the rest of the people cast lots to bring one out of ten to live in Jerusalem the holy city, while nine out of ten</a:t>
            </a:r>
            <a:r>
              <a:rPr lang="en-US" sz="2800" baseline="30000" dirty="0"/>
              <a:t> </a:t>
            </a:r>
            <a:r>
              <a:rPr lang="en-US" sz="2800" dirty="0"/>
              <a:t>remained in the other towns. And the people blessed all the men who willingly offered to live in Jerusalem.</a:t>
            </a:r>
          </a:p>
          <a:p>
            <a:endParaRPr lang="en-US" sz="2800" dirty="0"/>
          </a:p>
        </p:txBody>
      </p:sp>
    </p:spTree>
    <p:extLst>
      <p:ext uri="{BB962C8B-B14F-4D97-AF65-F5344CB8AC3E}">
        <p14:creationId xmlns:p14="http://schemas.microsoft.com/office/powerpoint/2010/main" val="392166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F59044A-0860-4473-9735-F14691971ECE}"/>
              </a:ext>
            </a:extLst>
          </p:cNvPr>
          <p:cNvSpPr txBox="1"/>
          <p:nvPr/>
        </p:nvSpPr>
        <p:spPr>
          <a:xfrm>
            <a:off x="1009934" y="887104"/>
            <a:ext cx="3138985" cy="4401205"/>
          </a:xfrm>
          <a:prstGeom prst="rect">
            <a:avLst/>
          </a:prstGeom>
          <a:noFill/>
        </p:spPr>
        <p:txBody>
          <a:bodyPr wrap="square" rtlCol="0">
            <a:spAutoFit/>
          </a:bodyPr>
          <a:lstStyle/>
          <a:p>
            <a:r>
              <a:rPr lang="en-US" sz="4000" b="1" dirty="0">
                <a:solidFill>
                  <a:srgbClr val="C00000"/>
                </a:solidFill>
              </a:rPr>
              <a:t>Ch. 7</a:t>
            </a:r>
          </a:p>
          <a:p>
            <a:endParaRPr lang="en-US" sz="4000" b="1" dirty="0">
              <a:solidFill>
                <a:srgbClr val="C00000"/>
              </a:solidFill>
            </a:endParaRPr>
          </a:p>
          <a:p>
            <a:endParaRPr lang="en-US" sz="4000" b="1" dirty="0">
              <a:solidFill>
                <a:srgbClr val="C00000"/>
              </a:solidFill>
            </a:endParaRPr>
          </a:p>
          <a:p>
            <a:r>
              <a:rPr lang="en-US" sz="4000" b="1" dirty="0">
                <a:solidFill>
                  <a:srgbClr val="C00000"/>
                </a:solidFill>
              </a:rPr>
              <a:t>Ch. 8-10</a:t>
            </a:r>
          </a:p>
          <a:p>
            <a:endParaRPr lang="en-US" sz="4000" b="1" dirty="0">
              <a:solidFill>
                <a:srgbClr val="C00000"/>
              </a:solidFill>
            </a:endParaRPr>
          </a:p>
          <a:p>
            <a:endParaRPr lang="en-US" sz="4000" b="1" dirty="0">
              <a:solidFill>
                <a:srgbClr val="C00000"/>
              </a:solidFill>
            </a:endParaRPr>
          </a:p>
          <a:p>
            <a:r>
              <a:rPr lang="en-US" sz="4000" b="1" dirty="0">
                <a:solidFill>
                  <a:srgbClr val="C00000"/>
                </a:solidFill>
              </a:rPr>
              <a:t>Ch. 11</a:t>
            </a:r>
            <a:endParaRPr lang="en-US" b="1" dirty="0">
              <a:solidFill>
                <a:srgbClr val="C00000"/>
              </a:solidFill>
            </a:endParaRPr>
          </a:p>
        </p:txBody>
      </p:sp>
      <p:sp>
        <p:nvSpPr>
          <p:cNvPr id="21" name="TextBox 20">
            <a:extLst>
              <a:ext uri="{FF2B5EF4-FFF2-40B4-BE49-F238E27FC236}">
                <a16:creationId xmlns:a16="http://schemas.microsoft.com/office/drawing/2014/main" id="{149A2233-E2E6-4A04-8873-335F86AE11DD}"/>
              </a:ext>
            </a:extLst>
          </p:cNvPr>
          <p:cNvSpPr txBox="1"/>
          <p:nvPr/>
        </p:nvSpPr>
        <p:spPr>
          <a:xfrm>
            <a:off x="3575711" y="950782"/>
            <a:ext cx="6619168" cy="954107"/>
          </a:xfrm>
          <a:prstGeom prst="rect">
            <a:avLst/>
          </a:prstGeom>
          <a:solidFill>
            <a:schemeClr val="bg1"/>
          </a:solidFill>
          <a:ln>
            <a:solidFill>
              <a:schemeClr val="tx1"/>
            </a:solidFill>
          </a:ln>
        </p:spPr>
        <p:txBody>
          <a:bodyPr wrap="square" rtlCol="0">
            <a:spAutoFit/>
          </a:bodyPr>
          <a:lstStyle/>
          <a:p>
            <a:r>
              <a:rPr lang="en-US" sz="2800" dirty="0"/>
              <a:t>Few people actually living within the city of Jerusalem </a:t>
            </a:r>
          </a:p>
        </p:txBody>
      </p:sp>
      <p:sp>
        <p:nvSpPr>
          <p:cNvPr id="22" name="TextBox 21">
            <a:extLst>
              <a:ext uri="{FF2B5EF4-FFF2-40B4-BE49-F238E27FC236}">
                <a16:creationId xmlns:a16="http://schemas.microsoft.com/office/drawing/2014/main" id="{83309E09-0215-4E7F-BE2B-60D533A61879}"/>
              </a:ext>
            </a:extLst>
          </p:cNvPr>
          <p:cNvSpPr txBox="1"/>
          <p:nvPr/>
        </p:nvSpPr>
        <p:spPr>
          <a:xfrm>
            <a:off x="3575710" y="2792075"/>
            <a:ext cx="6619169" cy="954107"/>
          </a:xfrm>
          <a:prstGeom prst="rect">
            <a:avLst/>
          </a:prstGeom>
          <a:solidFill>
            <a:schemeClr val="bg1"/>
          </a:solidFill>
          <a:ln>
            <a:solidFill>
              <a:schemeClr val="tx1"/>
            </a:solidFill>
          </a:ln>
        </p:spPr>
        <p:txBody>
          <a:bodyPr wrap="square" rtlCol="0">
            <a:spAutoFit/>
          </a:bodyPr>
          <a:lstStyle/>
          <a:p>
            <a:r>
              <a:rPr lang="en-US" sz="2800" dirty="0"/>
              <a:t>People hearing the law, confessing and repenting of their sins, recommitting to God</a:t>
            </a:r>
          </a:p>
        </p:txBody>
      </p:sp>
      <p:sp>
        <p:nvSpPr>
          <p:cNvPr id="23" name="TextBox 22">
            <a:extLst>
              <a:ext uri="{FF2B5EF4-FFF2-40B4-BE49-F238E27FC236}">
                <a16:creationId xmlns:a16="http://schemas.microsoft.com/office/drawing/2014/main" id="{6CDCEB3C-8C2F-4AF1-8A8F-5F35616A7F10}"/>
              </a:ext>
            </a:extLst>
          </p:cNvPr>
          <p:cNvSpPr txBox="1"/>
          <p:nvPr/>
        </p:nvSpPr>
        <p:spPr>
          <a:xfrm>
            <a:off x="3575710" y="4633369"/>
            <a:ext cx="6619169" cy="523220"/>
          </a:xfrm>
          <a:prstGeom prst="rect">
            <a:avLst/>
          </a:prstGeom>
          <a:solidFill>
            <a:schemeClr val="bg1"/>
          </a:solidFill>
          <a:ln>
            <a:solidFill>
              <a:schemeClr val="tx1"/>
            </a:solidFill>
          </a:ln>
        </p:spPr>
        <p:txBody>
          <a:bodyPr wrap="square" rtlCol="0">
            <a:spAutoFit/>
          </a:bodyPr>
          <a:lstStyle/>
          <a:p>
            <a:r>
              <a:rPr lang="en-US" sz="2800" dirty="0"/>
              <a:t>People move into the city of Jerusalem</a:t>
            </a:r>
          </a:p>
        </p:txBody>
      </p:sp>
    </p:spTree>
    <p:extLst>
      <p:ext uri="{BB962C8B-B14F-4D97-AF65-F5344CB8AC3E}">
        <p14:creationId xmlns:p14="http://schemas.microsoft.com/office/powerpoint/2010/main" val="11861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11:1-21</a:t>
            </a:r>
            <a:endParaRPr lang="en-US" dirty="0">
              <a:solidFill>
                <a:srgbClr val="C00000"/>
              </a:solidFill>
            </a:endParaRP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2246769"/>
          </a:xfrm>
          <a:prstGeom prst="rect">
            <a:avLst/>
          </a:prstGeom>
        </p:spPr>
        <p:txBody>
          <a:bodyPr wrap="square">
            <a:spAutoFit/>
          </a:bodyPr>
          <a:lstStyle/>
          <a:p>
            <a:r>
              <a:rPr lang="en-US" sz="2800" dirty="0"/>
              <a:t>Now the leaders of the people lived in Jerusalem. And the rest of the people cast lots to bring one out of ten to live in Jerusalem the holy city, while nine out of ten</a:t>
            </a:r>
            <a:r>
              <a:rPr lang="en-US" sz="2800" baseline="30000" dirty="0"/>
              <a:t> </a:t>
            </a:r>
            <a:r>
              <a:rPr lang="en-US" sz="2800" dirty="0"/>
              <a:t>remained in the other towns. And the people blessed all the men who willingly offered to live in Jerusalem.</a:t>
            </a:r>
          </a:p>
          <a:p>
            <a:endParaRPr lang="en-US" sz="2800" dirty="0"/>
          </a:p>
        </p:txBody>
      </p:sp>
    </p:spTree>
    <p:extLst>
      <p:ext uri="{BB962C8B-B14F-4D97-AF65-F5344CB8AC3E}">
        <p14:creationId xmlns:p14="http://schemas.microsoft.com/office/powerpoint/2010/main" val="348219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11:1-21</a:t>
            </a:r>
            <a:endParaRPr lang="en-US" dirty="0">
              <a:solidFill>
                <a:srgbClr val="C00000"/>
              </a:solidFill>
            </a:endParaRP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5047536"/>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dirty="0"/>
              <a:t>These are the chiefs of the province who lived in Jerusalem</a:t>
            </a:r>
          </a:p>
          <a:p>
            <a:pPr marL="457200" indent="-457200">
              <a:spcAft>
                <a:spcPts val="1200"/>
              </a:spcAft>
              <a:buFont typeface="Arial" panose="020B0604020202020204" pitchFamily="34" charset="0"/>
              <a:buChar char="•"/>
            </a:pPr>
            <a:r>
              <a:rPr lang="en-US" sz="2800" dirty="0"/>
              <a:t>Of the sons of Judah…</a:t>
            </a:r>
          </a:p>
          <a:p>
            <a:pPr marL="457200" indent="-457200">
              <a:spcAft>
                <a:spcPts val="1200"/>
              </a:spcAft>
              <a:buFont typeface="Arial" panose="020B0604020202020204" pitchFamily="34" charset="0"/>
              <a:buChar char="•"/>
            </a:pPr>
            <a:r>
              <a:rPr lang="en-US" sz="2800" dirty="0"/>
              <a:t>And these are the sons of Benjamin… </a:t>
            </a:r>
          </a:p>
          <a:p>
            <a:pPr marL="457200" indent="-457200">
              <a:spcAft>
                <a:spcPts val="1200"/>
              </a:spcAft>
              <a:buFont typeface="Arial" panose="020B0604020202020204" pitchFamily="34" charset="0"/>
              <a:buChar char="•"/>
            </a:pPr>
            <a:r>
              <a:rPr lang="en-US" sz="2800" dirty="0"/>
              <a:t>Of the priests…</a:t>
            </a:r>
          </a:p>
          <a:p>
            <a:pPr marL="457200" indent="-457200">
              <a:spcAft>
                <a:spcPts val="1200"/>
              </a:spcAft>
              <a:buFont typeface="Arial" panose="020B0604020202020204" pitchFamily="34" charset="0"/>
              <a:buChar char="•"/>
            </a:pPr>
            <a:r>
              <a:rPr lang="en-US" sz="2800" dirty="0"/>
              <a:t>And of the Levites… </a:t>
            </a:r>
          </a:p>
          <a:p>
            <a:pPr marL="457200" indent="-457200">
              <a:spcAft>
                <a:spcPts val="1200"/>
              </a:spcAft>
              <a:buFont typeface="Arial" panose="020B0604020202020204" pitchFamily="34" charset="0"/>
              <a:buChar char="•"/>
            </a:pPr>
            <a:r>
              <a:rPr lang="en-US" sz="2800" dirty="0"/>
              <a:t>The gatekeepers…</a:t>
            </a:r>
          </a:p>
          <a:p>
            <a:pPr marL="457200" indent="-457200">
              <a:spcAft>
                <a:spcPts val="1200"/>
              </a:spcAft>
              <a:buFont typeface="Arial" panose="020B0604020202020204" pitchFamily="34" charset="0"/>
              <a:buChar char="•"/>
            </a:pPr>
            <a:r>
              <a:rPr lang="en-US" sz="2800" dirty="0"/>
              <a:t>And the rest of Israel, and of the priests and the Levites, were in all the towns of Judah, every one in his inheritance. </a:t>
            </a:r>
          </a:p>
          <a:p>
            <a:pPr marL="457200" indent="-457200">
              <a:buFont typeface="Arial" panose="020B0604020202020204" pitchFamily="34" charset="0"/>
              <a:buChar char="•"/>
            </a:pPr>
            <a:r>
              <a:rPr lang="en-US" sz="2800" dirty="0"/>
              <a:t>As for the villages…</a:t>
            </a:r>
          </a:p>
        </p:txBody>
      </p:sp>
    </p:spTree>
    <p:extLst>
      <p:ext uri="{BB962C8B-B14F-4D97-AF65-F5344CB8AC3E}">
        <p14:creationId xmlns:p14="http://schemas.microsoft.com/office/powerpoint/2010/main" val="289600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3DF6-E01A-4484-8D88-0F6D27525EB2}"/>
              </a:ext>
            </a:extLst>
          </p:cNvPr>
          <p:cNvSpPr>
            <a:spLocks noGrp="1"/>
          </p:cNvSpPr>
          <p:nvPr>
            <p:ph type="title"/>
          </p:nvPr>
        </p:nvSpPr>
        <p:spPr>
          <a:xfrm>
            <a:off x="838200" y="188661"/>
            <a:ext cx="10515600" cy="1325563"/>
          </a:xfrm>
          <a:solidFill>
            <a:schemeClr val="bg1"/>
          </a:solidFill>
          <a:ln w="38100">
            <a:solidFill>
              <a:schemeClr val="tx1"/>
            </a:solidFill>
          </a:ln>
        </p:spPr>
        <p:txBody>
          <a:bodyPr>
            <a:normAutofit/>
          </a:bodyPr>
          <a:lstStyle/>
          <a:p>
            <a:pPr algn="ctr"/>
            <a:r>
              <a:rPr lang="en-US" sz="6000" b="1" dirty="0"/>
              <a:t>Nehemiah 12</a:t>
            </a:r>
            <a:endParaRPr lang="en-US" sz="4800" b="1" dirty="0"/>
          </a:p>
        </p:txBody>
      </p:sp>
    </p:spTree>
    <p:extLst>
      <p:ext uri="{BB962C8B-B14F-4D97-AF65-F5344CB8AC3E}">
        <p14:creationId xmlns:p14="http://schemas.microsoft.com/office/powerpoint/2010/main" val="31708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2E571-296C-4EC9-B24C-E8433DA0F582}"/>
              </a:ext>
            </a:extLst>
          </p:cNvPr>
          <p:cNvSpPr>
            <a:spLocks noGrp="1"/>
          </p:cNvSpPr>
          <p:nvPr>
            <p:ph type="title"/>
          </p:nvPr>
        </p:nvSpPr>
        <p:spPr>
          <a:xfrm>
            <a:off x="463826" y="292985"/>
            <a:ext cx="10515600" cy="1325563"/>
          </a:xfrm>
        </p:spPr>
        <p:txBody>
          <a:bodyPr anchor="t"/>
          <a:lstStyle/>
          <a:p>
            <a:r>
              <a:rPr lang="en-US" b="1" dirty="0">
                <a:solidFill>
                  <a:srgbClr val="C00000"/>
                </a:solidFill>
              </a:rPr>
              <a:t>12:1-26  </a:t>
            </a:r>
            <a:r>
              <a:rPr lang="en-US" dirty="0">
                <a:solidFill>
                  <a:srgbClr val="C00000"/>
                </a:solidFill>
              </a:rPr>
              <a:t>---Listing the Priests &amp; Levites </a:t>
            </a:r>
          </a:p>
        </p:txBody>
      </p:sp>
      <p:sp>
        <p:nvSpPr>
          <p:cNvPr id="5" name="Rectangle 4">
            <a:extLst>
              <a:ext uri="{FF2B5EF4-FFF2-40B4-BE49-F238E27FC236}">
                <a16:creationId xmlns:a16="http://schemas.microsoft.com/office/drawing/2014/main" id="{4205DEF4-CE3C-4ECE-82C9-DADB7E48AD57}"/>
              </a:ext>
            </a:extLst>
          </p:cNvPr>
          <p:cNvSpPr/>
          <p:nvPr/>
        </p:nvSpPr>
        <p:spPr>
          <a:xfrm>
            <a:off x="268406" y="955766"/>
            <a:ext cx="11655187" cy="954107"/>
          </a:xfrm>
          <a:prstGeom prst="rect">
            <a:avLst/>
          </a:prstGeom>
        </p:spPr>
        <p:txBody>
          <a:bodyPr wrap="square">
            <a:spAutoFit/>
          </a:bodyPr>
          <a:lstStyle/>
          <a:p>
            <a:endParaRPr lang="en-US" sz="2800" dirty="0"/>
          </a:p>
          <a:p>
            <a:endParaRPr lang="en-US" sz="2800" dirty="0"/>
          </a:p>
        </p:txBody>
      </p:sp>
    </p:spTree>
    <p:extLst>
      <p:ext uri="{BB962C8B-B14F-4D97-AF65-F5344CB8AC3E}">
        <p14:creationId xmlns:p14="http://schemas.microsoft.com/office/powerpoint/2010/main" val="14415789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734</Words>
  <Application>Microsoft Office PowerPoint</Application>
  <PresentationFormat>Widescreen</PresentationFormat>
  <Paragraphs>162</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Aharoni</vt:lpstr>
      <vt:lpstr>Arial</vt:lpstr>
      <vt:lpstr>Calibri</vt:lpstr>
      <vt:lpstr>Calibri Light</vt:lpstr>
      <vt:lpstr>1_Office Theme</vt:lpstr>
      <vt:lpstr>2_Office Theme</vt:lpstr>
      <vt:lpstr>EZRA &amp; NEHEMIAH</vt:lpstr>
      <vt:lpstr>PowerPoint Presentation</vt:lpstr>
      <vt:lpstr>Nehemiah 11</vt:lpstr>
      <vt:lpstr>11:1-21</vt:lpstr>
      <vt:lpstr>PowerPoint Presentation</vt:lpstr>
      <vt:lpstr>11:1-21</vt:lpstr>
      <vt:lpstr>11:1-21</vt:lpstr>
      <vt:lpstr>Nehemiah 12</vt:lpstr>
      <vt:lpstr>12:1-26  ---Listing the Priests &amp; Levites </vt:lpstr>
      <vt:lpstr>12:27-43  ---Dedication of the Wall  </vt:lpstr>
      <vt:lpstr>PowerPoint Presentation</vt:lpstr>
      <vt:lpstr>PowerPoint Presentation</vt:lpstr>
      <vt:lpstr>12:27-43  ---Dedication of the Wall  </vt:lpstr>
      <vt:lpstr>12:27-43  ---Dedication of the Wall  </vt:lpstr>
      <vt:lpstr>12:27-43  ---Dedication of the Wall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EZRA &amp; NEHEMIAH</dc:title>
  <dc:creator>Taylor Pickup</dc:creator>
  <cp:lastModifiedBy>Taylor Pickup</cp:lastModifiedBy>
  <cp:revision>22</cp:revision>
  <dcterms:created xsi:type="dcterms:W3CDTF">2019-11-20T16:41:39Z</dcterms:created>
  <dcterms:modified xsi:type="dcterms:W3CDTF">2019-11-20T22:19:41Z</dcterms:modified>
</cp:coreProperties>
</file>