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sldIdLst>
    <p:sldId id="256" r:id="rId2"/>
    <p:sldId id="275" r:id="rId3"/>
    <p:sldId id="276" r:id="rId4"/>
    <p:sldId id="277" r:id="rId5"/>
    <p:sldId id="278" r:id="rId6"/>
    <p:sldId id="261" r:id="rId7"/>
    <p:sldId id="262" r:id="rId8"/>
    <p:sldId id="263" r:id="rId9"/>
    <p:sldId id="264" r:id="rId10"/>
    <p:sldId id="265" r:id="rId11"/>
    <p:sldId id="266" r:id="rId12"/>
    <p:sldId id="279" r:id="rId13"/>
    <p:sldId id="280" r:id="rId14"/>
    <p:sldId id="281" r:id="rId15"/>
    <p:sldId id="282" r:id="rId16"/>
    <p:sldId id="283" r:id="rId17"/>
    <p:sldId id="284" r:id="rId18"/>
    <p:sldId id="273" r:id="rId19"/>
  </p:sldIdLst>
  <p:sldSz cx="12192000" cy="6858000"/>
  <p:notesSz cx="6858000" cy="9144000"/>
  <p:embeddedFontLst>
    <p:embeddedFont>
      <p:font typeface="Avenir Next" panose="020B0503020202020204" pitchFamily="34" charset="0"/>
      <p:regular r:id="rId20"/>
      <p:bold r:id="rId21"/>
      <p:italic r:id="rId22"/>
      <p:boldItalic r:id="rId23"/>
    </p:embeddedFont>
    <p:embeddedFont>
      <p:font typeface="Avenir Next Heavy" panose="020B0503020202020204" pitchFamily="34" charset="0"/>
      <p:bold r:id="rId24"/>
      <p:italic r:id="rId25"/>
      <p:boldItalic r:id="rId26"/>
    </p:embeddedFont>
    <p:embeddedFont>
      <p:font typeface="Avenir Next Medium" panose="020B0503020202020204" pitchFamily="34" charset="0"/>
      <p:regular r:id="rId27"/>
      <p: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libri Light" panose="020F0302020204030204" pitchFamily="34" charset="0"/>
      <p:regular r:id="rId33"/>
      <p:italic r:id="rId3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9"/>
  </p:normalViewPr>
  <p:slideViewPr>
    <p:cSldViewPr snapToGrid="0" snapToObjects="1">
      <p:cViewPr varScale="1">
        <p:scale>
          <a:sx n="76" d="100"/>
          <a:sy n="76" d="100"/>
        </p:scale>
        <p:origin x="216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26E58-34FD-DB4F-AE4A-1507C91AAF51}" type="datetimeFigureOut">
              <a:rPr lang="en-US" smtClean="0"/>
              <a:t>11/30/19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5887F-5AB2-4A42-8888-83E7F2E6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950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26E58-34FD-DB4F-AE4A-1507C91AAF51}" type="datetimeFigureOut">
              <a:rPr lang="en-US" smtClean="0"/>
              <a:t>11/30/19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5887F-5AB2-4A42-8888-83E7F2E6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594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26E58-34FD-DB4F-AE4A-1507C91AAF51}" type="datetimeFigureOut">
              <a:rPr lang="en-US" smtClean="0"/>
              <a:t>11/30/19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5887F-5AB2-4A42-8888-83E7F2E6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640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26E58-34FD-DB4F-AE4A-1507C91AAF51}" type="datetimeFigureOut">
              <a:rPr lang="en-US" smtClean="0"/>
              <a:t>11/30/19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5887F-5AB2-4A42-8888-83E7F2E6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37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26E58-34FD-DB4F-AE4A-1507C91AAF51}" type="datetimeFigureOut">
              <a:rPr lang="en-US" smtClean="0"/>
              <a:t>11/30/19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5887F-5AB2-4A42-8888-83E7F2E6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01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26E58-34FD-DB4F-AE4A-1507C91AAF51}" type="datetimeFigureOut">
              <a:rPr lang="en-US" smtClean="0"/>
              <a:t>11/30/19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5887F-5AB2-4A42-8888-83E7F2E6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15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26E58-34FD-DB4F-AE4A-1507C91AAF51}" type="datetimeFigureOut">
              <a:rPr lang="en-US" smtClean="0"/>
              <a:t>11/30/19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5887F-5AB2-4A42-8888-83E7F2E6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194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26E58-34FD-DB4F-AE4A-1507C91AAF51}" type="datetimeFigureOut">
              <a:rPr lang="en-US" smtClean="0"/>
              <a:t>11/30/19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5887F-5AB2-4A42-8888-83E7F2E6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098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26E58-34FD-DB4F-AE4A-1507C91AAF51}" type="datetimeFigureOut">
              <a:rPr lang="en-US" smtClean="0"/>
              <a:t>11/30/19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5887F-5AB2-4A42-8888-83E7F2E6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54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26E58-34FD-DB4F-AE4A-1507C91AAF51}" type="datetimeFigureOut">
              <a:rPr lang="en-US" smtClean="0"/>
              <a:t>11/30/19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5887F-5AB2-4A42-8888-83E7F2E6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560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26E58-34FD-DB4F-AE4A-1507C91AAF51}" type="datetimeFigureOut">
              <a:rPr lang="en-US" smtClean="0"/>
              <a:t>11/30/19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5887F-5AB2-4A42-8888-83E7F2E6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634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26E58-34FD-DB4F-AE4A-1507C91AAF51}" type="datetimeFigureOut">
              <a:rPr lang="en-US" smtClean="0"/>
              <a:t>11/30/19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5887F-5AB2-4A42-8888-83E7F2E6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6312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5977508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12350F3-DB83-413A-980B-1CEB92498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453265" y="1570814"/>
            <a:ext cx="0" cy="371022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E6EBDD3-3B36-B84E-801A-8AA90BA1C9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667989"/>
              </p:ext>
            </p:extLst>
          </p:nvPr>
        </p:nvGraphicFramePr>
        <p:xfrm>
          <a:off x="5708822" y="0"/>
          <a:ext cx="6483176" cy="6857999"/>
        </p:xfrm>
        <a:graphic>
          <a:graphicData uri="http://schemas.openxmlformats.org/drawingml/2006/table">
            <a:tbl>
              <a:tblPr/>
              <a:tblGrid>
                <a:gridCol w="424602">
                  <a:extLst>
                    <a:ext uri="{9D8B030D-6E8A-4147-A177-3AD203B41FA5}">
                      <a16:colId xmlns:a16="http://schemas.microsoft.com/office/drawing/2014/main" val="970975647"/>
                    </a:ext>
                  </a:extLst>
                </a:gridCol>
                <a:gridCol w="808115">
                  <a:extLst>
                    <a:ext uri="{9D8B030D-6E8A-4147-A177-3AD203B41FA5}">
                      <a16:colId xmlns:a16="http://schemas.microsoft.com/office/drawing/2014/main" val="1922734105"/>
                    </a:ext>
                  </a:extLst>
                </a:gridCol>
                <a:gridCol w="602661">
                  <a:extLst>
                    <a:ext uri="{9D8B030D-6E8A-4147-A177-3AD203B41FA5}">
                      <a16:colId xmlns:a16="http://schemas.microsoft.com/office/drawing/2014/main" val="476646500"/>
                    </a:ext>
                  </a:extLst>
                </a:gridCol>
                <a:gridCol w="675711">
                  <a:extLst>
                    <a:ext uri="{9D8B030D-6E8A-4147-A177-3AD203B41FA5}">
                      <a16:colId xmlns:a16="http://schemas.microsoft.com/office/drawing/2014/main" val="3811231246"/>
                    </a:ext>
                  </a:extLst>
                </a:gridCol>
                <a:gridCol w="730499">
                  <a:extLst>
                    <a:ext uri="{9D8B030D-6E8A-4147-A177-3AD203B41FA5}">
                      <a16:colId xmlns:a16="http://schemas.microsoft.com/office/drawing/2014/main" val="2868987046"/>
                    </a:ext>
                  </a:extLst>
                </a:gridCol>
                <a:gridCol w="424602">
                  <a:extLst>
                    <a:ext uri="{9D8B030D-6E8A-4147-A177-3AD203B41FA5}">
                      <a16:colId xmlns:a16="http://schemas.microsoft.com/office/drawing/2014/main" val="1886217610"/>
                    </a:ext>
                  </a:extLst>
                </a:gridCol>
                <a:gridCol w="808115">
                  <a:extLst>
                    <a:ext uri="{9D8B030D-6E8A-4147-A177-3AD203B41FA5}">
                      <a16:colId xmlns:a16="http://schemas.microsoft.com/office/drawing/2014/main" val="2014380067"/>
                    </a:ext>
                  </a:extLst>
                </a:gridCol>
                <a:gridCol w="602661">
                  <a:extLst>
                    <a:ext uri="{9D8B030D-6E8A-4147-A177-3AD203B41FA5}">
                      <a16:colId xmlns:a16="http://schemas.microsoft.com/office/drawing/2014/main" val="3092144308"/>
                    </a:ext>
                  </a:extLst>
                </a:gridCol>
                <a:gridCol w="675711">
                  <a:extLst>
                    <a:ext uri="{9D8B030D-6E8A-4147-A177-3AD203B41FA5}">
                      <a16:colId xmlns:a16="http://schemas.microsoft.com/office/drawing/2014/main" val="2653676058"/>
                    </a:ext>
                  </a:extLst>
                </a:gridCol>
                <a:gridCol w="730499">
                  <a:extLst>
                    <a:ext uri="{9D8B030D-6E8A-4147-A177-3AD203B41FA5}">
                      <a16:colId xmlns:a16="http://schemas.microsoft.com/office/drawing/2014/main" val="2915689973"/>
                    </a:ext>
                  </a:extLst>
                </a:gridCol>
              </a:tblGrid>
              <a:tr h="43579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Lamb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Goat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Lamb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Goat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740896"/>
                  </a:ext>
                </a:extLst>
              </a:tr>
              <a:tr h="458729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812435"/>
                  </a:ext>
                </a:extLst>
              </a:tr>
              <a:tr h="458729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062470"/>
                  </a:ext>
                </a:extLst>
              </a:tr>
              <a:tr h="458729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751285"/>
                  </a:ext>
                </a:extLst>
              </a:tr>
              <a:tr h="458729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520695"/>
                  </a:ext>
                </a:extLst>
              </a:tr>
              <a:tr h="458729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075472"/>
                  </a:ext>
                </a:extLst>
              </a:tr>
              <a:tr h="458729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5321928"/>
                  </a:ext>
                </a:extLst>
              </a:tr>
              <a:tr h="458729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3919598"/>
                  </a:ext>
                </a:extLst>
              </a:tr>
              <a:tr h="458729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406790"/>
                  </a:ext>
                </a:extLst>
              </a:tr>
              <a:tr h="458729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021864"/>
                  </a:ext>
                </a:extLst>
              </a:tr>
              <a:tr h="458729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858160"/>
                  </a:ext>
                </a:extLst>
              </a:tr>
              <a:tr h="458729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4937181"/>
                  </a:ext>
                </a:extLst>
              </a:tr>
              <a:tr h="458729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083114"/>
                  </a:ext>
                </a:extLst>
              </a:tr>
              <a:tr h="458729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9614160"/>
                  </a:ext>
                </a:extLst>
              </a:tr>
              <a:tr h="458729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18355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40EEA6A-3224-DA4B-B01A-50D16859B45A}"/>
              </a:ext>
            </a:extLst>
          </p:cNvPr>
          <p:cNvSpPr txBox="1"/>
          <p:nvPr/>
        </p:nvSpPr>
        <p:spPr>
          <a:xfrm>
            <a:off x="86497" y="1228397"/>
            <a:ext cx="527633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venir Next" panose="020B0503020202020204" pitchFamily="34" charset="0"/>
              </a:rPr>
              <a:t>Burnt offerings</a:t>
            </a:r>
          </a:p>
          <a:p>
            <a:r>
              <a:rPr lang="en-US" sz="4000" dirty="0">
                <a:latin typeface="Avenir Next" panose="020B0503020202020204" pitchFamily="34" charset="0"/>
              </a:rPr>
              <a:t>	Lambs: 82</a:t>
            </a:r>
          </a:p>
          <a:p>
            <a:r>
              <a:rPr lang="en-US" sz="4000" dirty="0">
                <a:latin typeface="Avenir Next" panose="020B0503020202020204" pitchFamily="34" charset="0"/>
              </a:rPr>
              <a:t>	Bulls: 4</a:t>
            </a:r>
          </a:p>
          <a:p>
            <a:r>
              <a:rPr lang="en-US" sz="4000" dirty="0">
                <a:latin typeface="Avenir Next" panose="020B0503020202020204" pitchFamily="34" charset="0"/>
              </a:rPr>
              <a:t>	Rams: 3</a:t>
            </a:r>
          </a:p>
          <a:p>
            <a:endParaRPr lang="en-US" sz="4000" dirty="0">
              <a:latin typeface="Avenir Next" panose="020B0503020202020204" pitchFamily="34" charset="0"/>
            </a:endParaRPr>
          </a:p>
          <a:p>
            <a:r>
              <a:rPr lang="en-US" sz="4000" dirty="0">
                <a:latin typeface="Avenir Next" panose="020B0503020202020204" pitchFamily="34" charset="0"/>
              </a:rPr>
              <a:t>Sin offerings</a:t>
            </a:r>
          </a:p>
          <a:p>
            <a:r>
              <a:rPr lang="en-US" sz="4000" dirty="0">
                <a:latin typeface="Avenir Next" panose="020B0503020202020204" pitchFamily="34" charset="0"/>
              </a:rPr>
              <a:t>	Goats: 3</a:t>
            </a:r>
          </a:p>
        </p:txBody>
      </p:sp>
    </p:spTree>
    <p:extLst>
      <p:ext uri="{BB962C8B-B14F-4D97-AF65-F5344CB8AC3E}">
        <p14:creationId xmlns:p14="http://schemas.microsoft.com/office/powerpoint/2010/main" val="3172816524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12350F3-DB83-413A-980B-1CEB92498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453265" y="1570814"/>
            <a:ext cx="0" cy="371022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E6EBDD3-3B36-B84E-801A-8AA90BA1C9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377392"/>
              </p:ext>
            </p:extLst>
          </p:nvPr>
        </p:nvGraphicFramePr>
        <p:xfrm>
          <a:off x="5708822" y="0"/>
          <a:ext cx="6483176" cy="6857999"/>
        </p:xfrm>
        <a:graphic>
          <a:graphicData uri="http://schemas.openxmlformats.org/drawingml/2006/table">
            <a:tbl>
              <a:tblPr/>
              <a:tblGrid>
                <a:gridCol w="424602">
                  <a:extLst>
                    <a:ext uri="{9D8B030D-6E8A-4147-A177-3AD203B41FA5}">
                      <a16:colId xmlns:a16="http://schemas.microsoft.com/office/drawing/2014/main" val="970975647"/>
                    </a:ext>
                  </a:extLst>
                </a:gridCol>
                <a:gridCol w="808115">
                  <a:extLst>
                    <a:ext uri="{9D8B030D-6E8A-4147-A177-3AD203B41FA5}">
                      <a16:colId xmlns:a16="http://schemas.microsoft.com/office/drawing/2014/main" val="1922734105"/>
                    </a:ext>
                  </a:extLst>
                </a:gridCol>
                <a:gridCol w="602661">
                  <a:extLst>
                    <a:ext uri="{9D8B030D-6E8A-4147-A177-3AD203B41FA5}">
                      <a16:colId xmlns:a16="http://schemas.microsoft.com/office/drawing/2014/main" val="476646500"/>
                    </a:ext>
                  </a:extLst>
                </a:gridCol>
                <a:gridCol w="675711">
                  <a:extLst>
                    <a:ext uri="{9D8B030D-6E8A-4147-A177-3AD203B41FA5}">
                      <a16:colId xmlns:a16="http://schemas.microsoft.com/office/drawing/2014/main" val="3811231246"/>
                    </a:ext>
                  </a:extLst>
                </a:gridCol>
                <a:gridCol w="730499">
                  <a:extLst>
                    <a:ext uri="{9D8B030D-6E8A-4147-A177-3AD203B41FA5}">
                      <a16:colId xmlns:a16="http://schemas.microsoft.com/office/drawing/2014/main" val="2868987046"/>
                    </a:ext>
                  </a:extLst>
                </a:gridCol>
                <a:gridCol w="424602">
                  <a:extLst>
                    <a:ext uri="{9D8B030D-6E8A-4147-A177-3AD203B41FA5}">
                      <a16:colId xmlns:a16="http://schemas.microsoft.com/office/drawing/2014/main" val="1886217610"/>
                    </a:ext>
                  </a:extLst>
                </a:gridCol>
                <a:gridCol w="808115">
                  <a:extLst>
                    <a:ext uri="{9D8B030D-6E8A-4147-A177-3AD203B41FA5}">
                      <a16:colId xmlns:a16="http://schemas.microsoft.com/office/drawing/2014/main" val="2014380067"/>
                    </a:ext>
                  </a:extLst>
                </a:gridCol>
                <a:gridCol w="602661">
                  <a:extLst>
                    <a:ext uri="{9D8B030D-6E8A-4147-A177-3AD203B41FA5}">
                      <a16:colId xmlns:a16="http://schemas.microsoft.com/office/drawing/2014/main" val="3092144308"/>
                    </a:ext>
                  </a:extLst>
                </a:gridCol>
                <a:gridCol w="675711">
                  <a:extLst>
                    <a:ext uri="{9D8B030D-6E8A-4147-A177-3AD203B41FA5}">
                      <a16:colId xmlns:a16="http://schemas.microsoft.com/office/drawing/2014/main" val="2653676058"/>
                    </a:ext>
                  </a:extLst>
                </a:gridCol>
                <a:gridCol w="730499">
                  <a:extLst>
                    <a:ext uri="{9D8B030D-6E8A-4147-A177-3AD203B41FA5}">
                      <a16:colId xmlns:a16="http://schemas.microsoft.com/office/drawing/2014/main" val="2915689973"/>
                    </a:ext>
                  </a:extLst>
                </a:gridCol>
              </a:tblGrid>
              <a:tr h="43579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Lamb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Goat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Lamb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Goat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740896"/>
                  </a:ext>
                </a:extLst>
              </a:tr>
              <a:tr h="458729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812435"/>
                  </a:ext>
                </a:extLst>
              </a:tr>
              <a:tr h="458729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062470"/>
                  </a:ext>
                </a:extLst>
              </a:tr>
              <a:tr h="458729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751285"/>
                  </a:ext>
                </a:extLst>
              </a:tr>
              <a:tr h="458729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520695"/>
                  </a:ext>
                </a:extLst>
              </a:tr>
              <a:tr h="458729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075472"/>
                  </a:ext>
                </a:extLst>
              </a:tr>
              <a:tr h="458729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5321928"/>
                  </a:ext>
                </a:extLst>
              </a:tr>
              <a:tr h="458729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3919598"/>
                  </a:ext>
                </a:extLst>
              </a:tr>
              <a:tr h="458729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406790"/>
                  </a:ext>
                </a:extLst>
              </a:tr>
              <a:tr h="458729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021864"/>
                  </a:ext>
                </a:extLst>
              </a:tr>
              <a:tr h="458729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858160"/>
                  </a:ext>
                </a:extLst>
              </a:tr>
              <a:tr h="458729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4937181"/>
                  </a:ext>
                </a:extLst>
              </a:tr>
              <a:tr h="458729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083114"/>
                  </a:ext>
                </a:extLst>
              </a:tr>
              <a:tr h="458729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9614160"/>
                  </a:ext>
                </a:extLst>
              </a:tr>
              <a:tr h="458729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18355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40EEA6A-3224-DA4B-B01A-50D16859B45A}"/>
              </a:ext>
            </a:extLst>
          </p:cNvPr>
          <p:cNvSpPr txBox="1"/>
          <p:nvPr/>
        </p:nvSpPr>
        <p:spPr>
          <a:xfrm>
            <a:off x="86497" y="1228397"/>
            <a:ext cx="527633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venir Next" panose="020B0503020202020204" pitchFamily="34" charset="0"/>
              </a:rPr>
              <a:t>Burnt offerings</a:t>
            </a:r>
          </a:p>
          <a:p>
            <a:r>
              <a:rPr lang="en-US" sz="4000" dirty="0">
                <a:latin typeface="Avenir Next" panose="020B0503020202020204" pitchFamily="34" charset="0"/>
              </a:rPr>
              <a:t>	Lambs: 190</a:t>
            </a:r>
          </a:p>
          <a:p>
            <a:r>
              <a:rPr lang="en-US" sz="4000" dirty="0">
                <a:latin typeface="Avenir Next" panose="020B0503020202020204" pitchFamily="34" charset="0"/>
              </a:rPr>
              <a:t>	Bulls: 75</a:t>
            </a:r>
          </a:p>
          <a:p>
            <a:r>
              <a:rPr lang="en-US" sz="4000" dirty="0">
                <a:latin typeface="Avenir Next" panose="020B0503020202020204" pitchFamily="34" charset="0"/>
              </a:rPr>
              <a:t>	Rams: 18</a:t>
            </a:r>
          </a:p>
          <a:p>
            <a:endParaRPr lang="en-US" sz="4000" dirty="0">
              <a:latin typeface="Avenir Next" panose="020B0503020202020204" pitchFamily="34" charset="0"/>
            </a:endParaRPr>
          </a:p>
          <a:p>
            <a:r>
              <a:rPr lang="en-US" sz="4000" dirty="0">
                <a:latin typeface="Avenir Next" panose="020B0503020202020204" pitchFamily="34" charset="0"/>
              </a:rPr>
              <a:t>Sin offerings</a:t>
            </a:r>
          </a:p>
          <a:p>
            <a:r>
              <a:rPr lang="en-US" sz="4000" dirty="0">
                <a:latin typeface="Avenir Next" panose="020B0503020202020204" pitchFamily="34" charset="0"/>
              </a:rPr>
              <a:t>	Goats: 11</a:t>
            </a:r>
          </a:p>
        </p:txBody>
      </p:sp>
    </p:spTree>
    <p:extLst>
      <p:ext uri="{BB962C8B-B14F-4D97-AF65-F5344CB8AC3E}">
        <p14:creationId xmlns:p14="http://schemas.microsoft.com/office/powerpoint/2010/main" val="512652276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2E5FD76E-3A5C-9947-91B9-AB472BA68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6" y="414"/>
            <a:ext cx="12192736" cy="68575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68F4A0-635C-FD49-9BE1-E9BD60B0A08B}"/>
              </a:ext>
            </a:extLst>
          </p:cNvPr>
          <p:cNvSpPr txBox="1"/>
          <p:nvPr/>
        </p:nvSpPr>
        <p:spPr>
          <a:xfrm>
            <a:off x="442451" y="4763729"/>
            <a:ext cx="74774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Avenir Next Heavy" panose="020B0503020202020204" pitchFamily="34" charset="0"/>
              </a:rPr>
              <a:t>Lasting Significance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58AE2A-95D2-E049-9D64-63335C6F4CC0}"/>
              </a:ext>
            </a:extLst>
          </p:cNvPr>
          <p:cNvSpPr txBox="1"/>
          <p:nvPr/>
        </p:nvSpPr>
        <p:spPr>
          <a:xfrm>
            <a:off x="558180" y="2094271"/>
            <a:ext cx="9898426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spcAft>
                <a:spcPts val="1800"/>
              </a:spcAft>
              <a:buFont typeface="+mj-lt"/>
              <a:buAutoNum type="arabicPeriod"/>
            </a:pPr>
            <a:r>
              <a:rPr lang="en-US" sz="4800" b="1" dirty="0">
                <a:solidFill>
                  <a:schemeClr val="bg1"/>
                </a:solidFill>
                <a:latin typeface="Avenir Next" panose="020B0503020202020204" pitchFamily="34" charset="0"/>
              </a:rPr>
              <a:t>Assurance of God’s promises</a:t>
            </a:r>
          </a:p>
          <a:p>
            <a:pPr marL="742950" indent="-742950">
              <a:spcAft>
                <a:spcPts val="1800"/>
              </a:spcAft>
              <a:buFont typeface="+mj-lt"/>
              <a:buAutoNum type="arabicPeriod"/>
            </a:pPr>
            <a:r>
              <a:rPr lang="en-US" sz="4800" b="1" dirty="0">
                <a:solidFill>
                  <a:schemeClr val="bg1"/>
                </a:solidFill>
                <a:latin typeface="Avenir Next" panose="020B0503020202020204" pitchFamily="34" charset="0"/>
              </a:rPr>
              <a:t>The importance of sacrifice</a:t>
            </a:r>
          </a:p>
        </p:txBody>
      </p:sp>
    </p:spTree>
    <p:extLst>
      <p:ext uri="{BB962C8B-B14F-4D97-AF65-F5344CB8AC3E}">
        <p14:creationId xmlns:p14="http://schemas.microsoft.com/office/powerpoint/2010/main" val="13155098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2E5FD76E-3A5C-9947-91B9-AB472BA68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6" y="414"/>
            <a:ext cx="12192736" cy="68575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68F4A0-635C-FD49-9BE1-E9BD60B0A08B}"/>
              </a:ext>
            </a:extLst>
          </p:cNvPr>
          <p:cNvSpPr txBox="1"/>
          <p:nvPr/>
        </p:nvSpPr>
        <p:spPr>
          <a:xfrm>
            <a:off x="442451" y="4763729"/>
            <a:ext cx="74774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Avenir Next Heavy" panose="020B0503020202020204" pitchFamily="34" charset="0"/>
              </a:rPr>
              <a:t>Feast of Trumpets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58AE2A-95D2-E049-9D64-63335C6F4CC0}"/>
              </a:ext>
            </a:extLst>
          </p:cNvPr>
          <p:cNvSpPr txBox="1"/>
          <p:nvPr/>
        </p:nvSpPr>
        <p:spPr>
          <a:xfrm>
            <a:off x="899651" y="830593"/>
            <a:ext cx="98984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4800" b="1" dirty="0">
                <a:solidFill>
                  <a:schemeClr val="bg1"/>
                </a:solidFill>
                <a:latin typeface="Avenir Next" panose="020B0503020202020204" pitchFamily="34" charset="0"/>
              </a:rPr>
              <a:t>“In the seventh month on the first of the month you shall have a rest, </a:t>
            </a:r>
            <a:r>
              <a:rPr lang="en-US" sz="4800" b="1" u="sng" dirty="0">
                <a:solidFill>
                  <a:schemeClr val="bg1"/>
                </a:solidFill>
                <a:latin typeface="Avenir Next" panose="020B0503020202020204" pitchFamily="34" charset="0"/>
              </a:rPr>
              <a:t>a reminder </a:t>
            </a:r>
            <a:r>
              <a:rPr lang="en-US" sz="4800" b="1" dirty="0">
                <a:solidFill>
                  <a:schemeClr val="bg1"/>
                </a:solidFill>
                <a:latin typeface="Avenir Next" panose="020B0503020202020204" pitchFamily="34" charset="0"/>
              </a:rPr>
              <a:t>by blowing of trumpets, a holy convocation.” (Leviticus 23:24) </a:t>
            </a:r>
          </a:p>
        </p:txBody>
      </p:sp>
    </p:spTree>
    <p:extLst>
      <p:ext uri="{BB962C8B-B14F-4D97-AF65-F5344CB8AC3E}">
        <p14:creationId xmlns:p14="http://schemas.microsoft.com/office/powerpoint/2010/main" val="1452112957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2E5FD76E-3A5C-9947-91B9-AB472BA68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6" y="414"/>
            <a:ext cx="12192736" cy="68575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68F4A0-635C-FD49-9BE1-E9BD60B0A08B}"/>
              </a:ext>
            </a:extLst>
          </p:cNvPr>
          <p:cNvSpPr txBox="1"/>
          <p:nvPr/>
        </p:nvSpPr>
        <p:spPr>
          <a:xfrm>
            <a:off x="442451" y="4763729"/>
            <a:ext cx="74774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Avenir Next Heavy" panose="020B0503020202020204" pitchFamily="34" charset="0"/>
              </a:rPr>
              <a:t>Feast of Trumpets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58AE2A-95D2-E049-9D64-63335C6F4CC0}"/>
              </a:ext>
            </a:extLst>
          </p:cNvPr>
          <p:cNvSpPr txBox="1"/>
          <p:nvPr/>
        </p:nvSpPr>
        <p:spPr>
          <a:xfrm>
            <a:off x="899651" y="830593"/>
            <a:ext cx="98984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4800" b="1" dirty="0">
                <a:solidFill>
                  <a:schemeClr val="bg1"/>
                </a:solidFill>
                <a:latin typeface="Avenir Next" panose="020B0503020202020204" pitchFamily="34" charset="0"/>
              </a:rPr>
              <a:t>“In the seventh month on the first of the month you shall have a rest, </a:t>
            </a:r>
            <a:r>
              <a:rPr lang="en-US" sz="4800" b="1" u="sng" dirty="0">
                <a:solidFill>
                  <a:schemeClr val="bg1"/>
                </a:solidFill>
                <a:latin typeface="Avenir Next" panose="020B0503020202020204" pitchFamily="34" charset="0"/>
              </a:rPr>
              <a:t>a reminder </a:t>
            </a:r>
            <a:r>
              <a:rPr lang="en-US" sz="4800" b="1" dirty="0">
                <a:solidFill>
                  <a:schemeClr val="bg1"/>
                </a:solidFill>
                <a:latin typeface="Avenir Next" panose="020B0503020202020204" pitchFamily="34" charset="0"/>
              </a:rPr>
              <a:t>by blowing of trumpets, a holy convocation.” (Leviticus 23:24)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63B31A-4A9D-1841-B2EA-EF1ED27600A2}"/>
              </a:ext>
            </a:extLst>
          </p:cNvPr>
          <p:cNvSpPr txBox="1"/>
          <p:nvPr/>
        </p:nvSpPr>
        <p:spPr>
          <a:xfrm>
            <a:off x="899651" y="5949364"/>
            <a:ext cx="898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venir Next Medium" panose="020B0503020202020204" pitchFamily="34" charset="0"/>
              </a:rPr>
              <a:t>Calling God’s attention to them?</a:t>
            </a:r>
          </a:p>
        </p:txBody>
      </p:sp>
    </p:spTree>
    <p:extLst>
      <p:ext uri="{BB962C8B-B14F-4D97-AF65-F5344CB8AC3E}">
        <p14:creationId xmlns:p14="http://schemas.microsoft.com/office/powerpoint/2010/main" val="2321390884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2E5FD76E-3A5C-9947-91B9-AB472BA68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6" y="414"/>
            <a:ext cx="12192736" cy="68575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68F4A0-635C-FD49-9BE1-E9BD60B0A08B}"/>
              </a:ext>
            </a:extLst>
          </p:cNvPr>
          <p:cNvSpPr txBox="1"/>
          <p:nvPr/>
        </p:nvSpPr>
        <p:spPr>
          <a:xfrm>
            <a:off x="442451" y="4763729"/>
            <a:ext cx="74774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Avenir Next Heavy" panose="020B0503020202020204" pitchFamily="34" charset="0"/>
              </a:rPr>
              <a:t>Feast of Trumpets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58AE2A-95D2-E049-9D64-63335C6F4CC0}"/>
              </a:ext>
            </a:extLst>
          </p:cNvPr>
          <p:cNvSpPr txBox="1"/>
          <p:nvPr/>
        </p:nvSpPr>
        <p:spPr>
          <a:xfrm>
            <a:off x="899651" y="830593"/>
            <a:ext cx="98984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4800" b="1" dirty="0">
                <a:solidFill>
                  <a:schemeClr val="bg1"/>
                </a:solidFill>
                <a:latin typeface="Avenir Next" panose="020B0503020202020204" pitchFamily="34" charset="0"/>
              </a:rPr>
              <a:t>“In the seventh month on the first of the month you shall have a rest, </a:t>
            </a:r>
            <a:r>
              <a:rPr lang="en-US" sz="4800" b="1" u="sng" dirty="0">
                <a:solidFill>
                  <a:schemeClr val="bg1"/>
                </a:solidFill>
                <a:latin typeface="Avenir Next" panose="020B0503020202020204" pitchFamily="34" charset="0"/>
              </a:rPr>
              <a:t>a reminder </a:t>
            </a:r>
            <a:r>
              <a:rPr lang="en-US" sz="4800" b="1" dirty="0">
                <a:solidFill>
                  <a:schemeClr val="bg1"/>
                </a:solidFill>
                <a:latin typeface="Avenir Next" panose="020B0503020202020204" pitchFamily="34" charset="0"/>
              </a:rPr>
              <a:t>by blowing of trumpets, a holy convocation.” (Leviticus 23:24)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63B31A-4A9D-1841-B2EA-EF1ED27600A2}"/>
              </a:ext>
            </a:extLst>
          </p:cNvPr>
          <p:cNvSpPr txBox="1"/>
          <p:nvPr/>
        </p:nvSpPr>
        <p:spPr>
          <a:xfrm>
            <a:off x="899651" y="5949364"/>
            <a:ext cx="898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venir Next Medium" panose="020B0503020202020204" pitchFamily="34" charset="0"/>
              </a:rPr>
              <a:t>Calling their attention to God?</a:t>
            </a:r>
          </a:p>
        </p:txBody>
      </p:sp>
    </p:spTree>
    <p:extLst>
      <p:ext uri="{BB962C8B-B14F-4D97-AF65-F5344CB8AC3E}">
        <p14:creationId xmlns:p14="http://schemas.microsoft.com/office/powerpoint/2010/main" val="2574233701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2E5FD76E-3A5C-9947-91B9-AB472BA68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6" y="414"/>
            <a:ext cx="12192736" cy="68575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68F4A0-635C-FD49-9BE1-E9BD60B0A08B}"/>
              </a:ext>
            </a:extLst>
          </p:cNvPr>
          <p:cNvSpPr txBox="1"/>
          <p:nvPr/>
        </p:nvSpPr>
        <p:spPr>
          <a:xfrm>
            <a:off x="442451" y="4763729"/>
            <a:ext cx="74774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Avenir Next Heavy" panose="020B0503020202020204" pitchFamily="34" charset="0"/>
              </a:rPr>
              <a:t>Feast of Trumpets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58AE2A-95D2-E049-9D64-63335C6F4CC0}"/>
              </a:ext>
            </a:extLst>
          </p:cNvPr>
          <p:cNvSpPr txBox="1"/>
          <p:nvPr/>
        </p:nvSpPr>
        <p:spPr>
          <a:xfrm>
            <a:off x="914399" y="763914"/>
            <a:ext cx="98984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600" b="1" dirty="0">
                <a:solidFill>
                  <a:schemeClr val="bg1"/>
                </a:solidFill>
                <a:latin typeface="Avenir Next" panose="020B0503020202020204" pitchFamily="34" charset="0"/>
              </a:rPr>
              <a:t>“Behold, I tell you a mystery; we will not all sleep, but we will all be changed, in a moment, in the twinkling of an eye, at the last trumpet; for the trumpet will sound, and the dead will be raised imperishable, and we will be changed.” </a:t>
            </a:r>
            <a:br>
              <a:rPr lang="en-US" sz="36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3600" b="1" dirty="0">
                <a:solidFill>
                  <a:schemeClr val="bg1"/>
                </a:solidFill>
                <a:latin typeface="Avenir Next" panose="020B0503020202020204" pitchFamily="34" charset="0"/>
              </a:rPr>
              <a:t>(1 Corinthians 15:51–52) </a:t>
            </a:r>
          </a:p>
        </p:txBody>
      </p:sp>
    </p:spTree>
    <p:extLst>
      <p:ext uri="{BB962C8B-B14F-4D97-AF65-F5344CB8AC3E}">
        <p14:creationId xmlns:p14="http://schemas.microsoft.com/office/powerpoint/2010/main" val="4161661453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2E5FD76E-3A5C-9947-91B9-AB472BA68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6" y="414"/>
            <a:ext cx="12192736" cy="68575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68F4A0-635C-FD49-9BE1-E9BD60B0A08B}"/>
              </a:ext>
            </a:extLst>
          </p:cNvPr>
          <p:cNvSpPr txBox="1"/>
          <p:nvPr/>
        </p:nvSpPr>
        <p:spPr>
          <a:xfrm>
            <a:off x="442451" y="4763729"/>
            <a:ext cx="74774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Avenir Next Heavy" panose="020B0503020202020204" pitchFamily="34" charset="0"/>
              </a:rPr>
              <a:t>Feast of Trumpets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58AE2A-95D2-E049-9D64-63335C6F4CC0}"/>
              </a:ext>
            </a:extLst>
          </p:cNvPr>
          <p:cNvSpPr txBox="1"/>
          <p:nvPr/>
        </p:nvSpPr>
        <p:spPr>
          <a:xfrm>
            <a:off x="914399" y="797022"/>
            <a:ext cx="989842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“Therefore, my beloved brethren, be steadfast, immovable, always abounding in the work of the Lord, knowing that your toil is not in vain in the Lord.” (1 Corinthians 15:58) </a:t>
            </a:r>
          </a:p>
        </p:txBody>
      </p:sp>
    </p:spTree>
    <p:extLst>
      <p:ext uri="{BB962C8B-B14F-4D97-AF65-F5344CB8AC3E}">
        <p14:creationId xmlns:p14="http://schemas.microsoft.com/office/powerpoint/2010/main" val="2640455633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0597074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omputer&#10;&#10;Description automatically generated">
            <a:extLst>
              <a:ext uri="{FF2B5EF4-FFF2-40B4-BE49-F238E27FC236}">
                <a16:creationId xmlns:a16="http://schemas.microsoft.com/office/drawing/2014/main" id="{9AD5913C-D3DA-6A44-9E11-3DEF6B279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6" y="0"/>
            <a:ext cx="1219347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06A570-2287-CC49-B293-197CE905987C}"/>
              </a:ext>
            </a:extLst>
          </p:cNvPr>
          <p:cNvSpPr txBox="1"/>
          <p:nvPr/>
        </p:nvSpPr>
        <p:spPr>
          <a:xfrm>
            <a:off x="0" y="1418576"/>
            <a:ext cx="71972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Avenir Next Heavy" panose="020B0503020202020204" pitchFamily="34" charset="0"/>
              </a:rPr>
              <a:t>The Holiday Season</a:t>
            </a:r>
          </a:p>
        </p:txBody>
      </p:sp>
    </p:spTree>
    <p:extLst>
      <p:ext uri="{BB962C8B-B14F-4D97-AF65-F5344CB8AC3E}">
        <p14:creationId xmlns:p14="http://schemas.microsoft.com/office/powerpoint/2010/main" val="1557691714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omputer&#10;&#10;Description automatically generated">
            <a:extLst>
              <a:ext uri="{FF2B5EF4-FFF2-40B4-BE49-F238E27FC236}">
                <a16:creationId xmlns:a16="http://schemas.microsoft.com/office/drawing/2014/main" id="{9AD5913C-D3DA-6A44-9E11-3DEF6B279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6" y="0"/>
            <a:ext cx="1219347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06A570-2287-CC49-B293-197CE905987C}"/>
              </a:ext>
            </a:extLst>
          </p:cNvPr>
          <p:cNvSpPr txBox="1"/>
          <p:nvPr/>
        </p:nvSpPr>
        <p:spPr>
          <a:xfrm>
            <a:off x="0" y="1418576"/>
            <a:ext cx="71972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Avenir Next Heavy" panose="020B0503020202020204" pitchFamily="34" charset="0"/>
              </a:rPr>
              <a:t>The Holy-Day Season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557665-64A3-4441-822B-1C161AA57393}"/>
              </a:ext>
            </a:extLst>
          </p:cNvPr>
          <p:cNvSpPr txBox="1"/>
          <p:nvPr/>
        </p:nvSpPr>
        <p:spPr>
          <a:xfrm>
            <a:off x="0" y="5439424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Avenir Next" panose="020B0503020202020204" pitchFamily="34" charset="0"/>
              </a:rPr>
              <a:t>Leviticus 23.23-44</a:t>
            </a:r>
          </a:p>
        </p:txBody>
      </p:sp>
    </p:spTree>
    <p:extLst>
      <p:ext uri="{BB962C8B-B14F-4D97-AF65-F5344CB8AC3E}">
        <p14:creationId xmlns:p14="http://schemas.microsoft.com/office/powerpoint/2010/main" val="1894952141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2E5FD76E-3A5C-9947-91B9-AB472BA68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6" y="414"/>
            <a:ext cx="12192736" cy="68575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AF19B25-6E0F-BC4F-8E39-D653065F88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79" b="3520"/>
          <a:stretch/>
        </p:blipFill>
        <p:spPr>
          <a:xfrm>
            <a:off x="1320800" y="634182"/>
            <a:ext cx="5106893" cy="5029200"/>
          </a:xfrm>
          <a:prstGeom prst="rect">
            <a:avLst/>
          </a:prstGeom>
        </p:spPr>
      </p:pic>
      <p:sp>
        <p:nvSpPr>
          <p:cNvPr id="5" name="Rectangular Callout 4">
            <a:extLst>
              <a:ext uri="{FF2B5EF4-FFF2-40B4-BE49-F238E27FC236}">
                <a16:creationId xmlns:a16="http://schemas.microsoft.com/office/drawing/2014/main" id="{32E33703-0DCA-6544-9DE2-5A6AE51FC5B2}"/>
              </a:ext>
            </a:extLst>
          </p:cNvPr>
          <p:cNvSpPr/>
          <p:nvPr/>
        </p:nvSpPr>
        <p:spPr>
          <a:xfrm>
            <a:off x="6622113" y="486697"/>
            <a:ext cx="2890597" cy="3806096"/>
          </a:xfrm>
          <a:prstGeom prst="wedgeRectCallout">
            <a:avLst>
              <a:gd name="adj1" fmla="val -137968"/>
              <a:gd name="adj2" fmla="val 5807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597F7E-E0FA-8346-9195-0633BE9830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492" t="60360" r="35710" b="4325"/>
          <a:stretch/>
        </p:blipFill>
        <p:spPr>
          <a:xfrm>
            <a:off x="6642951" y="532380"/>
            <a:ext cx="2869759" cy="362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1954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2E5FD76E-3A5C-9947-91B9-AB472BA68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6" y="414"/>
            <a:ext cx="12192736" cy="68575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68F4A0-635C-FD49-9BE1-E9BD60B0A08B}"/>
              </a:ext>
            </a:extLst>
          </p:cNvPr>
          <p:cNvSpPr txBox="1"/>
          <p:nvPr/>
        </p:nvSpPr>
        <p:spPr>
          <a:xfrm>
            <a:off x="442451" y="4763729"/>
            <a:ext cx="74774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Avenir Next Heavy" panose="020B0503020202020204" pitchFamily="34" charset="0"/>
              </a:rPr>
              <a:t>Prominent Features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58AE2A-95D2-E049-9D64-63335C6F4CC0}"/>
              </a:ext>
            </a:extLst>
          </p:cNvPr>
          <p:cNvSpPr txBox="1"/>
          <p:nvPr/>
        </p:nvSpPr>
        <p:spPr>
          <a:xfrm>
            <a:off x="558180" y="2094271"/>
            <a:ext cx="9069859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spcAft>
                <a:spcPts val="1800"/>
              </a:spcAft>
              <a:buFont typeface="+mj-lt"/>
              <a:buAutoNum type="arabicPeriod"/>
            </a:pPr>
            <a:r>
              <a:rPr lang="en-US" sz="4800" b="1" dirty="0">
                <a:solidFill>
                  <a:schemeClr val="bg1"/>
                </a:solidFill>
                <a:latin typeface="Avenir Next" panose="020B0503020202020204" pitchFamily="34" charset="0"/>
              </a:rPr>
              <a:t>A time of rest </a:t>
            </a:r>
          </a:p>
          <a:p>
            <a:pPr marL="742950" indent="-742950">
              <a:spcAft>
                <a:spcPts val="1800"/>
              </a:spcAft>
              <a:buFont typeface="+mj-lt"/>
              <a:buAutoNum type="arabicPeriod"/>
            </a:pPr>
            <a:r>
              <a:rPr lang="en-US" sz="4800" b="1" dirty="0">
                <a:solidFill>
                  <a:schemeClr val="bg1"/>
                </a:solidFill>
                <a:latin typeface="Avenir Next" panose="020B0503020202020204" pitchFamily="34" charset="0"/>
              </a:rPr>
              <a:t>A time of sacrifice</a:t>
            </a:r>
          </a:p>
        </p:txBody>
      </p:sp>
    </p:spTree>
    <p:extLst>
      <p:ext uri="{BB962C8B-B14F-4D97-AF65-F5344CB8AC3E}">
        <p14:creationId xmlns:p14="http://schemas.microsoft.com/office/powerpoint/2010/main" val="29703963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12350F3-DB83-413A-980B-1CEB92498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453265" y="1570814"/>
            <a:ext cx="0" cy="371022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E6EBDD3-3B36-B84E-801A-8AA90BA1C9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131877"/>
              </p:ext>
            </p:extLst>
          </p:nvPr>
        </p:nvGraphicFramePr>
        <p:xfrm>
          <a:off x="5708822" y="0"/>
          <a:ext cx="6483176" cy="6857999"/>
        </p:xfrm>
        <a:graphic>
          <a:graphicData uri="http://schemas.openxmlformats.org/drawingml/2006/table">
            <a:tbl>
              <a:tblPr/>
              <a:tblGrid>
                <a:gridCol w="424602">
                  <a:extLst>
                    <a:ext uri="{9D8B030D-6E8A-4147-A177-3AD203B41FA5}">
                      <a16:colId xmlns:a16="http://schemas.microsoft.com/office/drawing/2014/main" val="970975647"/>
                    </a:ext>
                  </a:extLst>
                </a:gridCol>
                <a:gridCol w="808115">
                  <a:extLst>
                    <a:ext uri="{9D8B030D-6E8A-4147-A177-3AD203B41FA5}">
                      <a16:colId xmlns:a16="http://schemas.microsoft.com/office/drawing/2014/main" val="1922734105"/>
                    </a:ext>
                  </a:extLst>
                </a:gridCol>
                <a:gridCol w="602661">
                  <a:extLst>
                    <a:ext uri="{9D8B030D-6E8A-4147-A177-3AD203B41FA5}">
                      <a16:colId xmlns:a16="http://schemas.microsoft.com/office/drawing/2014/main" val="476646500"/>
                    </a:ext>
                  </a:extLst>
                </a:gridCol>
                <a:gridCol w="675711">
                  <a:extLst>
                    <a:ext uri="{9D8B030D-6E8A-4147-A177-3AD203B41FA5}">
                      <a16:colId xmlns:a16="http://schemas.microsoft.com/office/drawing/2014/main" val="3811231246"/>
                    </a:ext>
                  </a:extLst>
                </a:gridCol>
                <a:gridCol w="730499">
                  <a:extLst>
                    <a:ext uri="{9D8B030D-6E8A-4147-A177-3AD203B41FA5}">
                      <a16:colId xmlns:a16="http://schemas.microsoft.com/office/drawing/2014/main" val="2868987046"/>
                    </a:ext>
                  </a:extLst>
                </a:gridCol>
                <a:gridCol w="424602">
                  <a:extLst>
                    <a:ext uri="{9D8B030D-6E8A-4147-A177-3AD203B41FA5}">
                      <a16:colId xmlns:a16="http://schemas.microsoft.com/office/drawing/2014/main" val="1886217610"/>
                    </a:ext>
                  </a:extLst>
                </a:gridCol>
                <a:gridCol w="808115">
                  <a:extLst>
                    <a:ext uri="{9D8B030D-6E8A-4147-A177-3AD203B41FA5}">
                      <a16:colId xmlns:a16="http://schemas.microsoft.com/office/drawing/2014/main" val="2014380067"/>
                    </a:ext>
                  </a:extLst>
                </a:gridCol>
                <a:gridCol w="602661">
                  <a:extLst>
                    <a:ext uri="{9D8B030D-6E8A-4147-A177-3AD203B41FA5}">
                      <a16:colId xmlns:a16="http://schemas.microsoft.com/office/drawing/2014/main" val="3092144308"/>
                    </a:ext>
                  </a:extLst>
                </a:gridCol>
                <a:gridCol w="675711">
                  <a:extLst>
                    <a:ext uri="{9D8B030D-6E8A-4147-A177-3AD203B41FA5}">
                      <a16:colId xmlns:a16="http://schemas.microsoft.com/office/drawing/2014/main" val="2653676058"/>
                    </a:ext>
                  </a:extLst>
                </a:gridCol>
                <a:gridCol w="730499">
                  <a:extLst>
                    <a:ext uri="{9D8B030D-6E8A-4147-A177-3AD203B41FA5}">
                      <a16:colId xmlns:a16="http://schemas.microsoft.com/office/drawing/2014/main" val="2915689973"/>
                    </a:ext>
                  </a:extLst>
                </a:gridCol>
              </a:tblGrid>
              <a:tr h="43579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Lamb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Goat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Lamb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Goat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740896"/>
                  </a:ext>
                </a:extLst>
              </a:tr>
              <a:tr h="458729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812435"/>
                  </a:ext>
                </a:extLst>
              </a:tr>
              <a:tr h="458729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062470"/>
                  </a:ext>
                </a:extLst>
              </a:tr>
              <a:tr h="458729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751285"/>
                  </a:ext>
                </a:extLst>
              </a:tr>
              <a:tr h="458729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520695"/>
                  </a:ext>
                </a:extLst>
              </a:tr>
              <a:tr h="458729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075472"/>
                  </a:ext>
                </a:extLst>
              </a:tr>
              <a:tr h="458729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5321928"/>
                  </a:ext>
                </a:extLst>
              </a:tr>
              <a:tr h="458729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3919598"/>
                  </a:ext>
                </a:extLst>
              </a:tr>
              <a:tr h="458729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406790"/>
                  </a:ext>
                </a:extLst>
              </a:tr>
              <a:tr h="458729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021864"/>
                  </a:ext>
                </a:extLst>
              </a:tr>
              <a:tr h="458729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858160"/>
                  </a:ext>
                </a:extLst>
              </a:tr>
              <a:tr h="458729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4937181"/>
                  </a:ext>
                </a:extLst>
              </a:tr>
              <a:tr h="458729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083114"/>
                  </a:ext>
                </a:extLst>
              </a:tr>
              <a:tr h="458729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9614160"/>
                  </a:ext>
                </a:extLst>
              </a:tr>
              <a:tr h="458729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18355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40EEA6A-3224-DA4B-B01A-50D16859B45A}"/>
              </a:ext>
            </a:extLst>
          </p:cNvPr>
          <p:cNvSpPr txBox="1"/>
          <p:nvPr/>
        </p:nvSpPr>
        <p:spPr>
          <a:xfrm>
            <a:off x="86497" y="1228397"/>
            <a:ext cx="527633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venir Next" panose="020B0503020202020204" pitchFamily="34" charset="0"/>
              </a:rPr>
              <a:t>Burnt offerings</a:t>
            </a:r>
          </a:p>
          <a:p>
            <a:r>
              <a:rPr lang="en-US" sz="4000" dirty="0">
                <a:latin typeface="Avenir Next" panose="020B0503020202020204" pitchFamily="34" charset="0"/>
              </a:rPr>
              <a:t>	Lambs: 56</a:t>
            </a:r>
          </a:p>
          <a:p>
            <a:r>
              <a:rPr lang="en-US" sz="4000" dirty="0">
                <a:latin typeface="Avenir Next" panose="020B0503020202020204" pitchFamily="34" charset="0"/>
              </a:rPr>
              <a:t>	Bulls:</a:t>
            </a:r>
          </a:p>
          <a:p>
            <a:r>
              <a:rPr lang="en-US" sz="4000" dirty="0">
                <a:latin typeface="Avenir Next" panose="020B0503020202020204" pitchFamily="34" charset="0"/>
              </a:rPr>
              <a:t>	Rams:</a:t>
            </a:r>
          </a:p>
          <a:p>
            <a:endParaRPr lang="en-US" sz="4000" dirty="0">
              <a:latin typeface="Avenir Next" panose="020B0503020202020204" pitchFamily="34" charset="0"/>
            </a:endParaRPr>
          </a:p>
          <a:p>
            <a:r>
              <a:rPr lang="en-US" sz="4000" dirty="0">
                <a:latin typeface="Avenir Next" panose="020B0503020202020204" pitchFamily="34" charset="0"/>
              </a:rPr>
              <a:t>Sin offerings</a:t>
            </a:r>
          </a:p>
          <a:p>
            <a:r>
              <a:rPr lang="en-US" sz="4000" dirty="0">
                <a:latin typeface="Avenir Next" panose="020B0503020202020204" pitchFamily="34" charset="0"/>
              </a:rPr>
              <a:t>	Goats: </a:t>
            </a:r>
          </a:p>
        </p:txBody>
      </p:sp>
    </p:spTree>
    <p:extLst>
      <p:ext uri="{BB962C8B-B14F-4D97-AF65-F5344CB8AC3E}">
        <p14:creationId xmlns:p14="http://schemas.microsoft.com/office/powerpoint/2010/main" val="353645531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12350F3-DB83-413A-980B-1CEB92498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453265" y="1570814"/>
            <a:ext cx="0" cy="371022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E6EBDD3-3B36-B84E-801A-8AA90BA1C9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623413"/>
              </p:ext>
            </p:extLst>
          </p:nvPr>
        </p:nvGraphicFramePr>
        <p:xfrm>
          <a:off x="5708822" y="0"/>
          <a:ext cx="6483176" cy="6857999"/>
        </p:xfrm>
        <a:graphic>
          <a:graphicData uri="http://schemas.openxmlformats.org/drawingml/2006/table">
            <a:tbl>
              <a:tblPr/>
              <a:tblGrid>
                <a:gridCol w="424602">
                  <a:extLst>
                    <a:ext uri="{9D8B030D-6E8A-4147-A177-3AD203B41FA5}">
                      <a16:colId xmlns:a16="http://schemas.microsoft.com/office/drawing/2014/main" val="970975647"/>
                    </a:ext>
                  </a:extLst>
                </a:gridCol>
                <a:gridCol w="808115">
                  <a:extLst>
                    <a:ext uri="{9D8B030D-6E8A-4147-A177-3AD203B41FA5}">
                      <a16:colId xmlns:a16="http://schemas.microsoft.com/office/drawing/2014/main" val="1922734105"/>
                    </a:ext>
                  </a:extLst>
                </a:gridCol>
                <a:gridCol w="602661">
                  <a:extLst>
                    <a:ext uri="{9D8B030D-6E8A-4147-A177-3AD203B41FA5}">
                      <a16:colId xmlns:a16="http://schemas.microsoft.com/office/drawing/2014/main" val="476646500"/>
                    </a:ext>
                  </a:extLst>
                </a:gridCol>
                <a:gridCol w="675711">
                  <a:extLst>
                    <a:ext uri="{9D8B030D-6E8A-4147-A177-3AD203B41FA5}">
                      <a16:colId xmlns:a16="http://schemas.microsoft.com/office/drawing/2014/main" val="3811231246"/>
                    </a:ext>
                  </a:extLst>
                </a:gridCol>
                <a:gridCol w="730499">
                  <a:extLst>
                    <a:ext uri="{9D8B030D-6E8A-4147-A177-3AD203B41FA5}">
                      <a16:colId xmlns:a16="http://schemas.microsoft.com/office/drawing/2014/main" val="2868987046"/>
                    </a:ext>
                  </a:extLst>
                </a:gridCol>
                <a:gridCol w="424602">
                  <a:extLst>
                    <a:ext uri="{9D8B030D-6E8A-4147-A177-3AD203B41FA5}">
                      <a16:colId xmlns:a16="http://schemas.microsoft.com/office/drawing/2014/main" val="1886217610"/>
                    </a:ext>
                  </a:extLst>
                </a:gridCol>
                <a:gridCol w="808115">
                  <a:extLst>
                    <a:ext uri="{9D8B030D-6E8A-4147-A177-3AD203B41FA5}">
                      <a16:colId xmlns:a16="http://schemas.microsoft.com/office/drawing/2014/main" val="2014380067"/>
                    </a:ext>
                  </a:extLst>
                </a:gridCol>
                <a:gridCol w="602661">
                  <a:extLst>
                    <a:ext uri="{9D8B030D-6E8A-4147-A177-3AD203B41FA5}">
                      <a16:colId xmlns:a16="http://schemas.microsoft.com/office/drawing/2014/main" val="3092144308"/>
                    </a:ext>
                  </a:extLst>
                </a:gridCol>
                <a:gridCol w="675711">
                  <a:extLst>
                    <a:ext uri="{9D8B030D-6E8A-4147-A177-3AD203B41FA5}">
                      <a16:colId xmlns:a16="http://schemas.microsoft.com/office/drawing/2014/main" val="2653676058"/>
                    </a:ext>
                  </a:extLst>
                </a:gridCol>
                <a:gridCol w="730499">
                  <a:extLst>
                    <a:ext uri="{9D8B030D-6E8A-4147-A177-3AD203B41FA5}">
                      <a16:colId xmlns:a16="http://schemas.microsoft.com/office/drawing/2014/main" val="2915689973"/>
                    </a:ext>
                  </a:extLst>
                </a:gridCol>
              </a:tblGrid>
              <a:tr h="43579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Lamb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Goat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Lamb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Goat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740896"/>
                  </a:ext>
                </a:extLst>
              </a:tr>
              <a:tr h="458729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812435"/>
                  </a:ext>
                </a:extLst>
              </a:tr>
              <a:tr h="458729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062470"/>
                  </a:ext>
                </a:extLst>
              </a:tr>
              <a:tr h="458729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751285"/>
                  </a:ext>
                </a:extLst>
              </a:tr>
              <a:tr h="458729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520695"/>
                  </a:ext>
                </a:extLst>
              </a:tr>
              <a:tr h="458729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075472"/>
                  </a:ext>
                </a:extLst>
              </a:tr>
              <a:tr h="458729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5321928"/>
                  </a:ext>
                </a:extLst>
              </a:tr>
              <a:tr h="458729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3919598"/>
                  </a:ext>
                </a:extLst>
              </a:tr>
              <a:tr h="458729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406790"/>
                  </a:ext>
                </a:extLst>
              </a:tr>
              <a:tr h="458729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021864"/>
                  </a:ext>
                </a:extLst>
              </a:tr>
              <a:tr h="458729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858160"/>
                  </a:ext>
                </a:extLst>
              </a:tr>
              <a:tr h="458729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4937181"/>
                  </a:ext>
                </a:extLst>
              </a:tr>
              <a:tr h="458729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083114"/>
                  </a:ext>
                </a:extLst>
              </a:tr>
              <a:tr h="458729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9614160"/>
                  </a:ext>
                </a:extLst>
              </a:tr>
              <a:tr h="458729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18355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40EEA6A-3224-DA4B-B01A-50D16859B45A}"/>
              </a:ext>
            </a:extLst>
          </p:cNvPr>
          <p:cNvSpPr txBox="1"/>
          <p:nvPr/>
        </p:nvSpPr>
        <p:spPr>
          <a:xfrm>
            <a:off x="86497" y="1228397"/>
            <a:ext cx="527633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venir Next" panose="020B0503020202020204" pitchFamily="34" charset="0"/>
              </a:rPr>
              <a:t>Burnt offerings</a:t>
            </a:r>
          </a:p>
          <a:p>
            <a:r>
              <a:rPr lang="en-US" sz="4000" dirty="0">
                <a:latin typeface="Avenir Next" panose="020B0503020202020204" pitchFamily="34" charset="0"/>
              </a:rPr>
              <a:t>	Lambs: 64</a:t>
            </a:r>
          </a:p>
          <a:p>
            <a:r>
              <a:rPr lang="en-US" sz="4000" dirty="0">
                <a:latin typeface="Avenir Next" panose="020B0503020202020204" pitchFamily="34" charset="0"/>
              </a:rPr>
              <a:t>	Bulls:</a:t>
            </a:r>
          </a:p>
          <a:p>
            <a:r>
              <a:rPr lang="en-US" sz="4000" dirty="0">
                <a:latin typeface="Avenir Next" panose="020B0503020202020204" pitchFamily="34" charset="0"/>
              </a:rPr>
              <a:t>	Rams:</a:t>
            </a:r>
          </a:p>
          <a:p>
            <a:endParaRPr lang="en-US" sz="4000" dirty="0">
              <a:latin typeface="Avenir Next" panose="020B0503020202020204" pitchFamily="34" charset="0"/>
            </a:endParaRPr>
          </a:p>
          <a:p>
            <a:r>
              <a:rPr lang="en-US" sz="4000" dirty="0">
                <a:latin typeface="Avenir Next" panose="020B0503020202020204" pitchFamily="34" charset="0"/>
              </a:rPr>
              <a:t>Sin offerings</a:t>
            </a:r>
          </a:p>
          <a:p>
            <a:r>
              <a:rPr lang="en-US" sz="4000" dirty="0">
                <a:latin typeface="Avenir Next" panose="020B0503020202020204" pitchFamily="34" charset="0"/>
              </a:rPr>
              <a:t>	Goats: </a:t>
            </a:r>
          </a:p>
        </p:txBody>
      </p:sp>
    </p:spTree>
    <p:extLst>
      <p:ext uri="{BB962C8B-B14F-4D97-AF65-F5344CB8AC3E}">
        <p14:creationId xmlns:p14="http://schemas.microsoft.com/office/powerpoint/2010/main" val="2719009792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12350F3-DB83-413A-980B-1CEB92498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453265" y="1570814"/>
            <a:ext cx="0" cy="371022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E6EBDD3-3B36-B84E-801A-8AA90BA1C9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614707"/>
              </p:ext>
            </p:extLst>
          </p:nvPr>
        </p:nvGraphicFramePr>
        <p:xfrm>
          <a:off x="5708822" y="0"/>
          <a:ext cx="6483176" cy="6857999"/>
        </p:xfrm>
        <a:graphic>
          <a:graphicData uri="http://schemas.openxmlformats.org/drawingml/2006/table">
            <a:tbl>
              <a:tblPr/>
              <a:tblGrid>
                <a:gridCol w="424602">
                  <a:extLst>
                    <a:ext uri="{9D8B030D-6E8A-4147-A177-3AD203B41FA5}">
                      <a16:colId xmlns:a16="http://schemas.microsoft.com/office/drawing/2014/main" val="970975647"/>
                    </a:ext>
                  </a:extLst>
                </a:gridCol>
                <a:gridCol w="808115">
                  <a:extLst>
                    <a:ext uri="{9D8B030D-6E8A-4147-A177-3AD203B41FA5}">
                      <a16:colId xmlns:a16="http://schemas.microsoft.com/office/drawing/2014/main" val="1922734105"/>
                    </a:ext>
                  </a:extLst>
                </a:gridCol>
                <a:gridCol w="602661">
                  <a:extLst>
                    <a:ext uri="{9D8B030D-6E8A-4147-A177-3AD203B41FA5}">
                      <a16:colId xmlns:a16="http://schemas.microsoft.com/office/drawing/2014/main" val="476646500"/>
                    </a:ext>
                  </a:extLst>
                </a:gridCol>
                <a:gridCol w="675711">
                  <a:extLst>
                    <a:ext uri="{9D8B030D-6E8A-4147-A177-3AD203B41FA5}">
                      <a16:colId xmlns:a16="http://schemas.microsoft.com/office/drawing/2014/main" val="3811231246"/>
                    </a:ext>
                  </a:extLst>
                </a:gridCol>
                <a:gridCol w="730499">
                  <a:extLst>
                    <a:ext uri="{9D8B030D-6E8A-4147-A177-3AD203B41FA5}">
                      <a16:colId xmlns:a16="http://schemas.microsoft.com/office/drawing/2014/main" val="2868987046"/>
                    </a:ext>
                  </a:extLst>
                </a:gridCol>
                <a:gridCol w="424602">
                  <a:extLst>
                    <a:ext uri="{9D8B030D-6E8A-4147-A177-3AD203B41FA5}">
                      <a16:colId xmlns:a16="http://schemas.microsoft.com/office/drawing/2014/main" val="1886217610"/>
                    </a:ext>
                  </a:extLst>
                </a:gridCol>
                <a:gridCol w="808115">
                  <a:extLst>
                    <a:ext uri="{9D8B030D-6E8A-4147-A177-3AD203B41FA5}">
                      <a16:colId xmlns:a16="http://schemas.microsoft.com/office/drawing/2014/main" val="2014380067"/>
                    </a:ext>
                  </a:extLst>
                </a:gridCol>
                <a:gridCol w="602661">
                  <a:extLst>
                    <a:ext uri="{9D8B030D-6E8A-4147-A177-3AD203B41FA5}">
                      <a16:colId xmlns:a16="http://schemas.microsoft.com/office/drawing/2014/main" val="3092144308"/>
                    </a:ext>
                  </a:extLst>
                </a:gridCol>
                <a:gridCol w="675711">
                  <a:extLst>
                    <a:ext uri="{9D8B030D-6E8A-4147-A177-3AD203B41FA5}">
                      <a16:colId xmlns:a16="http://schemas.microsoft.com/office/drawing/2014/main" val="2653676058"/>
                    </a:ext>
                  </a:extLst>
                </a:gridCol>
                <a:gridCol w="730499">
                  <a:extLst>
                    <a:ext uri="{9D8B030D-6E8A-4147-A177-3AD203B41FA5}">
                      <a16:colId xmlns:a16="http://schemas.microsoft.com/office/drawing/2014/main" val="2915689973"/>
                    </a:ext>
                  </a:extLst>
                </a:gridCol>
              </a:tblGrid>
              <a:tr h="43579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Lamb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Goat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Lamb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Goat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740896"/>
                  </a:ext>
                </a:extLst>
              </a:tr>
              <a:tr h="458729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812435"/>
                  </a:ext>
                </a:extLst>
              </a:tr>
              <a:tr h="458729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062470"/>
                  </a:ext>
                </a:extLst>
              </a:tr>
              <a:tr h="458729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751285"/>
                  </a:ext>
                </a:extLst>
              </a:tr>
              <a:tr h="458729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520695"/>
                  </a:ext>
                </a:extLst>
              </a:tr>
              <a:tr h="458729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075472"/>
                  </a:ext>
                </a:extLst>
              </a:tr>
              <a:tr h="458729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5321928"/>
                  </a:ext>
                </a:extLst>
              </a:tr>
              <a:tr h="458729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3919598"/>
                  </a:ext>
                </a:extLst>
              </a:tr>
              <a:tr h="458729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406790"/>
                  </a:ext>
                </a:extLst>
              </a:tr>
              <a:tr h="458729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021864"/>
                  </a:ext>
                </a:extLst>
              </a:tr>
              <a:tr h="458729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858160"/>
                  </a:ext>
                </a:extLst>
              </a:tr>
              <a:tr h="458729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4937181"/>
                  </a:ext>
                </a:extLst>
              </a:tr>
              <a:tr h="458729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083114"/>
                  </a:ext>
                </a:extLst>
              </a:tr>
              <a:tr h="458729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9614160"/>
                  </a:ext>
                </a:extLst>
              </a:tr>
              <a:tr h="458729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18355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40EEA6A-3224-DA4B-B01A-50D16859B45A}"/>
              </a:ext>
            </a:extLst>
          </p:cNvPr>
          <p:cNvSpPr txBox="1"/>
          <p:nvPr/>
        </p:nvSpPr>
        <p:spPr>
          <a:xfrm>
            <a:off x="86497" y="1228397"/>
            <a:ext cx="527633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venir Next" panose="020B0503020202020204" pitchFamily="34" charset="0"/>
              </a:rPr>
              <a:t>Burnt offerings</a:t>
            </a:r>
          </a:p>
          <a:p>
            <a:r>
              <a:rPr lang="en-US" sz="4000" dirty="0">
                <a:latin typeface="Avenir Next" panose="020B0503020202020204" pitchFamily="34" charset="0"/>
              </a:rPr>
              <a:t>	Lambs: 73</a:t>
            </a:r>
          </a:p>
          <a:p>
            <a:r>
              <a:rPr lang="en-US" sz="4000" dirty="0">
                <a:latin typeface="Avenir Next" panose="020B0503020202020204" pitchFamily="34" charset="0"/>
              </a:rPr>
              <a:t>	Bulls: 2</a:t>
            </a:r>
          </a:p>
          <a:p>
            <a:r>
              <a:rPr lang="en-US" sz="4000" dirty="0">
                <a:latin typeface="Avenir Next" panose="020B0503020202020204" pitchFamily="34" charset="0"/>
              </a:rPr>
              <a:t>	Rams: 1</a:t>
            </a:r>
          </a:p>
          <a:p>
            <a:endParaRPr lang="en-US" sz="4000" dirty="0">
              <a:latin typeface="Avenir Next" panose="020B0503020202020204" pitchFamily="34" charset="0"/>
            </a:endParaRPr>
          </a:p>
          <a:p>
            <a:r>
              <a:rPr lang="en-US" sz="4000" dirty="0">
                <a:latin typeface="Avenir Next" panose="020B0503020202020204" pitchFamily="34" charset="0"/>
              </a:rPr>
              <a:t>Sin offerings</a:t>
            </a:r>
          </a:p>
          <a:p>
            <a:r>
              <a:rPr lang="en-US" sz="4000" dirty="0">
                <a:latin typeface="Avenir Next" panose="020B0503020202020204" pitchFamily="34" charset="0"/>
              </a:rPr>
              <a:t>	Goats: 1</a:t>
            </a:r>
          </a:p>
        </p:txBody>
      </p:sp>
    </p:spTree>
    <p:extLst>
      <p:ext uri="{BB962C8B-B14F-4D97-AF65-F5344CB8AC3E}">
        <p14:creationId xmlns:p14="http://schemas.microsoft.com/office/powerpoint/2010/main" val="2950899505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12350F3-DB83-413A-980B-1CEB92498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453265" y="1570814"/>
            <a:ext cx="0" cy="371022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E6EBDD3-3B36-B84E-801A-8AA90BA1C9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181097"/>
              </p:ext>
            </p:extLst>
          </p:nvPr>
        </p:nvGraphicFramePr>
        <p:xfrm>
          <a:off x="5708822" y="0"/>
          <a:ext cx="6483176" cy="6857999"/>
        </p:xfrm>
        <a:graphic>
          <a:graphicData uri="http://schemas.openxmlformats.org/drawingml/2006/table">
            <a:tbl>
              <a:tblPr/>
              <a:tblGrid>
                <a:gridCol w="424602">
                  <a:extLst>
                    <a:ext uri="{9D8B030D-6E8A-4147-A177-3AD203B41FA5}">
                      <a16:colId xmlns:a16="http://schemas.microsoft.com/office/drawing/2014/main" val="970975647"/>
                    </a:ext>
                  </a:extLst>
                </a:gridCol>
                <a:gridCol w="808115">
                  <a:extLst>
                    <a:ext uri="{9D8B030D-6E8A-4147-A177-3AD203B41FA5}">
                      <a16:colId xmlns:a16="http://schemas.microsoft.com/office/drawing/2014/main" val="1922734105"/>
                    </a:ext>
                  </a:extLst>
                </a:gridCol>
                <a:gridCol w="602661">
                  <a:extLst>
                    <a:ext uri="{9D8B030D-6E8A-4147-A177-3AD203B41FA5}">
                      <a16:colId xmlns:a16="http://schemas.microsoft.com/office/drawing/2014/main" val="476646500"/>
                    </a:ext>
                  </a:extLst>
                </a:gridCol>
                <a:gridCol w="675711">
                  <a:extLst>
                    <a:ext uri="{9D8B030D-6E8A-4147-A177-3AD203B41FA5}">
                      <a16:colId xmlns:a16="http://schemas.microsoft.com/office/drawing/2014/main" val="3811231246"/>
                    </a:ext>
                  </a:extLst>
                </a:gridCol>
                <a:gridCol w="730499">
                  <a:extLst>
                    <a:ext uri="{9D8B030D-6E8A-4147-A177-3AD203B41FA5}">
                      <a16:colId xmlns:a16="http://schemas.microsoft.com/office/drawing/2014/main" val="2868987046"/>
                    </a:ext>
                  </a:extLst>
                </a:gridCol>
                <a:gridCol w="424602">
                  <a:extLst>
                    <a:ext uri="{9D8B030D-6E8A-4147-A177-3AD203B41FA5}">
                      <a16:colId xmlns:a16="http://schemas.microsoft.com/office/drawing/2014/main" val="1886217610"/>
                    </a:ext>
                  </a:extLst>
                </a:gridCol>
                <a:gridCol w="808115">
                  <a:extLst>
                    <a:ext uri="{9D8B030D-6E8A-4147-A177-3AD203B41FA5}">
                      <a16:colId xmlns:a16="http://schemas.microsoft.com/office/drawing/2014/main" val="2014380067"/>
                    </a:ext>
                  </a:extLst>
                </a:gridCol>
                <a:gridCol w="602661">
                  <a:extLst>
                    <a:ext uri="{9D8B030D-6E8A-4147-A177-3AD203B41FA5}">
                      <a16:colId xmlns:a16="http://schemas.microsoft.com/office/drawing/2014/main" val="3092144308"/>
                    </a:ext>
                  </a:extLst>
                </a:gridCol>
                <a:gridCol w="675711">
                  <a:extLst>
                    <a:ext uri="{9D8B030D-6E8A-4147-A177-3AD203B41FA5}">
                      <a16:colId xmlns:a16="http://schemas.microsoft.com/office/drawing/2014/main" val="2653676058"/>
                    </a:ext>
                  </a:extLst>
                </a:gridCol>
                <a:gridCol w="730499">
                  <a:extLst>
                    <a:ext uri="{9D8B030D-6E8A-4147-A177-3AD203B41FA5}">
                      <a16:colId xmlns:a16="http://schemas.microsoft.com/office/drawing/2014/main" val="2915689973"/>
                    </a:ext>
                  </a:extLst>
                </a:gridCol>
              </a:tblGrid>
              <a:tr h="43579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Lamb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Goat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Lamb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Goat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740896"/>
                  </a:ext>
                </a:extLst>
              </a:tr>
              <a:tr h="458729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812435"/>
                  </a:ext>
                </a:extLst>
              </a:tr>
              <a:tr h="458729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062470"/>
                  </a:ext>
                </a:extLst>
              </a:tr>
              <a:tr h="458729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751285"/>
                  </a:ext>
                </a:extLst>
              </a:tr>
              <a:tr h="458729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520695"/>
                  </a:ext>
                </a:extLst>
              </a:tr>
              <a:tr h="458729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075472"/>
                  </a:ext>
                </a:extLst>
              </a:tr>
              <a:tr h="458729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5321928"/>
                  </a:ext>
                </a:extLst>
              </a:tr>
              <a:tr h="458729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3919598"/>
                  </a:ext>
                </a:extLst>
              </a:tr>
              <a:tr h="458729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406790"/>
                  </a:ext>
                </a:extLst>
              </a:tr>
              <a:tr h="458729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021864"/>
                  </a:ext>
                </a:extLst>
              </a:tr>
              <a:tr h="458729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858160"/>
                  </a:ext>
                </a:extLst>
              </a:tr>
              <a:tr h="458729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4937181"/>
                  </a:ext>
                </a:extLst>
              </a:tr>
              <a:tr h="458729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083114"/>
                  </a:ext>
                </a:extLst>
              </a:tr>
              <a:tr h="458729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9614160"/>
                  </a:ext>
                </a:extLst>
              </a:tr>
              <a:tr h="458729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18355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40EEA6A-3224-DA4B-B01A-50D16859B45A}"/>
              </a:ext>
            </a:extLst>
          </p:cNvPr>
          <p:cNvSpPr txBox="1"/>
          <p:nvPr/>
        </p:nvSpPr>
        <p:spPr>
          <a:xfrm>
            <a:off x="86497" y="1228397"/>
            <a:ext cx="527633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venir Next" panose="020B0503020202020204" pitchFamily="34" charset="0"/>
              </a:rPr>
              <a:t>Burnt offerings</a:t>
            </a:r>
          </a:p>
          <a:p>
            <a:r>
              <a:rPr lang="en-US" sz="4000" dirty="0">
                <a:latin typeface="Avenir Next" panose="020B0503020202020204" pitchFamily="34" charset="0"/>
              </a:rPr>
              <a:t>	Lambs: 73</a:t>
            </a:r>
          </a:p>
          <a:p>
            <a:r>
              <a:rPr lang="en-US" sz="4000" dirty="0">
                <a:latin typeface="Avenir Next" panose="020B0503020202020204" pitchFamily="34" charset="0"/>
              </a:rPr>
              <a:t>	Bulls: 3</a:t>
            </a:r>
          </a:p>
          <a:p>
            <a:r>
              <a:rPr lang="en-US" sz="4000" dirty="0">
                <a:latin typeface="Avenir Next" panose="020B0503020202020204" pitchFamily="34" charset="0"/>
              </a:rPr>
              <a:t>	Rams: 2</a:t>
            </a:r>
          </a:p>
          <a:p>
            <a:endParaRPr lang="en-US" sz="4000" dirty="0">
              <a:latin typeface="Avenir Next" panose="020B0503020202020204" pitchFamily="34" charset="0"/>
            </a:endParaRPr>
          </a:p>
          <a:p>
            <a:r>
              <a:rPr lang="en-US" sz="4000" dirty="0">
                <a:latin typeface="Avenir Next" panose="020B0503020202020204" pitchFamily="34" charset="0"/>
              </a:rPr>
              <a:t>Sin offerings</a:t>
            </a:r>
          </a:p>
          <a:p>
            <a:r>
              <a:rPr lang="en-US" sz="4000" dirty="0">
                <a:latin typeface="Avenir Next" panose="020B0503020202020204" pitchFamily="34" charset="0"/>
              </a:rPr>
              <a:t>	Goats: 2</a:t>
            </a:r>
          </a:p>
        </p:txBody>
      </p:sp>
    </p:spTree>
    <p:extLst>
      <p:ext uri="{BB962C8B-B14F-4D97-AF65-F5344CB8AC3E}">
        <p14:creationId xmlns:p14="http://schemas.microsoft.com/office/powerpoint/2010/main" val="2779221045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1269</Words>
  <Application>Microsoft Macintosh PowerPoint</Application>
  <PresentationFormat>Widescreen</PresentationFormat>
  <Paragraphs>963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Calibri</vt:lpstr>
      <vt:lpstr>Avenir Next Heavy</vt:lpstr>
      <vt:lpstr>Arial</vt:lpstr>
      <vt:lpstr>Avenir Next</vt:lpstr>
      <vt:lpstr>Calibri Light</vt:lpstr>
      <vt:lpstr>Avenir Next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Creel</dc:creator>
  <cp:lastModifiedBy>Joshua Creel</cp:lastModifiedBy>
  <cp:revision>8</cp:revision>
  <dcterms:created xsi:type="dcterms:W3CDTF">2019-11-29T20:56:09Z</dcterms:created>
  <dcterms:modified xsi:type="dcterms:W3CDTF">2019-12-01T02:55:42Z</dcterms:modified>
</cp:coreProperties>
</file>