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9"/>
  </p:normalViewPr>
  <p:slideViewPr>
    <p:cSldViewPr snapToGrid="0" snapToObjects="1">
      <p:cViewPr varScale="1">
        <p:scale>
          <a:sx n="43" d="100"/>
          <a:sy n="43" d="100"/>
        </p:scale>
        <p:origin x="110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–Johnny Appleseed</a:t>
            </a:r>
          </a:p>
        </p:txBody>
      </p:sp>
      <p:sp>
        <p:nvSpPr>
          <p:cNvPr id="94" name="“Type a quote here.”"/>
          <p:cNvSpPr>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1905000" y="0"/>
            <a:ext cx="21420093" cy="142875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4119562" y="339328"/>
            <a:ext cx="16144876" cy="3018235"/>
          </a:xfrm>
          <a:prstGeom prst="rect">
            <a:avLst/>
          </a:prstGeom>
        </p:spPr>
        <p:txBody>
          <a:bodyPr/>
          <a:lstStyle>
            <a:lvl1pPr>
              <a:defRPr sz="9000" b="1">
                <a:solidFill>
                  <a:srgbClr val="FFFFFF"/>
                </a:solidFill>
                <a:effectLst>
                  <a:outerShdw blurRad="50800" dist="25400" dir="5400000" rotWithShape="0">
                    <a:srgbClr val="000000"/>
                  </a:outerShdw>
                </a:effectLst>
                <a:latin typeface="Helvetica Neue"/>
                <a:ea typeface="Helvetica Neue"/>
                <a:cs typeface="Helvetica Neue"/>
                <a:sym typeface="Helvetica Neue"/>
              </a:defRPr>
            </a:lvl1pPr>
          </a:lstStyle>
          <a:p>
            <a:r>
              <a:t>Title Text</a:t>
            </a:r>
          </a:p>
        </p:txBody>
      </p:sp>
      <p:sp>
        <p:nvSpPr>
          <p:cNvPr id="118" name="Body Level One…"/>
          <p:cNvSpPr txBox="1">
            <a:spLocks noGrp="1"/>
          </p:cNvSpPr>
          <p:nvPr>
            <p:ph type="body" idx="1"/>
          </p:nvPr>
        </p:nvSpPr>
        <p:spPr>
          <a:xfrm>
            <a:off x="4119562" y="3393281"/>
            <a:ext cx="16144876" cy="8947548"/>
          </a:xfrm>
          <a:prstGeom prst="rect">
            <a:avLst/>
          </a:prstGeom>
        </p:spPr>
        <p:txBody>
          <a:bodyPr/>
          <a:lstStyle>
            <a:lvl1pPr marL="549835" indent="-549835">
              <a:defRPr sz="4600">
                <a:solidFill>
                  <a:srgbClr val="EBEBEB"/>
                </a:solidFill>
                <a:effectLst>
                  <a:outerShdw blurRad="50800" dist="25400" dir="5400000" rotWithShape="0">
                    <a:srgbClr val="000000"/>
                  </a:outerShdw>
                </a:effectLst>
                <a:latin typeface="Helvetica Neue Medium"/>
                <a:ea typeface="Helvetica Neue Medium"/>
                <a:cs typeface="Helvetica Neue Medium"/>
                <a:sym typeface="Helvetica Neue Medium"/>
              </a:defRPr>
            </a:lvl1pPr>
            <a:lvl2pPr marL="956235" indent="-549835">
              <a:defRPr sz="4600">
                <a:solidFill>
                  <a:srgbClr val="EBEBEB"/>
                </a:solidFill>
                <a:effectLst>
                  <a:outerShdw blurRad="50800" dist="25400" dir="5400000" rotWithShape="0">
                    <a:srgbClr val="000000"/>
                  </a:outerShdw>
                </a:effectLst>
                <a:latin typeface="Helvetica Neue Medium"/>
                <a:ea typeface="Helvetica Neue Medium"/>
                <a:cs typeface="Helvetica Neue Medium"/>
                <a:sym typeface="Helvetica Neue Medium"/>
              </a:defRPr>
            </a:lvl2pPr>
            <a:lvl3pPr marL="1362635" indent="-549835">
              <a:defRPr sz="4600">
                <a:solidFill>
                  <a:srgbClr val="EBEBEB"/>
                </a:solidFill>
                <a:effectLst>
                  <a:outerShdw blurRad="50800" dist="25400" dir="5400000" rotWithShape="0">
                    <a:srgbClr val="000000"/>
                  </a:outerShdw>
                </a:effectLst>
                <a:latin typeface="Helvetica Neue Medium"/>
                <a:ea typeface="Helvetica Neue Medium"/>
                <a:cs typeface="Helvetica Neue Medium"/>
                <a:sym typeface="Helvetica Neue Medium"/>
              </a:defRPr>
            </a:lvl3pPr>
            <a:lvl4pPr marL="1769035" indent="-549835">
              <a:defRPr sz="4600">
                <a:solidFill>
                  <a:srgbClr val="EBEBEB"/>
                </a:solidFill>
                <a:effectLst>
                  <a:outerShdw blurRad="50800" dist="25400" dir="5400000" rotWithShape="0">
                    <a:srgbClr val="000000"/>
                  </a:outerShdw>
                </a:effectLst>
                <a:latin typeface="Helvetica Neue Medium"/>
                <a:ea typeface="Helvetica Neue Medium"/>
                <a:cs typeface="Helvetica Neue Medium"/>
                <a:sym typeface="Helvetica Neue Medium"/>
              </a:defRPr>
            </a:lvl4pPr>
            <a:lvl5pPr marL="2175435" indent="-549835">
              <a:defRPr sz="4600">
                <a:solidFill>
                  <a:srgbClr val="EBEBEB"/>
                </a:solidFill>
                <a:effectLst>
                  <a:outerShdw blurRad="50800" dist="25400" dir="5400000" rotWithShape="0">
                    <a:srgbClr val="000000"/>
                  </a:outerShdw>
                </a:effectLst>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1935814" y="13019484"/>
            <a:ext cx="494513" cy="502642"/>
          </a:xfrm>
          <a:prstGeom prst="rect">
            <a:avLst/>
          </a:prstGeom>
        </p:spPr>
        <p:txBody>
          <a:bodyPr/>
          <a:lstStyle>
            <a:lvl1pPr>
              <a:defRPr>
                <a:solidFill>
                  <a:srgbClr val="EBEBEB"/>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4833937" y="2303859"/>
            <a:ext cx="14716126" cy="4643438"/>
          </a:xfrm>
          <a:prstGeom prst="rect">
            <a:avLst/>
          </a:prstGeom>
        </p:spPr>
        <p:txBody>
          <a:bodyPr anchor="b"/>
          <a:lstStyle>
            <a:lvl1pPr>
              <a:defRPr>
                <a:solidFill>
                  <a:srgbClr val="FFFFFF"/>
                </a:solidFill>
              </a:defRPr>
            </a:lvl1pPr>
          </a:lstStyle>
          <a:p>
            <a:r>
              <a:t>Title Text</a:t>
            </a:r>
          </a:p>
        </p:txBody>
      </p:sp>
      <p:sp>
        <p:nvSpPr>
          <p:cNvPr id="127" name="Body Level One…"/>
          <p:cNvSpPr txBox="1">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solidFill>
                  <a:srgbClr val="FFFFFF"/>
                </a:solidFill>
              </a:defRPr>
            </a:lvl1pPr>
            <a:lvl2pPr marL="0" indent="228600" algn="ctr">
              <a:spcBef>
                <a:spcPts val="0"/>
              </a:spcBef>
              <a:buSzTx/>
              <a:buNone/>
              <a:defRPr sz="4400">
                <a:solidFill>
                  <a:srgbClr val="FFFFFF"/>
                </a:solidFill>
              </a:defRPr>
            </a:lvl2pPr>
            <a:lvl3pPr marL="0" indent="457200" algn="ctr">
              <a:spcBef>
                <a:spcPts val="0"/>
              </a:spcBef>
              <a:buSzTx/>
              <a:buNone/>
              <a:defRPr sz="4400">
                <a:solidFill>
                  <a:srgbClr val="FFFFFF"/>
                </a:solidFill>
              </a:defRPr>
            </a:lvl3pPr>
            <a:lvl4pPr marL="0" indent="685800" algn="ctr">
              <a:spcBef>
                <a:spcPts val="0"/>
              </a:spcBef>
              <a:buSzTx/>
              <a:buNone/>
              <a:defRPr sz="4400">
                <a:solidFill>
                  <a:srgbClr val="FFFFFF"/>
                </a:solidFill>
              </a:defRPr>
            </a:lvl4pPr>
            <a:lvl5pPr marL="0" indent="914400" algn="ctr">
              <a:spcBef>
                <a:spcPts val="0"/>
              </a:spcBef>
              <a:buSzTx/>
              <a:buNone/>
              <a:defRPr sz="4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xfrm>
            <a:off x="11935814" y="13019484"/>
            <a:ext cx="494513" cy="511176"/>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000000"/>
        </a:solidFill>
        <a:effectLst/>
      </p:bgPr>
    </p:bg>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4387453" y="357187"/>
            <a:ext cx="15609094" cy="3036095"/>
          </a:xfrm>
          <a:prstGeom prst="rect">
            <a:avLst/>
          </a:prstGeom>
        </p:spPr>
        <p:txBody>
          <a:bodyPr/>
          <a:lstStyle>
            <a:lvl1pPr>
              <a:defRPr>
                <a:solidFill>
                  <a:srgbClr val="FFFFFF"/>
                </a:solidFill>
              </a:defRPr>
            </a:lvl1pPr>
          </a:lstStyle>
          <a:p>
            <a:r>
              <a:t>Title Text</a:t>
            </a:r>
          </a:p>
        </p:txBody>
      </p:sp>
      <p:sp>
        <p:nvSpPr>
          <p:cNvPr id="136" name="Body Level One…"/>
          <p:cNvSpPr txBox="1">
            <a:spLocks noGrp="1"/>
          </p:cNvSpPr>
          <p:nvPr>
            <p:ph type="body" idx="1"/>
          </p:nvPr>
        </p:nvSpPr>
        <p:spPr>
          <a:xfrm>
            <a:off x="4387453" y="3643312"/>
            <a:ext cx="15609094" cy="8840392"/>
          </a:xfrm>
          <a:prstGeom prst="rect">
            <a:avLst/>
          </a:prstGeom>
        </p:spPr>
        <p:txBody>
          <a:bodyPr/>
          <a:lstStyle>
            <a:lvl1pPr marL="608263" indent="-608263">
              <a:defRPr sz="5200">
                <a:solidFill>
                  <a:srgbClr val="FFFFFF"/>
                </a:solidFill>
              </a:defRPr>
            </a:lvl1pPr>
            <a:lvl2pPr marL="1052763" indent="-608263">
              <a:defRPr sz="5200">
                <a:solidFill>
                  <a:srgbClr val="FFFFFF"/>
                </a:solidFill>
              </a:defRPr>
            </a:lvl2pPr>
            <a:lvl3pPr marL="1497263" indent="-608263">
              <a:defRPr sz="5200">
                <a:solidFill>
                  <a:srgbClr val="FFFFFF"/>
                </a:solidFill>
              </a:defRPr>
            </a:lvl3pPr>
            <a:lvl4pPr marL="1941763" indent="-608263">
              <a:defRPr sz="5200">
                <a:solidFill>
                  <a:srgbClr val="FFFFFF"/>
                </a:solidFill>
              </a:defRPr>
            </a:lvl4pPr>
            <a:lvl5pPr marL="2386263" indent="-608263">
              <a:defRPr sz="5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935814" y="13019484"/>
            <a:ext cx="494513" cy="511176"/>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13"/>
          </p:nvPr>
        </p:nvSpPr>
        <p:spPr>
          <a:xfrm>
            <a:off x="5307210" y="892968"/>
            <a:ext cx="13751720" cy="917258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447609"/>
            <a:ext cx="14716126" cy="2000251"/>
          </a:xfrm>
          <a:prstGeom prst="rect">
            <a:avLst/>
          </a:prstGeom>
        </p:spPr>
        <p:txBody>
          <a:bodyPr anchor="b"/>
          <a:lstStyle/>
          <a:p>
            <a:r>
              <a:t>Title Text</a:t>
            </a:r>
          </a:p>
        </p:txBody>
      </p:sp>
      <p:sp>
        <p:nvSpPr>
          <p:cNvPr id="22" name="Body Level One…"/>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6869906" y="892968"/>
            <a:ext cx="17377173" cy="1158478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9423796" y="3661171"/>
            <a:ext cx="13260587" cy="8840392"/>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42031" y="7069144"/>
            <a:ext cx="8518923" cy="5682241"/>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192000" y="1246988"/>
            <a:ext cx="8251032" cy="5500689"/>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91704" y="1250156"/>
            <a:ext cx="16841392" cy="1122759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 name="OVERCOMING"/>
          <p:cNvSpPr txBox="1">
            <a:spLocks noGrp="1"/>
          </p:cNvSpPr>
          <p:nvPr>
            <p:ph type="title"/>
          </p:nvPr>
        </p:nvSpPr>
        <p:spPr>
          <a:xfrm>
            <a:off x="2671828" y="1345294"/>
            <a:ext cx="19040344" cy="4056715"/>
          </a:xfrm>
          <a:prstGeom prst="rect">
            <a:avLst/>
          </a:prstGeom>
        </p:spPr>
        <p:txBody>
          <a:bodyPr anchor="t"/>
          <a:lstStyle>
            <a:lvl1pPr>
              <a:defRPr sz="22700" b="1">
                <a:solidFill>
                  <a:srgbClr val="53585F"/>
                </a:solidFill>
                <a:latin typeface="Calibri"/>
                <a:ea typeface="Calibri"/>
                <a:cs typeface="Calibri"/>
                <a:sym typeface="Calibri"/>
              </a:defRPr>
            </a:lvl1pPr>
          </a:lstStyle>
          <a:p>
            <a:r>
              <a:rPr dirty="0"/>
              <a:t>OVERCOMING</a:t>
            </a:r>
          </a:p>
        </p:txBody>
      </p:sp>
      <p:sp>
        <p:nvSpPr>
          <p:cNvPr id="147" name="PORNOGRAPHY"/>
          <p:cNvSpPr txBox="1"/>
          <p:nvPr/>
        </p:nvSpPr>
        <p:spPr>
          <a:xfrm>
            <a:off x="2671828" y="3721574"/>
            <a:ext cx="19040344" cy="5164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20300" b="1">
                <a:solidFill>
                  <a:srgbClr val="720C04"/>
                </a:solidFill>
                <a:latin typeface="Calibri"/>
                <a:ea typeface="Calibri"/>
                <a:cs typeface="Calibri"/>
                <a:sym typeface="Calibri"/>
              </a:defRPr>
            </a:lvl1pPr>
          </a:lstStyle>
          <a:p>
            <a:r>
              <a:rPr dirty="0"/>
              <a:t>PORNOGRAPHY</a:t>
            </a:r>
          </a:p>
        </p:txBody>
      </p:sp>
      <p:sp>
        <p:nvSpPr>
          <p:cNvPr id="148" name="Unless otherwise indicated, all Scripture quotations are from The ESV® Bible (The Holy Bible, English Standard Version®),  copyright © 2001 by Crossway, a publishing ministry of Good News Publishers. Used by permission. All rights reserved."/>
          <p:cNvSpPr txBox="1"/>
          <p:nvPr/>
        </p:nvSpPr>
        <p:spPr>
          <a:xfrm>
            <a:off x="315491" y="12547367"/>
            <a:ext cx="23753019" cy="1136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70000"/>
              </a:lnSpc>
              <a:defRPr sz="3800">
                <a:solidFill>
                  <a:srgbClr val="53585F"/>
                </a:solidFill>
                <a:latin typeface="Calibri"/>
                <a:ea typeface="Calibri"/>
                <a:cs typeface="Calibri"/>
                <a:sym typeface="Calibri"/>
              </a:defRPr>
            </a:pPr>
            <a:r>
              <a:rPr dirty="0"/>
              <a:t>Unless otherwise indicated, all Scripture quotations are from The ESV® Bible (The Holy Bible, English Standard Version®), </a:t>
            </a:r>
            <a:br>
              <a:rPr dirty="0"/>
            </a:br>
            <a:r>
              <a:rPr dirty="0"/>
              <a:t>copyright © 2001 by Crossway, a publishing ministry of Good News Publishers. Used by permission. All rights reserved.</a:t>
            </a:r>
          </a:p>
        </p:txBody>
      </p:sp>
      <p:sp>
        <p:nvSpPr>
          <p:cNvPr id="149" name="10 AM…"/>
          <p:cNvSpPr/>
          <p:nvPr/>
        </p:nvSpPr>
        <p:spPr>
          <a:xfrm>
            <a:off x="1099937" y="7830139"/>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800">
                <a:solidFill>
                  <a:srgbClr val="FFFFFF"/>
                </a:solidFill>
                <a:latin typeface="Calibri"/>
                <a:ea typeface="Calibri"/>
                <a:cs typeface="Calibri"/>
                <a:sym typeface="Calibri"/>
              </a:defRPr>
            </a:pPr>
            <a:r>
              <a:rPr dirty="0"/>
              <a:t>10 AM</a:t>
            </a:r>
          </a:p>
          <a:p>
            <a:pPr>
              <a:lnSpc>
                <a:spcPct val="120000"/>
              </a:lnSpc>
              <a:defRPr sz="5800" b="1">
                <a:solidFill>
                  <a:srgbClr val="FFFFFF"/>
                </a:solidFill>
                <a:latin typeface="Calibri"/>
                <a:ea typeface="Calibri"/>
                <a:cs typeface="Calibri"/>
                <a:sym typeface="Calibri"/>
              </a:defRPr>
            </a:pPr>
            <a:r>
              <a:rPr dirty="0"/>
              <a:t>The Poison of Pornography</a:t>
            </a:r>
          </a:p>
        </p:txBody>
      </p:sp>
      <p:sp>
        <p:nvSpPr>
          <p:cNvPr id="150" name="11 AM…"/>
          <p:cNvSpPr/>
          <p:nvPr/>
        </p:nvSpPr>
        <p:spPr>
          <a:xfrm>
            <a:off x="8817985" y="7830139"/>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600">
                <a:solidFill>
                  <a:srgbClr val="FFFFFF"/>
                </a:solidFill>
                <a:latin typeface="Calibri"/>
                <a:ea typeface="Calibri"/>
                <a:cs typeface="Calibri"/>
                <a:sym typeface="Calibri"/>
              </a:defRPr>
            </a:pPr>
            <a:r>
              <a:t>11 AM</a:t>
            </a:r>
          </a:p>
          <a:p>
            <a:pPr>
              <a:lnSpc>
                <a:spcPct val="120000"/>
              </a:lnSpc>
              <a:defRPr sz="5600" b="1">
                <a:solidFill>
                  <a:srgbClr val="FFFFFF"/>
                </a:solidFill>
                <a:latin typeface="Calibri"/>
                <a:ea typeface="Calibri"/>
                <a:cs typeface="Calibri"/>
                <a:sym typeface="Calibri"/>
              </a:defRPr>
            </a:pPr>
            <a:r>
              <a:t>Short-Term</a:t>
            </a:r>
            <a:br/>
            <a:r>
              <a:t>Battle Strategies</a:t>
            </a:r>
          </a:p>
        </p:txBody>
      </p:sp>
      <p:sp>
        <p:nvSpPr>
          <p:cNvPr id="151" name="1:30 PM…"/>
          <p:cNvSpPr/>
          <p:nvPr/>
        </p:nvSpPr>
        <p:spPr>
          <a:xfrm>
            <a:off x="16536032" y="7830139"/>
            <a:ext cx="6748031"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90000"/>
              </a:lnSpc>
              <a:defRPr sz="5600">
                <a:solidFill>
                  <a:srgbClr val="FFFFFF"/>
                </a:solidFill>
                <a:latin typeface="Calibri"/>
                <a:ea typeface="Calibri"/>
                <a:cs typeface="Calibri"/>
                <a:sym typeface="Calibri"/>
              </a:defRPr>
            </a:pPr>
            <a:r>
              <a:t>1:30 PM</a:t>
            </a:r>
          </a:p>
          <a:p>
            <a:pPr>
              <a:lnSpc>
                <a:spcPct val="90000"/>
              </a:lnSpc>
              <a:defRPr sz="5600" b="1">
                <a:solidFill>
                  <a:srgbClr val="FFFFFF"/>
                </a:solidFill>
                <a:latin typeface="Calibri"/>
                <a:ea typeface="Calibri"/>
                <a:cs typeface="Calibri"/>
                <a:sym typeface="Calibri"/>
              </a:defRPr>
            </a:pPr>
            <a:r>
              <a:t>Long-Term</a:t>
            </a:r>
            <a:br/>
            <a:r>
              <a:t>Battle Strategies &amp;</a:t>
            </a:r>
            <a:br/>
            <a:r>
              <a:t>Proactive Prevention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04" name="THE POISON OF PORNOGRAPHY"/>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THE POISON OF PORNOGRAPHY</a:t>
            </a:r>
          </a:p>
        </p:txBody>
      </p:sp>
      <p:sp>
        <p:nvSpPr>
          <p:cNvPr id="205" name="Spiritual Poison:…"/>
          <p:cNvSpPr txBox="1"/>
          <p:nvPr/>
        </p:nvSpPr>
        <p:spPr>
          <a:xfrm>
            <a:off x="707385" y="2930651"/>
            <a:ext cx="23097176" cy="10261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1377" indent="-911377" algn="l">
              <a:lnSpc>
                <a:spcPct val="90000"/>
              </a:lnSpc>
              <a:buSzPct val="75000"/>
              <a:buChar char="•"/>
              <a:defRPr sz="6400">
                <a:solidFill>
                  <a:srgbClr val="53585F"/>
                </a:solidFill>
                <a:latin typeface="Calibri"/>
                <a:ea typeface="Calibri"/>
                <a:cs typeface="Calibri"/>
                <a:sym typeface="Calibri"/>
              </a:defRPr>
            </a:pPr>
            <a:r>
              <a:t>Spiritual Poison:</a:t>
            </a:r>
          </a:p>
          <a:p>
            <a:pPr marL="1800377" lvl="2" indent="-911377" algn="l">
              <a:lnSpc>
                <a:spcPct val="90000"/>
              </a:lnSpc>
              <a:buSzPct val="75000"/>
              <a:buChar char="•"/>
              <a:defRPr sz="6400" b="1">
                <a:solidFill>
                  <a:srgbClr val="53585F"/>
                </a:solidFill>
                <a:latin typeface="Calibri"/>
                <a:ea typeface="Calibri"/>
                <a:cs typeface="Calibri"/>
                <a:sym typeface="Calibri"/>
              </a:defRPr>
            </a:pPr>
            <a:r>
              <a:t>Mt 5:28 </a:t>
            </a:r>
            <a:r>
              <a:rPr b="0"/>
              <a:t>- It is lust. It is sin. It will kill you eternally.</a:t>
            </a:r>
          </a:p>
          <a:p>
            <a:pPr marL="2689377" lvl="4" indent="-911377" algn="l">
              <a:lnSpc>
                <a:spcPct val="90000"/>
              </a:lnSpc>
              <a:buSzPct val="75000"/>
              <a:buChar char="•"/>
              <a:defRPr sz="6400" b="1">
                <a:solidFill>
                  <a:srgbClr val="53585F"/>
                </a:solidFill>
                <a:latin typeface="Calibri"/>
                <a:ea typeface="Calibri"/>
                <a:cs typeface="Calibri"/>
                <a:sym typeface="Calibri"/>
              </a:defRPr>
            </a:pPr>
            <a:r>
              <a:rPr b="0"/>
              <a:t>Sexual purity: getting pleasure </a:t>
            </a:r>
            <a:r>
              <a:rPr b="0" i="1" u="sng"/>
              <a:t>only</a:t>
            </a:r>
            <a:r>
              <a:rPr b="0"/>
              <a:t> from your spouse</a:t>
            </a:r>
          </a:p>
          <a:p>
            <a:pPr marL="1800377" lvl="2" indent="-911377" algn="l">
              <a:lnSpc>
                <a:spcPct val="90000"/>
              </a:lnSpc>
              <a:buSzPct val="75000"/>
              <a:buChar char="•"/>
              <a:defRPr sz="6400" b="1">
                <a:solidFill>
                  <a:srgbClr val="53585F"/>
                </a:solidFill>
                <a:latin typeface="Calibri"/>
                <a:ea typeface="Calibri"/>
                <a:cs typeface="Calibri"/>
                <a:sym typeface="Calibri"/>
              </a:defRPr>
            </a:pPr>
            <a:r>
              <a:t>Ps 32:3-4 </a:t>
            </a:r>
            <a:r>
              <a:rPr b="0"/>
              <a:t>- The guilt can become crippling.</a:t>
            </a:r>
          </a:p>
          <a:p>
            <a:pPr marL="1800377" lvl="2" indent="-911377" algn="l">
              <a:lnSpc>
                <a:spcPct val="90000"/>
              </a:lnSpc>
              <a:buSzPct val="75000"/>
              <a:buChar char="•"/>
              <a:defRPr sz="6400" b="1">
                <a:solidFill>
                  <a:srgbClr val="53585F"/>
                </a:solidFill>
                <a:latin typeface="Calibri"/>
                <a:ea typeface="Calibri"/>
                <a:cs typeface="Calibri"/>
                <a:sym typeface="Calibri"/>
              </a:defRPr>
            </a:pPr>
            <a:r>
              <a:t>Gen 2:24-25 </a:t>
            </a:r>
            <a:r>
              <a:rPr b="0"/>
              <a:t>- Pornography destroys God’s good gift in marriage.</a:t>
            </a:r>
          </a:p>
          <a:p>
            <a:pPr marL="911377" indent="-911377" algn="l">
              <a:lnSpc>
                <a:spcPct val="90000"/>
              </a:lnSpc>
              <a:buSzPct val="75000"/>
              <a:buChar char="•"/>
              <a:defRPr sz="6400" b="1">
                <a:solidFill>
                  <a:srgbClr val="53585F"/>
                </a:solidFill>
                <a:latin typeface="Calibri"/>
                <a:ea typeface="Calibri"/>
                <a:cs typeface="Calibri"/>
                <a:sym typeface="Calibri"/>
              </a:defRPr>
            </a:pPr>
            <a:r>
              <a:rPr b="0"/>
              <a:t>Mental / Physical Poison:</a:t>
            </a:r>
          </a:p>
          <a:p>
            <a:pPr marL="1800377" lvl="2" indent="-911377" algn="l">
              <a:lnSpc>
                <a:spcPct val="90000"/>
              </a:lnSpc>
              <a:buSzPct val="75000"/>
              <a:buChar char="•"/>
              <a:defRPr sz="6400" b="1">
                <a:solidFill>
                  <a:srgbClr val="53585F"/>
                </a:solidFill>
                <a:latin typeface="Calibri"/>
                <a:ea typeface="Calibri"/>
                <a:cs typeface="Calibri"/>
                <a:sym typeface="Calibri"/>
              </a:defRPr>
            </a:pPr>
            <a:r>
              <a:t>2 Pt 2:14,19</a:t>
            </a:r>
            <a:r>
              <a:rPr b="0"/>
              <a:t> - It is </a:t>
            </a:r>
            <a:r>
              <a:rPr b="0" i="1"/>
              <a:t>addictive</a:t>
            </a:r>
            <a:r>
              <a:rPr b="0"/>
              <a:t> &amp; </a:t>
            </a:r>
            <a:r>
              <a:rPr b="0" i="1"/>
              <a:t>progressive—</a:t>
            </a:r>
            <a:r>
              <a:rPr b="0"/>
              <a:t>you become a slave</a:t>
            </a:r>
          </a:p>
          <a:p>
            <a:pPr marL="1800377" lvl="2" indent="-911377" algn="l">
              <a:lnSpc>
                <a:spcPct val="90000"/>
              </a:lnSpc>
              <a:buSzPct val="75000"/>
              <a:buChar char="•"/>
              <a:defRPr sz="6400" b="1">
                <a:solidFill>
                  <a:srgbClr val="53585F"/>
                </a:solidFill>
                <a:latin typeface="Calibri"/>
                <a:ea typeface="Calibri"/>
                <a:cs typeface="Calibri"/>
                <a:sym typeface="Calibri"/>
              </a:defRPr>
            </a:pPr>
            <a:r>
              <a:t>2 Sam 11:2ff</a:t>
            </a:r>
            <a:r>
              <a:rPr b="0"/>
              <a:t> - Can lead to acting on what has been seen</a:t>
            </a:r>
          </a:p>
          <a:p>
            <a:pPr marL="1800377" lvl="2" indent="-911377" algn="l">
              <a:lnSpc>
                <a:spcPct val="90000"/>
              </a:lnSpc>
              <a:buSzPct val="75000"/>
              <a:buChar char="•"/>
              <a:defRPr sz="6400" b="1">
                <a:solidFill>
                  <a:srgbClr val="53585F"/>
                </a:solidFill>
                <a:latin typeface="Calibri"/>
                <a:ea typeface="Calibri"/>
                <a:cs typeface="Calibri"/>
                <a:sym typeface="Calibri"/>
              </a:defRPr>
            </a:pPr>
            <a:r>
              <a:t>Rom 1:24-25 </a:t>
            </a:r>
            <a:r>
              <a:rPr b="0"/>
              <a:t>- Pornography is a LIE. It warps your thinking.</a:t>
            </a:r>
          </a:p>
          <a:p>
            <a:pPr marL="911377" indent="-911377" algn="l">
              <a:lnSpc>
                <a:spcPct val="90000"/>
              </a:lnSpc>
              <a:buSzPct val="75000"/>
              <a:buChar char="•"/>
              <a:defRPr sz="6400" b="1">
                <a:solidFill>
                  <a:srgbClr val="53585F"/>
                </a:solidFill>
                <a:latin typeface="Calibri"/>
                <a:ea typeface="Calibri"/>
                <a:cs typeface="Calibri"/>
                <a:sym typeface="Calibri"/>
              </a:defRPr>
            </a:pPr>
            <a:r>
              <a:rPr b="0"/>
              <a:t>Poison for Society:</a:t>
            </a:r>
          </a:p>
          <a:p>
            <a:pPr marL="1800377" lvl="2" indent="-911377" algn="l">
              <a:lnSpc>
                <a:spcPct val="90000"/>
              </a:lnSpc>
              <a:buSzPct val="75000"/>
              <a:buChar char="•"/>
              <a:defRPr sz="6400" b="1">
                <a:solidFill>
                  <a:srgbClr val="53585F"/>
                </a:solidFill>
                <a:latin typeface="Calibri"/>
                <a:ea typeface="Calibri"/>
                <a:cs typeface="Calibri"/>
                <a:sym typeface="Calibri"/>
              </a:defRPr>
            </a:pPr>
            <a:r>
              <a:t>Pr 14:34; Rom 1:32 </a:t>
            </a:r>
            <a:r>
              <a:rPr b="0"/>
              <a:t>- Clicking is supporting unthinkable evil.</a:t>
            </a:r>
          </a:p>
        </p:txBody>
      </p:sp>
      <p:sp>
        <p:nvSpPr>
          <p:cNvPr id="206" name="Biohazard"/>
          <p:cNvSpPr/>
          <p:nvPr/>
        </p:nvSpPr>
        <p:spPr>
          <a:xfrm>
            <a:off x="21048930" y="2871231"/>
            <a:ext cx="2891517" cy="2612837"/>
          </a:xfrm>
          <a:custGeom>
            <a:avLst/>
            <a:gdLst/>
            <a:ahLst/>
            <a:cxnLst>
              <a:cxn ang="0">
                <a:pos x="wd2" y="hd2"/>
              </a:cxn>
              <a:cxn ang="5400000">
                <a:pos x="wd2" y="hd2"/>
              </a:cxn>
              <a:cxn ang="10800000">
                <a:pos x="wd2" y="hd2"/>
              </a:cxn>
              <a:cxn ang="16200000">
                <a:pos x="wd2" y="hd2"/>
              </a:cxn>
            </a:cxnLst>
            <a:rect l="0" t="0" r="r" b="b"/>
            <a:pathLst>
              <a:path w="21598" h="21266" extrusionOk="0">
                <a:moveTo>
                  <a:pt x="7817" y="4"/>
                </a:moveTo>
                <a:cubicBezTo>
                  <a:pt x="7793" y="-3"/>
                  <a:pt x="7766" y="0"/>
                  <a:pt x="7739" y="17"/>
                </a:cubicBezTo>
                <a:cubicBezTo>
                  <a:pt x="5945" y="1162"/>
                  <a:pt x="4740" y="3281"/>
                  <a:pt x="4740" y="5711"/>
                </a:cubicBezTo>
                <a:cubicBezTo>
                  <a:pt x="4740" y="6569"/>
                  <a:pt x="4894" y="7386"/>
                  <a:pt x="5168" y="8138"/>
                </a:cubicBezTo>
                <a:cubicBezTo>
                  <a:pt x="4433" y="8256"/>
                  <a:pt x="3706" y="8518"/>
                  <a:pt x="3024" y="8947"/>
                </a:cubicBezTo>
                <a:cubicBezTo>
                  <a:pt x="1093" y="10162"/>
                  <a:pt x="12" y="12359"/>
                  <a:pt x="0" y="14624"/>
                </a:cubicBezTo>
                <a:cubicBezTo>
                  <a:pt x="-1" y="14762"/>
                  <a:pt x="184" y="14777"/>
                  <a:pt x="205" y="14641"/>
                </a:cubicBezTo>
                <a:cubicBezTo>
                  <a:pt x="430" y="13230"/>
                  <a:pt x="1204" y="11934"/>
                  <a:pt x="2431" y="11162"/>
                </a:cubicBezTo>
                <a:cubicBezTo>
                  <a:pt x="4532" y="9840"/>
                  <a:pt x="7188" y="10535"/>
                  <a:pt x="8528" y="12689"/>
                </a:cubicBezTo>
                <a:lnTo>
                  <a:pt x="9291" y="12208"/>
                </a:lnTo>
                <a:cubicBezTo>
                  <a:pt x="9067" y="11450"/>
                  <a:pt x="9348" y="10599"/>
                  <a:pt x="10007" y="10185"/>
                </a:cubicBezTo>
                <a:cubicBezTo>
                  <a:pt x="10153" y="10093"/>
                  <a:pt x="10309" y="10037"/>
                  <a:pt x="10465" y="10000"/>
                </a:cubicBezTo>
                <a:lnTo>
                  <a:pt x="10465" y="9032"/>
                </a:lnTo>
                <a:cubicBezTo>
                  <a:pt x="8083" y="8845"/>
                  <a:pt x="6202" y="6685"/>
                  <a:pt x="6202" y="4042"/>
                </a:cubicBezTo>
                <a:cubicBezTo>
                  <a:pt x="6202" y="2497"/>
                  <a:pt x="6846" y="1120"/>
                  <a:pt x="7855" y="202"/>
                </a:cubicBezTo>
                <a:cubicBezTo>
                  <a:pt x="7928" y="136"/>
                  <a:pt x="7887" y="26"/>
                  <a:pt x="7817" y="4"/>
                </a:cubicBezTo>
                <a:close/>
                <a:moveTo>
                  <a:pt x="13780" y="4"/>
                </a:moveTo>
                <a:cubicBezTo>
                  <a:pt x="13709" y="26"/>
                  <a:pt x="13670" y="136"/>
                  <a:pt x="13743" y="202"/>
                </a:cubicBezTo>
                <a:cubicBezTo>
                  <a:pt x="14752" y="1120"/>
                  <a:pt x="15396" y="2497"/>
                  <a:pt x="15396" y="4042"/>
                </a:cubicBezTo>
                <a:cubicBezTo>
                  <a:pt x="15396" y="6685"/>
                  <a:pt x="13515" y="8845"/>
                  <a:pt x="11133" y="9032"/>
                </a:cubicBezTo>
                <a:lnTo>
                  <a:pt x="11133" y="9998"/>
                </a:lnTo>
                <a:cubicBezTo>
                  <a:pt x="11554" y="10097"/>
                  <a:pt x="11940" y="10377"/>
                  <a:pt x="12172" y="10817"/>
                </a:cubicBezTo>
                <a:cubicBezTo>
                  <a:pt x="12405" y="11256"/>
                  <a:pt x="12434" y="11759"/>
                  <a:pt x="12302" y="12206"/>
                </a:cubicBezTo>
                <a:lnTo>
                  <a:pt x="13070" y="12689"/>
                </a:lnTo>
                <a:cubicBezTo>
                  <a:pt x="14410" y="10535"/>
                  <a:pt x="17066" y="9840"/>
                  <a:pt x="19167" y="11162"/>
                </a:cubicBezTo>
                <a:cubicBezTo>
                  <a:pt x="20394" y="11934"/>
                  <a:pt x="21168" y="13228"/>
                  <a:pt x="21393" y="14639"/>
                </a:cubicBezTo>
                <a:cubicBezTo>
                  <a:pt x="21414" y="14775"/>
                  <a:pt x="21599" y="14762"/>
                  <a:pt x="21598" y="14624"/>
                </a:cubicBezTo>
                <a:cubicBezTo>
                  <a:pt x="21585" y="12359"/>
                  <a:pt x="20504" y="10162"/>
                  <a:pt x="18574" y="8947"/>
                </a:cubicBezTo>
                <a:cubicBezTo>
                  <a:pt x="17892" y="8518"/>
                  <a:pt x="17165" y="8256"/>
                  <a:pt x="16430" y="8138"/>
                </a:cubicBezTo>
                <a:cubicBezTo>
                  <a:pt x="16704" y="7386"/>
                  <a:pt x="16858" y="6569"/>
                  <a:pt x="16858" y="5711"/>
                </a:cubicBezTo>
                <a:cubicBezTo>
                  <a:pt x="16858" y="3281"/>
                  <a:pt x="15653" y="1162"/>
                  <a:pt x="13859" y="17"/>
                </a:cubicBezTo>
                <a:cubicBezTo>
                  <a:pt x="13832" y="0"/>
                  <a:pt x="13803" y="-3"/>
                  <a:pt x="13780" y="4"/>
                </a:cubicBezTo>
                <a:close/>
                <a:moveTo>
                  <a:pt x="10799" y="5433"/>
                </a:moveTo>
                <a:cubicBezTo>
                  <a:pt x="9597" y="5433"/>
                  <a:pt x="8481" y="5840"/>
                  <a:pt x="7559" y="6531"/>
                </a:cubicBezTo>
                <a:cubicBezTo>
                  <a:pt x="7851" y="6980"/>
                  <a:pt x="8219" y="7367"/>
                  <a:pt x="8644" y="7668"/>
                </a:cubicBezTo>
                <a:cubicBezTo>
                  <a:pt x="9278" y="7262"/>
                  <a:pt x="10012" y="7025"/>
                  <a:pt x="10799" y="7025"/>
                </a:cubicBezTo>
                <a:cubicBezTo>
                  <a:pt x="11586" y="7025"/>
                  <a:pt x="12320" y="7262"/>
                  <a:pt x="12954" y="7668"/>
                </a:cubicBezTo>
                <a:cubicBezTo>
                  <a:pt x="13379" y="7367"/>
                  <a:pt x="13747" y="6982"/>
                  <a:pt x="14039" y="6533"/>
                </a:cubicBezTo>
                <a:cubicBezTo>
                  <a:pt x="13117" y="5842"/>
                  <a:pt x="12001" y="5433"/>
                  <a:pt x="10799" y="5433"/>
                </a:cubicBezTo>
                <a:close/>
                <a:moveTo>
                  <a:pt x="5088" y="11193"/>
                </a:moveTo>
                <a:cubicBezTo>
                  <a:pt x="5077" y="11354"/>
                  <a:pt x="5067" y="11515"/>
                  <a:pt x="5067" y="11680"/>
                </a:cubicBezTo>
                <a:cubicBezTo>
                  <a:pt x="5067" y="14159"/>
                  <a:pt x="6403" y="16301"/>
                  <a:pt x="8329" y="17309"/>
                </a:cubicBezTo>
                <a:cubicBezTo>
                  <a:pt x="8538" y="16810"/>
                  <a:pt x="8661" y="16270"/>
                  <a:pt x="8688" y="15721"/>
                </a:cubicBezTo>
                <a:cubicBezTo>
                  <a:pt x="7399" y="14918"/>
                  <a:pt x="6527" y="13409"/>
                  <a:pt x="6527" y="11680"/>
                </a:cubicBezTo>
                <a:cubicBezTo>
                  <a:pt x="6527" y="11667"/>
                  <a:pt x="6529" y="11657"/>
                  <a:pt x="6529" y="11645"/>
                </a:cubicBezTo>
                <a:cubicBezTo>
                  <a:pt x="6085" y="11398"/>
                  <a:pt x="5596" y="11244"/>
                  <a:pt x="5088" y="11193"/>
                </a:cubicBezTo>
                <a:close/>
                <a:moveTo>
                  <a:pt x="16508" y="11193"/>
                </a:moveTo>
                <a:cubicBezTo>
                  <a:pt x="16000" y="11244"/>
                  <a:pt x="15513" y="11398"/>
                  <a:pt x="15069" y="11645"/>
                </a:cubicBezTo>
                <a:cubicBezTo>
                  <a:pt x="15069" y="11657"/>
                  <a:pt x="15070" y="11668"/>
                  <a:pt x="15071" y="11680"/>
                </a:cubicBezTo>
                <a:cubicBezTo>
                  <a:pt x="15071" y="13410"/>
                  <a:pt x="14199" y="14918"/>
                  <a:pt x="12910" y="15721"/>
                </a:cubicBezTo>
                <a:cubicBezTo>
                  <a:pt x="12937" y="16270"/>
                  <a:pt x="13060" y="16810"/>
                  <a:pt x="13269" y="17309"/>
                </a:cubicBezTo>
                <a:cubicBezTo>
                  <a:pt x="15195" y="16301"/>
                  <a:pt x="16531" y="14159"/>
                  <a:pt x="16531" y="11680"/>
                </a:cubicBezTo>
                <a:cubicBezTo>
                  <a:pt x="16531" y="11515"/>
                  <a:pt x="16519" y="11354"/>
                  <a:pt x="16508" y="11193"/>
                </a:cubicBezTo>
                <a:close/>
                <a:moveTo>
                  <a:pt x="11967" y="12834"/>
                </a:moveTo>
                <a:cubicBezTo>
                  <a:pt x="11859" y="12964"/>
                  <a:pt x="11737" y="13084"/>
                  <a:pt x="11591" y="13176"/>
                </a:cubicBezTo>
                <a:cubicBezTo>
                  <a:pt x="10932" y="13590"/>
                  <a:pt x="10115" y="13429"/>
                  <a:pt x="9625" y="12838"/>
                </a:cubicBezTo>
                <a:lnTo>
                  <a:pt x="8861" y="13319"/>
                </a:lnTo>
                <a:cubicBezTo>
                  <a:pt x="9904" y="15660"/>
                  <a:pt x="9127" y="18514"/>
                  <a:pt x="7026" y="19835"/>
                </a:cubicBezTo>
                <a:cubicBezTo>
                  <a:pt x="5799" y="20607"/>
                  <a:pt x="4383" y="20691"/>
                  <a:pt x="3149" y="20197"/>
                </a:cubicBezTo>
                <a:cubicBezTo>
                  <a:pt x="3030" y="20149"/>
                  <a:pt x="2950" y="20331"/>
                  <a:pt x="3060" y="20399"/>
                </a:cubicBezTo>
                <a:cubicBezTo>
                  <a:pt x="4867" y="21520"/>
                  <a:pt x="7153" y="21597"/>
                  <a:pt x="9084" y="20382"/>
                </a:cubicBezTo>
                <a:cubicBezTo>
                  <a:pt x="9766" y="19953"/>
                  <a:pt x="10338" y="19399"/>
                  <a:pt x="10799" y="18765"/>
                </a:cubicBezTo>
                <a:cubicBezTo>
                  <a:pt x="11260" y="19399"/>
                  <a:pt x="11832" y="19953"/>
                  <a:pt x="12514" y="20382"/>
                </a:cubicBezTo>
                <a:cubicBezTo>
                  <a:pt x="14445" y="21597"/>
                  <a:pt x="16731" y="21520"/>
                  <a:pt x="18538" y="20399"/>
                </a:cubicBezTo>
                <a:cubicBezTo>
                  <a:pt x="18648" y="20331"/>
                  <a:pt x="18568" y="20149"/>
                  <a:pt x="18449" y="20197"/>
                </a:cubicBezTo>
                <a:cubicBezTo>
                  <a:pt x="17215" y="20691"/>
                  <a:pt x="15799" y="20607"/>
                  <a:pt x="14572" y="19835"/>
                </a:cubicBezTo>
                <a:cubicBezTo>
                  <a:pt x="12471" y="18514"/>
                  <a:pt x="11694" y="15660"/>
                  <a:pt x="12737" y="13319"/>
                </a:cubicBezTo>
                <a:lnTo>
                  <a:pt x="11967" y="12834"/>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pic>
        <p:nvPicPr>
          <p:cNvPr id="207" name="Screen Shot 2015-09-13 at 7.06.43 AM.png" descr="Screen Shot 2015-09-13 at 7.06.43 AM.png"/>
          <p:cNvPicPr>
            <a:picLocks noChangeAspect="1"/>
          </p:cNvPicPr>
          <p:nvPr/>
        </p:nvPicPr>
        <p:blipFill>
          <a:blip r:embed="rId2"/>
          <a:stretch>
            <a:fillRect/>
          </a:stretch>
        </p:blipFill>
        <p:spPr>
          <a:xfrm>
            <a:off x="6876116" y="8650852"/>
            <a:ext cx="10539651" cy="241206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5">
                                            <p:txEl>
                                              <p:pRg st="9" end="9"/>
                                            </p:txEl>
                                          </p:spTgt>
                                        </p:tgtEl>
                                        <p:attrNameLst>
                                          <p:attrName>style.visibility</p:attrName>
                                        </p:attrNameLst>
                                      </p:cBhvr>
                                      <p:to>
                                        <p:strVal val="visible"/>
                                      </p:to>
                                    </p:set>
                                    <p:animEffect transition="in" filter="dissolve">
                                      <p:cBhvr>
                                        <p:cTn id="7" dur="199"/>
                                        <p:tgtEl>
                                          <p:spTgt spid="205">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205">
                                            <p:txEl>
                                              <p:pRg st="10" end="10"/>
                                            </p:txEl>
                                          </p:spTgt>
                                        </p:tgtEl>
                                        <p:attrNameLst>
                                          <p:attrName>style.visibility</p:attrName>
                                        </p:attrNameLst>
                                      </p:cBhvr>
                                      <p:to>
                                        <p:strVal val="visible"/>
                                      </p:to>
                                    </p:set>
                                    <p:animEffect transition="in" filter="dissolve">
                                      <p:cBhvr>
                                        <p:cTn id="12" dur="199"/>
                                        <p:tgtEl>
                                          <p:spTgt spid="205">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2" nodeType="clickEffect">
                                  <p:stCondLst>
                                    <p:cond delay="0"/>
                                  </p:stCondLst>
                                  <p:iterate>
                                    <p:tmAbs val="0"/>
                                  </p:iterate>
                                  <p:childTnLst>
                                    <p:set>
                                      <p:cBhvr>
                                        <p:cTn id="16" fill="hold"/>
                                        <p:tgtEl>
                                          <p:spTgt spid="207"/>
                                        </p:tgtEl>
                                        <p:attrNameLst>
                                          <p:attrName>style.visibility</p:attrName>
                                        </p:attrNameLst>
                                      </p:cBhvr>
                                      <p:to>
                                        <p:strVal val="visible"/>
                                      </p:to>
                                    </p:set>
                                    <p:animEffect transition="in" filter="dissolve">
                                      <p:cBhvr>
                                        <p:cTn id="17" dur="199"/>
                                        <p:tgtEl>
                                          <p:spTgt spid="20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fill="hold" grpId="3" nodeType="clickEffect">
                                  <p:stCondLst>
                                    <p:cond delay="0"/>
                                  </p:stCondLst>
                                  <p:iterate>
                                    <p:tmAbs val="0"/>
                                  </p:iterate>
                                  <p:childTnLst>
                                    <p:animEffect transition="out" filter="dissolve">
                                      <p:cBhvr>
                                        <p:cTn id="21" dur="199" fill="hold"/>
                                        <p:tgtEl>
                                          <p:spTgt spid="207"/>
                                        </p:tgtEl>
                                      </p:cBhvr>
                                    </p:animEffect>
                                    <p:set>
                                      <p:cBhvr>
                                        <p:cTn id="22" fill="hold">
                                          <p:stCondLst>
                                            <p:cond delay="198"/>
                                          </p:stCondLst>
                                        </p:cTn>
                                        <p:tgtEl>
                                          <p:spTgt spid="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build="p" bldLvl="5" animBg="1" advAuto="0"/>
      <p:bldP spid="207" grpId="2" animBg="1" advAuto="0"/>
      <p:bldP spid="207" grpId="3"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 name="CUT OFF SOURCES"/>
          <p:cNvSpPr txBox="1"/>
          <p:nvPr/>
        </p:nvSpPr>
        <p:spPr>
          <a:xfrm>
            <a:off x="1800055" y="3449494"/>
            <a:ext cx="16138233"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CUT OFF SOURCES</a:t>
            </a:r>
          </a:p>
        </p:txBody>
      </p:sp>
      <p:sp>
        <p:nvSpPr>
          <p:cNvPr id="210" name="Brain"/>
          <p:cNvSpPr/>
          <p:nvPr/>
        </p:nvSpPr>
        <p:spPr>
          <a:xfrm>
            <a:off x="19111800" y="10116418"/>
            <a:ext cx="2766704" cy="2071019"/>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11" name="Notebook"/>
          <p:cNvSpPr/>
          <p:nvPr/>
        </p:nvSpPr>
        <p:spPr>
          <a:xfrm>
            <a:off x="18339063" y="4041135"/>
            <a:ext cx="2120864" cy="1188031"/>
          </a:xfrm>
          <a:custGeom>
            <a:avLst/>
            <a:gdLst/>
            <a:ahLst/>
            <a:cxnLst>
              <a:cxn ang="0">
                <a:pos x="wd2" y="hd2"/>
              </a:cxn>
              <a:cxn ang="5400000">
                <a:pos x="wd2" y="hd2"/>
              </a:cxn>
              <a:cxn ang="10800000">
                <a:pos x="wd2" y="hd2"/>
              </a:cxn>
              <a:cxn ang="16200000">
                <a:pos x="wd2" y="hd2"/>
              </a:cxn>
            </a:cxnLst>
            <a:rect l="0" t="0" r="r" b="b"/>
            <a:pathLst>
              <a:path w="21600" h="21599"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12" name="Phone"/>
          <p:cNvSpPr/>
          <p:nvPr/>
        </p:nvSpPr>
        <p:spPr>
          <a:xfrm>
            <a:off x="21166987" y="3552112"/>
            <a:ext cx="1042513" cy="2146933"/>
          </a:xfrm>
          <a:custGeom>
            <a:avLst/>
            <a:gdLst/>
            <a:ahLst/>
            <a:cxnLst>
              <a:cxn ang="0">
                <a:pos x="wd2" y="hd2"/>
              </a:cxn>
              <a:cxn ang="5400000">
                <a:pos x="wd2" y="hd2"/>
              </a:cxn>
              <a:cxn ang="10800000">
                <a:pos x="wd2" y="hd2"/>
              </a:cxn>
              <a:cxn ang="16200000">
                <a:pos x="wd2" y="hd2"/>
              </a:cxn>
            </a:cxnLst>
            <a:rect l="0" t="0" r="r" b="b"/>
            <a:pathLst>
              <a:path w="21600" h="21600"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13" name="GET ACCOUNTABLE"/>
          <p:cNvSpPr txBox="1"/>
          <p:nvPr/>
        </p:nvSpPr>
        <p:spPr>
          <a:xfrm>
            <a:off x="1796908" y="6699900"/>
            <a:ext cx="16044310"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GET ACCOUNTABLE</a:t>
            </a:r>
          </a:p>
        </p:txBody>
      </p:sp>
      <p:sp>
        <p:nvSpPr>
          <p:cNvPr id="214" name="Head"/>
          <p:cNvSpPr/>
          <p:nvPr/>
        </p:nvSpPr>
        <p:spPr>
          <a:xfrm>
            <a:off x="18361159" y="6942674"/>
            <a:ext cx="1613467" cy="1930116"/>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15" name="Head"/>
          <p:cNvSpPr/>
          <p:nvPr/>
        </p:nvSpPr>
        <p:spPr>
          <a:xfrm flipH="1">
            <a:off x="20881509" y="6942674"/>
            <a:ext cx="1613467" cy="1930116"/>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16" name="RENEW YOUR MIND"/>
          <p:cNvSpPr txBox="1"/>
          <p:nvPr/>
        </p:nvSpPr>
        <p:spPr>
          <a:xfrm>
            <a:off x="1847016" y="9950306"/>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217" name="Arrow 2"/>
          <p:cNvSpPr/>
          <p:nvPr/>
        </p:nvSpPr>
        <p:spPr>
          <a:xfrm>
            <a:off x="19799073" y="10490757"/>
            <a:ext cx="1213565"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218"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19" name="HOW DO I GET OUT?"/>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HOW DO I GET OUT?</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9">
                                            <p:bg/>
                                          </p:spTgt>
                                        </p:tgtEl>
                                        <p:attrNameLst>
                                          <p:attrName>style.visibility</p:attrName>
                                        </p:attrNameLst>
                                      </p:cBhvr>
                                      <p:to>
                                        <p:strVal val="visible"/>
                                      </p:to>
                                    </p:set>
                                    <p:animEffect transition="in" filter="dissolve">
                                      <p:cBhvr>
                                        <p:cTn id="7" dur="199"/>
                                        <p:tgtEl>
                                          <p:spTgt spid="209">
                                            <p:bg/>
                                          </p:spTgt>
                                        </p:tgtEl>
                                      </p:cBhvr>
                                    </p:animEffect>
                                  </p:childTnLst>
                                </p:cTn>
                              </p:par>
                              <p:par>
                                <p:cTn id="8" presetID="9" presetClass="entr" presetSubtype="0" fill="hold" grpId="1" nodeType="withEffect">
                                  <p:stCondLst>
                                    <p:cond delay="0"/>
                                  </p:stCondLst>
                                  <p:iterate>
                                    <p:tmAbs val="0"/>
                                  </p:iterate>
                                  <p:childTnLst>
                                    <p:set>
                                      <p:cBhvr>
                                        <p:cTn id="9" fill="hold"/>
                                        <p:tgtEl>
                                          <p:spTgt spid="209">
                                            <p:txEl>
                                              <p:pRg st="0" end="0"/>
                                            </p:txEl>
                                          </p:spTgt>
                                        </p:tgtEl>
                                        <p:attrNameLst>
                                          <p:attrName>style.visibility</p:attrName>
                                        </p:attrNameLst>
                                      </p:cBhvr>
                                      <p:to>
                                        <p:strVal val="visible"/>
                                      </p:to>
                                    </p:set>
                                    <p:animEffect transition="in" filter="dissolve">
                                      <p:cBhvr>
                                        <p:cTn id="10" dur="199"/>
                                        <p:tgtEl>
                                          <p:spTgt spid="209">
                                            <p:txEl>
                                              <p:pRg st="0" end="0"/>
                                            </p:txEl>
                                          </p:spTgt>
                                        </p:tgtEl>
                                      </p:cBhvr>
                                    </p:animEffect>
                                  </p:childTnLst>
                                </p:cTn>
                              </p:par>
                            </p:childTnLst>
                          </p:cTn>
                        </p:par>
                        <p:par>
                          <p:cTn id="11" fill="hold">
                            <p:stCondLst>
                              <p:cond delay="199"/>
                            </p:stCondLst>
                            <p:childTnLst>
                              <p:par>
                                <p:cTn id="12" presetID="9" presetClass="entr" fill="hold" grpId="2" nodeType="afterEffect">
                                  <p:stCondLst>
                                    <p:cond delay="0"/>
                                  </p:stCondLst>
                                  <p:iterate>
                                    <p:tmAbs val="0"/>
                                  </p:iterate>
                                  <p:childTnLst>
                                    <p:set>
                                      <p:cBhvr>
                                        <p:cTn id="13" fill="hold"/>
                                        <p:tgtEl>
                                          <p:spTgt spid="212"/>
                                        </p:tgtEl>
                                        <p:attrNameLst>
                                          <p:attrName>style.visibility</p:attrName>
                                        </p:attrNameLst>
                                      </p:cBhvr>
                                      <p:to>
                                        <p:strVal val="visible"/>
                                      </p:to>
                                    </p:set>
                                    <p:animEffect transition="in" filter="dissolve">
                                      <p:cBhvr>
                                        <p:cTn id="14" dur="199"/>
                                        <p:tgtEl>
                                          <p:spTgt spid="212"/>
                                        </p:tgtEl>
                                      </p:cBhvr>
                                    </p:animEffect>
                                  </p:childTnLst>
                                </p:cTn>
                              </p:par>
                            </p:childTnLst>
                          </p:cTn>
                        </p:par>
                        <p:par>
                          <p:cTn id="15" fill="hold">
                            <p:stCondLst>
                              <p:cond delay="398"/>
                            </p:stCondLst>
                            <p:childTnLst>
                              <p:par>
                                <p:cTn id="16" presetID="9" presetClass="entr" fill="hold" grpId="3" nodeType="afterEffect">
                                  <p:stCondLst>
                                    <p:cond delay="0"/>
                                  </p:stCondLst>
                                  <p:iterate>
                                    <p:tmAbs val="0"/>
                                  </p:iterate>
                                  <p:childTnLst>
                                    <p:set>
                                      <p:cBhvr>
                                        <p:cTn id="17" fill="hold"/>
                                        <p:tgtEl>
                                          <p:spTgt spid="211"/>
                                        </p:tgtEl>
                                        <p:attrNameLst>
                                          <p:attrName>style.visibility</p:attrName>
                                        </p:attrNameLst>
                                      </p:cBhvr>
                                      <p:to>
                                        <p:strVal val="visible"/>
                                      </p:to>
                                    </p:set>
                                    <p:animEffect transition="in" filter="dissolve">
                                      <p:cBhvr>
                                        <p:cTn id="18" dur="199"/>
                                        <p:tgtEl>
                                          <p:spTgt spid="2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213">
                                            <p:bg/>
                                          </p:spTgt>
                                        </p:tgtEl>
                                        <p:attrNameLst>
                                          <p:attrName>style.visibility</p:attrName>
                                        </p:attrNameLst>
                                      </p:cBhvr>
                                      <p:to>
                                        <p:strVal val="visible"/>
                                      </p:to>
                                    </p:set>
                                    <p:animEffect transition="in" filter="dissolve">
                                      <p:cBhvr>
                                        <p:cTn id="23" dur="199"/>
                                        <p:tgtEl>
                                          <p:spTgt spid="213">
                                            <p:bg/>
                                          </p:spTgt>
                                        </p:tgtEl>
                                      </p:cBhvr>
                                    </p:animEffect>
                                  </p:childTnLst>
                                </p:cTn>
                              </p:par>
                              <p:par>
                                <p:cTn id="24" presetID="9" presetClass="entr" presetSubtype="0" fill="hold" grpId="4" nodeType="withEffect">
                                  <p:stCondLst>
                                    <p:cond delay="0"/>
                                  </p:stCondLst>
                                  <p:iterate>
                                    <p:tmAbs val="0"/>
                                  </p:iterate>
                                  <p:childTnLst>
                                    <p:set>
                                      <p:cBhvr>
                                        <p:cTn id="25" fill="hold"/>
                                        <p:tgtEl>
                                          <p:spTgt spid="213">
                                            <p:txEl>
                                              <p:pRg st="0" end="0"/>
                                            </p:txEl>
                                          </p:spTgt>
                                        </p:tgtEl>
                                        <p:attrNameLst>
                                          <p:attrName>style.visibility</p:attrName>
                                        </p:attrNameLst>
                                      </p:cBhvr>
                                      <p:to>
                                        <p:strVal val="visible"/>
                                      </p:to>
                                    </p:set>
                                    <p:animEffect transition="in" filter="dissolve">
                                      <p:cBhvr>
                                        <p:cTn id="26" dur="199"/>
                                        <p:tgtEl>
                                          <p:spTgt spid="213">
                                            <p:txEl>
                                              <p:pRg st="0" end="0"/>
                                            </p:txEl>
                                          </p:spTgt>
                                        </p:tgtEl>
                                      </p:cBhvr>
                                    </p:animEffect>
                                  </p:childTnLst>
                                </p:cTn>
                              </p:par>
                            </p:childTnLst>
                          </p:cTn>
                        </p:par>
                        <p:par>
                          <p:cTn id="27" fill="hold">
                            <p:stCondLst>
                              <p:cond delay="199"/>
                            </p:stCondLst>
                            <p:childTnLst>
                              <p:par>
                                <p:cTn id="28" presetID="9" presetClass="entr" fill="hold" grpId="5" nodeType="afterEffect">
                                  <p:stCondLst>
                                    <p:cond delay="0"/>
                                  </p:stCondLst>
                                  <p:iterate>
                                    <p:tmAbs val="0"/>
                                  </p:iterate>
                                  <p:childTnLst>
                                    <p:set>
                                      <p:cBhvr>
                                        <p:cTn id="29" fill="hold"/>
                                        <p:tgtEl>
                                          <p:spTgt spid="214"/>
                                        </p:tgtEl>
                                        <p:attrNameLst>
                                          <p:attrName>style.visibility</p:attrName>
                                        </p:attrNameLst>
                                      </p:cBhvr>
                                      <p:to>
                                        <p:strVal val="visible"/>
                                      </p:to>
                                    </p:set>
                                    <p:animEffect transition="in" filter="dissolve">
                                      <p:cBhvr>
                                        <p:cTn id="30" dur="199"/>
                                        <p:tgtEl>
                                          <p:spTgt spid="214"/>
                                        </p:tgtEl>
                                      </p:cBhvr>
                                    </p:animEffect>
                                  </p:childTnLst>
                                </p:cTn>
                              </p:par>
                            </p:childTnLst>
                          </p:cTn>
                        </p:par>
                        <p:par>
                          <p:cTn id="31" fill="hold">
                            <p:stCondLst>
                              <p:cond delay="398"/>
                            </p:stCondLst>
                            <p:childTnLst>
                              <p:par>
                                <p:cTn id="32" presetID="9" presetClass="entr" fill="hold" grpId="6" nodeType="afterEffect">
                                  <p:stCondLst>
                                    <p:cond delay="0"/>
                                  </p:stCondLst>
                                  <p:iterate>
                                    <p:tmAbs val="0"/>
                                  </p:iterate>
                                  <p:childTnLst>
                                    <p:set>
                                      <p:cBhvr>
                                        <p:cTn id="33" fill="hold"/>
                                        <p:tgtEl>
                                          <p:spTgt spid="215"/>
                                        </p:tgtEl>
                                        <p:attrNameLst>
                                          <p:attrName>style.visibility</p:attrName>
                                        </p:attrNameLst>
                                      </p:cBhvr>
                                      <p:to>
                                        <p:strVal val="visible"/>
                                      </p:to>
                                    </p:set>
                                    <p:animEffect transition="in" filter="dissolve">
                                      <p:cBhvr>
                                        <p:cTn id="34" dur="199"/>
                                        <p:tgtEl>
                                          <p:spTgt spid="21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7" nodeType="clickEffect">
                                  <p:stCondLst>
                                    <p:cond delay="0"/>
                                  </p:stCondLst>
                                  <p:iterate>
                                    <p:tmAbs val="0"/>
                                  </p:iterate>
                                  <p:childTnLst>
                                    <p:set>
                                      <p:cBhvr>
                                        <p:cTn id="38" fill="hold"/>
                                        <p:tgtEl>
                                          <p:spTgt spid="216">
                                            <p:bg/>
                                          </p:spTgt>
                                        </p:tgtEl>
                                        <p:attrNameLst>
                                          <p:attrName>style.visibility</p:attrName>
                                        </p:attrNameLst>
                                      </p:cBhvr>
                                      <p:to>
                                        <p:strVal val="visible"/>
                                      </p:to>
                                    </p:set>
                                    <p:animEffect transition="in" filter="dissolve">
                                      <p:cBhvr>
                                        <p:cTn id="39" dur="199"/>
                                        <p:tgtEl>
                                          <p:spTgt spid="216">
                                            <p:bg/>
                                          </p:spTgt>
                                        </p:tgtEl>
                                      </p:cBhvr>
                                    </p:animEffect>
                                  </p:childTnLst>
                                </p:cTn>
                              </p:par>
                              <p:par>
                                <p:cTn id="40" presetID="9" presetClass="entr" presetSubtype="0" fill="hold" grpId="7" nodeType="withEffect">
                                  <p:stCondLst>
                                    <p:cond delay="0"/>
                                  </p:stCondLst>
                                  <p:iterate>
                                    <p:tmAbs val="0"/>
                                  </p:iterate>
                                  <p:childTnLst>
                                    <p:set>
                                      <p:cBhvr>
                                        <p:cTn id="41" fill="hold"/>
                                        <p:tgtEl>
                                          <p:spTgt spid="216">
                                            <p:txEl>
                                              <p:pRg st="0" end="0"/>
                                            </p:txEl>
                                          </p:spTgt>
                                        </p:tgtEl>
                                        <p:attrNameLst>
                                          <p:attrName>style.visibility</p:attrName>
                                        </p:attrNameLst>
                                      </p:cBhvr>
                                      <p:to>
                                        <p:strVal val="visible"/>
                                      </p:to>
                                    </p:set>
                                    <p:animEffect transition="in" filter="dissolve">
                                      <p:cBhvr>
                                        <p:cTn id="42" dur="199"/>
                                        <p:tgtEl>
                                          <p:spTgt spid="216">
                                            <p:txEl>
                                              <p:pRg st="0" end="0"/>
                                            </p:txEl>
                                          </p:spTgt>
                                        </p:tgtEl>
                                      </p:cBhvr>
                                    </p:animEffect>
                                  </p:childTnLst>
                                </p:cTn>
                              </p:par>
                            </p:childTnLst>
                          </p:cTn>
                        </p:par>
                        <p:par>
                          <p:cTn id="43" fill="hold">
                            <p:stCondLst>
                              <p:cond delay="199"/>
                            </p:stCondLst>
                            <p:childTnLst>
                              <p:par>
                                <p:cTn id="44" presetID="9" presetClass="entr" fill="hold" grpId="8" nodeType="afterEffect">
                                  <p:stCondLst>
                                    <p:cond delay="0"/>
                                  </p:stCondLst>
                                  <p:iterate>
                                    <p:tmAbs val="0"/>
                                  </p:iterate>
                                  <p:childTnLst>
                                    <p:set>
                                      <p:cBhvr>
                                        <p:cTn id="45" fill="hold"/>
                                        <p:tgtEl>
                                          <p:spTgt spid="210"/>
                                        </p:tgtEl>
                                        <p:attrNameLst>
                                          <p:attrName>style.visibility</p:attrName>
                                        </p:attrNameLst>
                                      </p:cBhvr>
                                      <p:to>
                                        <p:strVal val="visible"/>
                                      </p:to>
                                    </p:set>
                                    <p:animEffect transition="in" filter="dissolve">
                                      <p:cBhvr>
                                        <p:cTn id="46" dur="199"/>
                                        <p:tgtEl>
                                          <p:spTgt spid="210"/>
                                        </p:tgtEl>
                                      </p:cBhvr>
                                    </p:animEffect>
                                  </p:childTnLst>
                                </p:cTn>
                              </p:par>
                            </p:childTnLst>
                          </p:cTn>
                        </p:par>
                        <p:par>
                          <p:cTn id="47" fill="hold">
                            <p:stCondLst>
                              <p:cond delay="398"/>
                            </p:stCondLst>
                            <p:childTnLst>
                              <p:par>
                                <p:cTn id="48" presetID="9" presetClass="entr" fill="hold" grpId="9" nodeType="afterEffect">
                                  <p:stCondLst>
                                    <p:cond delay="0"/>
                                  </p:stCondLst>
                                  <p:iterate>
                                    <p:tmAbs val="0"/>
                                  </p:iterate>
                                  <p:childTnLst>
                                    <p:set>
                                      <p:cBhvr>
                                        <p:cTn id="49" fill="hold"/>
                                        <p:tgtEl>
                                          <p:spTgt spid="217"/>
                                        </p:tgtEl>
                                        <p:attrNameLst>
                                          <p:attrName>style.visibility</p:attrName>
                                        </p:attrNameLst>
                                      </p:cBhvr>
                                      <p:to>
                                        <p:strVal val="visible"/>
                                      </p:to>
                                    </p:set>
                                    <p:animEffect transition="in" filter="dissolve">
                                      <p:cBhvr>
                                        <p:cTn id="50" dur="199"/>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build="p" bldLvl="5" animBg="1" advAuto="0"/>
      <p:bldP spid="210" grpId="8" animBg="1" advAuto="0"/>
      <p:bldP spid="211" grpId="3" animBg="1" advAuto="0"/>
      <p:bldP spid="212" grpId="2" animBg="1" advAuto="0"/>
      <p:bldP spid="213" grpId="4" build="p" bldLvl="5" animBg="1" advAuto="0"/>
      <p:bldP spid="214" grpId="5" animBg="1" advAuto="0"/>
      <p:bldP spid="215" grpId="6" animBg="1" advAuto="0"/>
      <p:bldP spid="216" grpId="7" build="p" bldLvl="5" animBg="1" advAuto="0"/>
      <p:bldP spid="217" grpId="9"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 name="OVERCOMING"/>
          <p:cNvSpPr txBox="1">
            <a:spLocks noGrp="1"/>
          </p:cNvSpPr>
          <p:nvPr>
            <p:ph type="title"/>
          </p:nvPr>
        </p:nvSpPr>
        <p:spPr>
          <a:xfrm>
            <a:off x="2671828" y="1345294"/>
            <a:ext cx="19040344" cy="4056715"/>
          </a:xfrm>
          <a:prstGeom prst="rect">
            <a:avLst/>
          </a:prstGeom>
        </p:spPr>
        <p:txBody>
          <a:bodyPr anchor="t"/>
          <a:lstStyle>
            <a:lvl1pPr>
              <a:defRPr sz="22700" b="1">
                <a:solidFill>
                  <a:srgbClr val="53585F"/>
                </a:solidFill>
                <a:latin typeface="Calibri"/>
                <a:ea typeface="Calibri"/>
                <a:cs typeface="Calibri"/>
                <a:sym typeface="Calibri"/>
              </a:defRPr>
            </a:lvl1pPr>
          </a:lstStyle>
          <a:p>
            <a:r>
              <a:t>OVERCOMING</a:t>
            </a:r>
          </a:p>
        </p:txBody>
      </p:sp>
      <p:sp>
        <p:nvSpPr>
          <p:cNvPr id="223" name="PORNOGRAPHY"/>
          <p:cNvSpPr txBox="1"/>
          <p:nvPr/>
        </p:nvSpPr>
        <p:spPr>
          <a:xfrm>
            <a:off x="2671828" y="3721574"/>
            <a:ext cx="19040344" cy="5164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20300" b="1">
                <a:solidFill>
                  <a:srgbClr val="720C04"/>
                </a:solidFill>
                <a:latin typeface="Calibri"/>
                <a:ea typeface="Calibri"/>
                <a:cs typeface="Calibri"/>
                <a:sym typeface="Calibri"/>
              </a:defRPr>
            </a:lvl1pPr>
          </a:lstStyle>
          <a:p>
            <a:r>
              <a:t>PORNOGRAPHY</a:t>
            </a:r>
          </a:p>
        </p:txBody>
      </p:sp>
      <p:sp>
        <p:nvSpPr>
          <p:cNvPr id="224" name="Unless otherwise indicated, all Scripture quotations are from The ESV® Bible (The Holy Bible, English Standard Version®),  copyright © 2001 by Crossway, a publishing ministry of Good News Publishers. Used by permission. All rights reserved."/>
          <p:cNvSpPr txBox="1"/>
          <p:nvPr/>
        </p:nvSpPr>
        <p:spPr>
          <a:xfrm>
            <a:off x="315491" y="12547367"/>
            <a:ext cx="23753019" cy="1136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70000"/>
              </a:lnSpc>
              <a:defRPr sz="3800">
                <a:solidFill>
                  <a:srgbClr val="53585F"/>
                </a:solidFill>
                <a:latin typeface="Calibri"/>
                <a:ea typeface="Calibri"/>
                <a:cs typeface="Calibri"/>
                <a:sym typeface="Calibri"/>
              </a:defRPr>
            </a:pPr>
            <a:r>
              <a:t>Unless otherwise indicated, all Scripture quotations are from The ESV® Bible (The Holy Bible, English Standard Version®), </a:t>
            </a:r>
            <a:br/>
            <a:r>
              <a:t>copyright © 2001 by Crossway, a publishing ministry of Good News Publishers. Used by permission. All rights reserved.</a:t>
            </a:r>
          </a:p>
        </p:txBody>
      </p:sp>
      <p:sp>
        <p:nvSpPr>
          <p:cNvPr id="225" name="10 AM…"/>
          <p:cNvSpPr/>
          <p:nvPr/>
        </p:nvSpPr>
        <p:spPr>
          <a:xfrm>
            <a:off x="1099937" y="7830139"/>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800">
                <a:solidFill>
                  <a:srgbClr val="FFFFFF"/>
                </a:solidFill>
                <a:latin typeface="Calibri"/>
                <a:ea typeface="Calibri"/>
                <a:cs typeface="Calibri"/>
                <a:sym typeface="Calibri"/>
              </a:defRPr>
            </a:pPr>
            <a:r>
              <a:t>10 AM</a:t>
            </a:r>
          </a:p>
          <a:p>
            <a:pPr>
              <a:lnSpc>
                <a:spcPct val="120000"/>
              </a:lnSpc>
              <a:defRPr sz="5800" b="1">
                <a:solidFill>
                  <a:srgbClr val="FFFFFF"/>
                </a:solidFill>
                <a:latin typeface="Calibri"/>
                <a:ea typeface="Calibri"/>
                <a:cs typeface="Calibri"/>
                <a:sym typeface="Calibri"/>
              </a:defRPr>
            </a:pPr>
            <a:r>
              <a:t>The Poison of Pornography</a:t>
            </a:r>
          </a:p>
        </p:txBody>
      </p:sp>
      <p:sp>
        <p:nvSpPr>
          <p:cNvPr id="226" name="11 AM…"/>
          <p:cNvSpPr/>
          <p:nvPr/>
        </p:nvSpPr>
        <p:spPr>
          <a:xfrm>
            <a:off x="8817985" y="7830139"/>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600">
                <a:solidFill>
                  <a:srgbClr val="FFFFFF"/>
                </a:solidFill>
                <a:latin typeface="Calibri"/>
                <a:ea typeface="Calibri"/>
                <a:cs typeface="Calibri"/>
                <a:sym typeface="Calibri"/>
              </a:defRPr>
            </a:pPr>
            <a:r>
              <a:t>11 AM</a:t>
            </a:r>
          </a:p>
          <a:p>
            <a:pPr>
              <a:lnSpc>
                <a:spcPct val="120000"/>
              </a:lnSpc>
              <a:defRPr sz="5600" b="1">
                <a:solidFill>
                  <a:srgbClr val="FFFFFF"/>
                </a:solidFill>
                <a:latin typeface="Calibri"/>
                <a:ea typeface="Calibri"/>
                <a:cs typeface="Calibri"/>
                <a:sym typeface="Calibri"/>
              </a:defRPr>
            </a:pPr>
            <a:r>
              <a:t>Short-Term</a:t>
            </a:r>
            <a:br/>
            <a:r>
              <a:t>Battle Strategies</a:t>
            </a:r>
          </a:p>
        </p:txBody>
      </p:sp>
      <p:sp>
        <p:nvSpPr>
          <p:cNvPr id="227" name="1:30 PM…"/>
          <p:cNvSpPr/>
          <p:nvPr/>
        </p:nvSpPr>
        <p:spPr>
          <a:xfrm>
            <a:off x="16536032" y="7830139"/>
            <a:ext cx="6748031"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90000"/>
              </a:lnSpc>
              <a:defRPr sz="5600">
                <a:solidFill>
                  <a:srgbClr val="FFFFFF"/>
                </a:solidFill>
                <a:latin typeface="Calibri"/>
                <a:ea typeface="Calibri"/>
                <a:cs typeface="Calibri"/>
                <a:sym typeface="Calibri"/>
              </a:defRPr>
            </a:pPr>
            <a:r>
              <a:t>1:30 PM</a:t>
            </a:r>
          </a:p>
          <a:p>
            <a:pPr>
              <a:lnSpc>
                <a:spcPct val="90000"/>
              </a:lnSpc>
              <a:defRPr sz="5600" b="1">
                <a:solidFill>
                  <a:srgbClr val="FFFFFF"/>
                </a:solidFill>
                <a:latin typeface="Calibri"/>
                <a:ea typeface="Calibri"/>
                <a:cs typeface="Calibri"/>
                <a:sym typeface="Calibri"/>
              </a:defRPr>
            </a:pPr>
            <a:r>
              <a:t>Long-Term</a:t>
            </a:r>
            <a:br/>
            <a:r>
              <a:t>Battle Strategies &amp;</a:t>
            </a:r>
            <a:br/>
            <a:r>
              <a:t>Proactive Prevention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 name="OVERCOMING"/>
          <p:cNvSpPr txBox="1">
            <a:spLocks noGrp="1"/>
          </p:cNvSpPr>
          <p:nvPr>
            <p:ph type="title"/>
          </p:nvPr>
        </p:nvSpPr>
        <p:spPr>
          <a:xfrm>
            <a:off x="2671828" y="1345294"/>
            <a:ext cx="19040344" cy="4056715"/>
          </a:xfrm>
          <a:prstGeom prst="rect">
            <a:avLst/>
          </a:prstGeom>
        </p:spPr>
        <p:txBody>
          <a:bodyPr anchor="t"/>
          <a:lstStyle>
            <a:lvl1pPr>
              <a:defRPr sz="22700" b="1">
                <a:solidFill>
                  <a:srgbClr val="53585F"/>
                </a:solidFill>
                <a:latin typeface="Calibri"/>
                <a:ea typeface="Calibri"/>
                <a:cs typeface="Calibri"/>
                <a:sym typeface="Calibri"/>
              </a:defRPr>
            </a:lvl1pPr>
          </a:lstStyle>
          <a:p>
            <a:r>
              <a:t>OVERCOMING</a:t>
            </a:r>
          </a:p>
        </p:txBody>
      </p:sp>
      <p:sp>
        <p:nvSpPr>
          <p:cNvPr id="230" name="PORNOGRAPHY"/>
          <p:cNvSpPr txBox="1"/>
          <p:nvPr/>
        </p:nvSpPr>
        <p:spPr>
          <a:xfrm>
            <a:off x="2671828" y="3721574"/>
            <a:ext cx="19040344" cy="5164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20300" b="1">
                <a:solidFill>
                  <a:srgbClr val="720C04"/>
                </a:solidFill>
                <a:latin typeface="Calibri"/>
                <a:ea typeface="Calibri"/>
                <a:cs typeface="Calibri"/>
                <a:sym typeface="Calibri"/>
              </a:defRPr>
            </a:lvl1pPr>
          </a:lstStyle>
          <a:p>
            <a:r>
              <a:t>PORNOGRAPHY</a:t>
            </a:r>
          </a:p>
        </p:txBody>
      </p:sp>
      <p:sp>
        <p:nvSpPr>
          <p:cNvPr id="231" name="Unless otherwise indicated, all Scripture quotations are from The ESV® Bible (The Holy Bible, English Standard Version®),  copyright © 2001 by Crossway, a publishing ministry of Good News Publishers. Used by permission. All rights reserved."/>
          <p:cNvSpPr txBox="1"/>
          <p:nvPr/>
        </p:nvSpPr>
        <p:spPr>
          <a:xfrm>
            <a:off x="315491" y="12547367"/>
            <a:ext cx="23753019" cy="1136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70000"/>
              </a:lnSpc>
              <a:defRPr sz="3800">
                <a:solidFill>
                  <a:srgbClr val="53585F"/>
                </a:solidFill>
                <a:latin typeface="Calibri"/>
                <a:ea typeface="Calibri"/>
                <a:cs typeface="Calibri"/>
                <a:sym typeface="Calibri"/>
              </a:defRPr>
            </a:pPr>
            <a:r>
              <a:t>Unless otherwise indicated, all Scripture quotations are from The ESV® Bible (The Holy Bible, English Standard Version®), </a:t>
            </a:r>
            <a:br/>
            <a:r>
              <a:t>copyright © 2001 by Crossway, a publishing ministry of Good News Publishers. Used by permission. All rights reserved.</a:t>
            </a:r>
          </a:p>
        </p:txBody>
      </p:sp>
      <p:sp>
        <p:nvSpPr>
          <p:cNvPr id="232" name="11 AM…"/>
          <p:cNvSpPr/>
          <p:nvPr/>
        </p:nvSpPr>
        <p:spPr>
          <a:xfrm>
            <a:off x="8817985" y="7830139"/>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600">
                <a:solidFill>
                  <a:srgbClr val="FFFFFF"/>
                </a:solidFill>
                <a:latin typeface="Calibri"/>
                <a:ea typeface="Calibri"/>
                <a:cs typeface="Calibri"/>
                <a:sym typeface="Calibri"/>
              </a:defRPr>
            </a:pPr>
            <a:r>
              <a:t>11 AM</a:t>
            </a:r>
          </a:p>
          <a:p>
            <a:pPr>
              <a:lnSpc>
                <a:spcPct val="120000"/>
              </a:lnSpc>
              <a:defRPr sz="5600" b="1">
                <a:solidFill>
                  <a:srgbClr val="FFFFFF"/>
                </a:solidFill>
                <a:latin typeface="Calibri"/>
                <a:ea typeface="Calibri"/>
                <a:cs typeface="Calibri"/>
                <a:sym typeface="Calibri"/>
              </a:defRPr>
            </a:pPr>
            <a:r>
              <a:t>Short-Term</a:t>
            </a:r>
            <a:br/>
            <a:r>
              <a:t>Battle Strategies</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 name="CUT OFF SOURCES"/>
          <p:cNvSpPr txBox="1"/>
          <p:nvPr/>
        </p:nvSpPr>
        <p:spPr>
          <a:xfrm>
            <a:off x="1800055" y="3449494"/>
            <a:ext cx="16138233"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CUT OFF SOURCES</a:t>
            </a:r>
          </a:p>
        </p:txBody>
      </p:sp>
      <p:sp>
        <p:nvSpPr>
          <p:cNvPr id="235" name="Brain"/>
          <p:cNvSpPr/>
          <p:nvPr/>
        </p:nvSpPr>
        <p:spPr>
          <a:xfrm>
            <a:off x="19111800" y="10116418"/>
            <a:ext cx="2766704" cy="2071019"/>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36" name="Notebook"/>
          <p:cNvSpPr/>
          <p:nvPr/>
        </p:nvSpPr>
        <p:spPr>
          <a:xfrm>
            <a:off x="18339063" y="4041135"/>
            <a:ext cx="2120864" cy="1188031"/>
          </a:xfrm>
          <a:custGeom>
            <a:avLst/>
            <a:gdLst/>
            <a:ahLst/>
            <a:cxnLst>
              <a:cxn ang="0">
                <a:pos x="wd2" y="hd2"/>
              </a:cxn>
              <a:cxn ang="5400000">
                <a:pos x="wd2" y="hd2"/>
              </a:cxn>
              <a:cxn ang="10800000">
                <a:pos x="wd2" y="hd2"/>
              </a:cxn>
              <a:cxn ang="16200000">
                <a:pos x="wd2" y="hd2"/>
              </a:cxn>
            </a:cxnLst>
            <a:rect l="0" t="0" r="r" b="b"/>
            <a:pathLst>
              <a:path w="21600" h="21599"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37" name="Phone"/>
          <p:cNvSpPr/>
          <p:nvPr/>
        </p:nvSpPr>
        <p:spPr>
          <a:xfrm>
            <a:off x="21166987" y="3552112"/>
            <a:ext cx="1042513" cy="2146933"/>
          </a:xfrm>
          <a:custGeom>
            <a:avLst/>
            <a:gdLst/>
            <a:ahLst/>
            <a:cxnLst>
              <a:cxn ang="0">
                <a:pos x="wd2" y="hd2"/>
              </a:cxn>
              <a:cxn ang="5400000">
                <a:pos x="wd2" y="hd2"/>
              </a:cxn>
              <a:cxn ang="10800000">
                <a:pos x="wd2" y="hd2"/>
              </a:cxn>
              <a:cxn ang="16200000">
                <a:pos x="wd2" y="hd2"/>
              </a:cxn>
            </a:cxnLst>
            <a:rect l="0" t="0" r="r" b="b"/>
            <a:pathLst>
              <a:path w="21600" h="21600"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38" name="GET ACCOUNTABLE"/>
          <p:cNvSpPr txBox="1"/>
          <p:nvPr/>
        </p:nvSpPr>
        <p:spPr>
          <a:xfrm>
            <a:off x="1796908" y="6699900"/>
            <a:ext cx="16044310"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GET ACCOUNTABLE</a:t>
            </a:r>
          </a:p>
        </p:txBody>
      </p:sp>
      <p:sp>
        <p:nvSpPr>
          <p:cNvPr id="239" name="Head"/>
          <p:cNvSpPr/>
          <p:nvPr/>
        </p:nvSpPr>
        <p:spPr>
          <a:xfrm>
            <a:off x="18361159" y="6942674"/>
            <a:ext cx="1613467" cy="1930116"/>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40" name="Head"/>
          <p:cNvSpPr/>
          <p:nvPr/>
        </p:nvSpPr>
        <p:spPr>
          <a:xfrm flipH="1">
            <a:off x="20881509" y="6942674"/>
            <a:ext cx="1613467" cy="1930116"/>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41" name="RENEW YOUR MIND"/>
          <p:cNvSpPr txBox="1"/>
          <p:nvPr/>
        </p:nvSpPr>
        <p:spPr>
          <a:xfrm>
            <a:off x="1847016" y="9950306"/>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242" name="Arrow 2"/>
          <p:cNvSpPr/>
          <p:nvPr/>
        </p:nvSpPr>
        <p:spPr>
          <a:xfrm>
            <a:off x="19799073" y="10490757"/>
            <a:ext cx="1213565"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243"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44" name="HOW DO I GET OUT?"/>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HOW DO I GET OUT?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4">
                                            <p:bg/>
                                          </p:spTgt>
                                        </p:tgtEl>
                                        <p:attrNameLst>
                                          <p:attrName>style.visibility</p:attrName>
                                        </p:attrNameLst>
                                      </p:cBhvr>
                                      <p:to>
                                        <p:strVal val="visible"/>
                                      </p:to>
                                    </p:set>
                                    <p:animEffect transition="in" filter="dissolve">
                                      <p:cBhvr>
                                        <p:cTn id="7" dur="199"/>
                                        <p:tgtEl>
                                          <p:spTgt spid="234">
                                            <p:bg/>
                                          </p:spTgt>
                                        </p:tgtEl>
                                      </p:cBhvr>
                                    </p:animEffect>
                                  </p:childTnLst>
                                </p:cTn>
                              </p:par>
                              <p:par>
                                <p:cTn id="8" presetID="9" presetClass="entr" presetSubtype="0" fill="hold" grpId="1" nodeType="withEffect">
                                  <p:stCondLst>
                                    <p:cond delay="0"/>
                                  </p:stCondLst>
                                  <p:iterate>
                                    <p:tmAbs val="0"/>
                                  </p:iterate>
                                  <p:childTnLst>
                                    <p:set>
                                      <p:cBhvr>
                                        <p:cTn id="9" fill="hold"/>
                                        <p:tgtEl>
                                          <p:spTgt spid="234">
                                            <p:txEl>
                                              <p:pRg st="0" end="0"/>
                                            </p:txEl>
                                          </p:spTgt>
                                        </p:tgtEl>
                                        <p:attrNameLst>
                                          <p:attrName>style.visibility</p:attrName>
                                        </p:attrNameLst>
                                      </p:cBhvr>
                                      <p:to>
                                        <p:strVal val="visible"/>
                                      </p:to>
                                    </p:set>
                                    <p:animEffect transition="in" filter="dissolve">
                                      <p:cBhvr>
                                        <p:cTn id="10" dur="199"/>
                                        <p:tgtEl>
                                          <p:spTgt spid="234">
                                            <p:txEl>
                                              <p:pRg st="0" end="0"/>
                                            </p:txEl>
                                          </p:spTgt>
                                        </p:tgtEl>
                                      </p:cBhvr>
                                    </p:animEffect>
                                  </p:childTnLst>
                                </p:cTn>
                              </p:par>
                            </p:childTnLst>
                          </p:cTn>
                        </p:par>
                        <p:par>
                          <p:cTn id="11" fill="hold">
                            <p:stCondLst>
                              <p:cond delay="199"/>
                            </p:stCondLst>
                            <p:childTnLst>
                              <p:par>
                                <p:cTn id="12" presetID="9" presetClass="entr" fill="hold" grpId="2" nodeType="afterEffect">
                                  <p:stCondLst>
                                    <p:cond delay="0"/>
                                  </p:stCondLst>
                                  <p:iterate>
                                    <p:tmAbs val="0"/>
                                  </p:iterate>
                                  <p:childTnLst>
                                    <p:set>
                                      <p:cBhvr>
                                        <p:cTn id="13" fill="hold"/>
                                        <p:tgtEl>
                                          <p:spTgt spid="237"/>
                                        </p:tgtEl>
                                        <p:attrNameLst>
                                          <p:attrName>style.visibility</p:attrName>
                                        </p:attrNameLst>
                                      </p:cBhvr>
                                      <p:to>
                                        <p:strVal val="visible"/>
                                      </p:to>
                                    </p:set>
                                    <p:animEffect transition="in" filter="dissolve">
                                      <p:cBhvr>
                                        <p:cTn id="14" dur="199"/>
                                        <p:tgtEl>
                                          <p:spTgt spid="237"/>
                                        </p:tgtEl>
                                      </p:cBhvr>
                                    </p:animEffect>
                                  </p:childTnLst>
                                </p:cTn>
                              </p:par>
                            </p:childTnLst>
                          </p:cTn>
                        </p:par>
                        <p:par>
                          <p:cTn id="15" fill="hold">
                            <p:stCondLst>
                              <p:cond delay="398"/>
                            </p:stCondLst>
                            <p:childTnLst>
                              <p:par>
                                <p:cTn id="16" presetID="9" presetClass="entr" fill="hold" grpId="3" nodeType="afterEffect">
                                  <p:stCondLst>
                                    <p:cond delay="0"/>
                                  </p:stCondLst>
                                  <p:iterate>
                                    <p:tmAbs val="0"/>
                                  </p:iterate>
                                  <p:childTnLst>
                                    <p:set>
                                      <p:cBhvr>
                                        <p:cTn id="17" fill="hold"/>
                                        <p:tgtEl>
                                          <p:spTgt spid="236"/>
                                        </p:tgtEl>
                                        <p:attrNameLst>
                                          <p:attrName>style.visibility</p:attrName>
                                        </p:attrNameLst>
                                      </p:cBhvr>
                                      <p:to>
                                        <p:strVal val="visible"/>
                                      </p:to>
                                    </p:set>
                                    <p:animEffect transition="in" filter="dissolve">
                                      <p:cBhvr>
                                        <p:cTn id="18" dur="199"/>
                                        <p:tgtEl>
                                          <p:spTgt spid="23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238">
                                            <p:bg/>
                                          </p:spTgt>
                                        </p:tgtEl>
                                        <p:attrNameLst>
                                          <p:attrName>style.visibility</p:attrName>
                                        </p:attrNameLst>
                                      </p:cBhvr>
                                      <p:to>
                                        <p:strVal val="visible"/>
                                      </p:to>
                                    </p:set>
                                    <p:animEffect transition="in" filter="dissolve">
                                      <p:cBhvr>
                                        <p:cTn id="23" dur="199"/>
                                        <p:tgtEl>
                                          <p:spTgt spid="238">
                                            <p:bg/>
                                          </p:spTgt>
                                        </p:tgtEl>
                                      </p:cBhvr>
                                    </p:animEffect>
                                  </p:childTnLst>
                                </p:cTn>
                              </p:par>
                              <p:par>
                                <p:cTn id="24" presetID="9" presetClass="entr" presetSubtype="0" fill="hold" grpId="4" nodeType="withEffect">
                                  <p:stCondLst>
                                    <p:cond delay="0"/>
                                  </p:stCondLst>
                                  <p:iterate>
                                    <p:tmAbs val="0"/>
                                  </p:iterate>
                                  <p:childTnLst>
                                    <p:set>
                                      <p:cBhvr>
                                        <p:cTn id="25" fill="hold"/>
                                        <p:tgtEl>
                                          <p:spTgt spid="238">
                                            <p:txEl>
                                              <p:pRg st="0" end="0"/>
                                            </p:txEl>
                                          </p:spTgt>
                                        </p:tgtEl>
                                        <p:attrNameLst>
                                          <p:attrName>style.visibility</p:attrName>
                                        </p:attrNameLst>
                                      </p:cBhvr>
                                      <p:to>
                                        <p:strVal val="visible"/>
                                      </p:to>
                                    </p:set>
                                    <p:animEffect transition="in" filter="dissolve">
                                      <p:cBhvr>
                                        <p:cTn id="26" dur="199"/>
                                        <p:tgtEl>
                                          <p:spTgt spid="238">
                                            <p:txEl>
                                              <p:pRg st="0" end="0"/>
                                            </p:txEl>
                                          </p:spTgt>
                                        </p:tgtEl>
                                      </p:cBhvr>
                                    </p:animEffect>
                                  </p:childTnLst>
                                </p:cTn>
                              </p:par>
                            </p:childTnLst>
                          </p:cTn>
                        </p:par>
                        <p:par>
                          <p:cTn id="27" fill="hold">
                            <p:stCondLst>
                              <p:cond delay="199"/>
                            </p:stCondLst>
                            <p:childTnLst>
                              <p:par>
                                <p:cTn id="28" presetID="9" presetClass="entr" fill="hold" grpId="5" nodeType="afterEffect">
                                  <p:stCondLst>
                                    <p:cond delay="0"/>
                                  </p:stCondLst>
                                  <p:iterate>
                                    <p:tmAbs val="0"/>
                                  </p:iterate>
                                  <p:childTnLst>
                                    <p:set>
                                      <p:cBhvr>
                                        <p:cTn id="29" fill="hold"/>
                                        <p:tgtEl>
                                          <p:spTgt spid="239"/>
                                        </p:tgtEl>
                                        <p:attrNameLst>
                                          <p:attrName>style.visibility</p:attrName>
                                        </p:attrNameLst>
                                      </p:cBhvr>
                                      <p:to>
                                        <p:strVal val="visible"/>
                                      </p:to>
                                    </p:set>
                                    <p:animEffect transition="in" filter="dissolve">
                                      <p:cBhvr>
                                        <p:cTn id="30" dur="199"/>
                                        <p:tgtEl>
                                          <p:spTgt spid="239"/>
                                        </p:tgtEl>
                                      </p:cBhvr>
                                    </p:animEffect>
                                  </p:childTnLst>
                                </p:cTn>
                              </p:par>
                            </p:childTnLst>
                          </p:cTn>
                        </p:par>
                        <p:par>
                          <p:cTn id="31" fill="hold">
                            <p:stCondLst>
                              <p:cond delay="398"/>
                            </p:stCondLst>
                            <p:childTnLst>
                              <p:par>
                                <p:cTn id="32" presetID="9" presetClass="entr" fill="hold" grpId="6" nodeType="afterEffect">
                                  <p:stCondLst>
                                    <p:cond delay="0"/>
                                  </p:stCondLst>
                                  <p:iterate>
                                    <p:tmAbs val="0"/>
                                  </p:iterate>
                                  <p:childTnLst>
                                    <p:set>
                                      <p:cBhvr>
                                        <p:cTn id="33" fill="hold"/>
                                        <p:tgtEl>
                                          <p:spTgt spid="240"/>
                                        </p:tgtEl>
                                        <p:attrNameLst>
                                          <p:attrName>style.visibility</p:attrName>
                                        </p:attrNameLst>
                                      </p:cBhvr>
                                      <p:to>
                                        <p:strVal val="visible"/>
                                      </p:to>
                                    </p:set>
                                    <p:animEffect transition="in" filter="dissolve">
                                      <p:cBhvr>
                                        <p:cTn id="34" dur="199"/>
                                        <p:tgtEl>
                                          <p:spTgt spid="24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7" nodeType="clickEffect">
                                  <p:stCondLst>
                                    <p:cond delay="0"/>
                                  </p:stCondLst>
                                  <p:iterate>
                                    <p:tmAbs val="0"/>
                                  </p:iterate>
                                  <p:childTnLst>
                                    <p:set>
                                      <p:cBhvr>
                                        <p:cTn id="38" fill="hold"/>
                                        <p:tgtEl>
                                          <p:spTgt spid="241">
                                            <p:bg/>
                                          </p:spTgt>
                                        </p:tgtEl>
                                        <p:attrNameLst>
                                          <p:attrName>style.visibility</p:attrName>
                                        </p:attrNameLst>
                                      </p:cBhvr>
                                      <p:to>
                                        <p:strVal val="visible"/>
                                      </p:to>
                                    </p:set>
                                    <p:animEffect transition="in" filter="dissolve">
                                      <p:cBhvr>
                                        <p:cTn id="39" dur="199"/>
                                        <p:tgtEl>
                                          <p:spTgt spid="241">
                                            <p:bg/>
                                          </p:spTgt>
                                        </p:tgtEl>
                                      </p:cBhvr>
                                    </p:animEffect>
                                  </p:childTnLst>
                                </p:cTn>
                              </p:par>
                              <p:par>
                                <p:cTn id="40" presetID="9" presetClass="entr" presetSubtype="0" fill="hold" grpId="7" nodeType="withEffect">
                                  <p:stCondLst>
                                    <p:cond delay="0"/>
                                  </p:stCondLst>
                                  <p:iterate>
                                    <p:tmAbs val="0"/>
                                  </p:iterate>
                                  <p:childTnLst>
                                    <p:set>
                                      <p:cBhvr>
                                        <p:cTn id="41" fill="hold"/>
                                        <p:tgtEl>
                                          <p:spTgt spid="241">
                                            <p:txEl>
                                              <p:pRg st="0" end="0"/>
                                            </p:txEl>
                                          </p:spTgt>
                                        </p:tgtEl>
                                        <p:attrNameLst>
                                          <p:attrName>style.visibility</p:attrName>
                                        </p:attrNameLst>
                                      </p:cBhvr>
                                      <p:to>
                                        <p:strVal val="visible"/>
                                      </p:to>
                                    </p:set>
                                    <p:animEffect transition="in" filter="dissolve">
                                      <p:cBhvr>
                                        <p:cTn id="42" dur="199"/>
                                        <p:tgtEl>
                                          <p:spTgt spid="241">
                                            <p:txEl>
                                              <p:pRg st="0" end="0"/>
                                            </p:txEl>
                                          </p:spTgt>
                                        </p:tgtEl>
                                      </p:cBhvr>
                                    </p:animEffect>
                                  </p:childTnLst>
                                </p:cTn>
                              </p:par>
                            </p:childTnLst>
                          </p:cTn>
                        </p:par>
                        <p:par>
                          <p:cTn id="43" fill="hold">
                            <p:stCondLst>
                              <p:cond delay="199"/>
                            </p:stCondLst>
                            <p:childTnLst>
                              <p:par>
                                <p:cTn id="44" presetID="9" presetClass="entr" fill="hold" grpId="8" nodeType="afterEffect">
                                  <p:stCondLst>
                                    <p:cond delay="0"/>
                                  </p:stCondLst>
                                  <p:iterate>
                                    <p:tmAbs val="0"/>
                                  </p:iterate>
                                  <p:childTnLst>
                                    <p:set>
                                      <p:cBhvr>
                                        <p:cTn id="45" fill="hold"/>
                                        <p:tgtEl>
                                          <p:spTgt spid="235"/>
                                        </p:tgtEl>
                                        <p:attrNameLst>
                                          <p:attrName>style.visibility</p:attrName>
                                        </p:attrNameLst>
                                      </p:cBhvr>
                                      <p:to>
                                        <p:strVal val="visible"/>
                                      </p:to>
                                    </p:set>
                                    <p:animEffect transition="in" filter="dissolve">
                                      <p:cBhvr>
                                        <p:cTn id="46" dur="199"/>
                                        <p:tgtEl>
                                          <p:spTgt spid="235"/>
                                        </p:tgtEl>
                                      </p:cBhvr>
                                    </p:animEffect>
                                  </p:childTnLst>
                                </p:cTn>
                              </p:par>
                            </p:childTnLst>
                          </p:cTn>
                        </p:par>
                        <p:par>
                          <p:cTn id="47" fill="hold">
                            <p:stCondLst>
                              <p:cond delay="398"/>
                            </p:stCondLst>
                            <p:childTnLst>
                              <p:par>
                                <p:cTn id="48" presetID="9" presetClass="entr" fill="hold" grpId="9" nodeType="afterEffect">
                                  <p:stCondLst>
                                    <p:cond delay="0"/>
                                  </p:stCondLst>
                                  <p:iterate>
                                    <p:tmAbs val="0"/>
                                  </p:iterate>
                                  <p:childTnLst>
                                    <p:set>
                                      <p:cBhvr>
                                        <p:cTn id="49" fill="hold"/>
                                        <p:tgtEl>
                                          <p:spTgt spid="242"/>
                                        </p:tgtEl>
                                        <p:attrNameLst>
                                          <p:attrName>style.visibility</p:attrName>
                                        </p:attrNameLst>
                                      </p:cBhvr>
                                      <p:to>
                                        <p:strVal val="visible"/>
                                      </p:to>
                                    </p:set>
                                    <p:animEffect transition="in" filter="dissolve">
                                      <p:cBhvr>
                                        <p:cTn id="50" dur="199"/>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1" build="p" bldLvl="5" animBg="1" advAuto="0"/>
      <p:bldP spid="235" grpId="8" animBg="1" advAuto="0"/>
      <p:bldP spid="236" grpId="3" animBg="1" advAuto="0"/>
      <p:bldP spid="237" grpId="2" animBg="1" advAuto="0"/>
      <p:bldP spid="238" grpId="4" build="p" bldLvl="5" animBg="1" advAuto="0"/>
      <p:bldP spid="239" grpId="5" animBg="1" advAuto="0"/>
      <p:bldP spid="240" grpId="6" animBg="1" advAuto="0"/>
      <p:bldP spid="241" grpId="7" build="p" bldLvl="5" animBg="1" advAuto="0"/>
      <p:bldP spid="242" grpId="9"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 name="Mt 5:27-30 - This is what Jesus said. Listen.…"/>
          <p:cNvSpPr txBox="1"/>
          <p:nvPr/>
        </p:nvSpPr>
        <p:spPr>
          <a:xfrm>
            <a:off x="570379" y="4606852"/>
            <a:ext cx="23097176" cy="8585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Mt 5:27-30 </a:t>
            </a:r>
            <a:r>
              <a:rPr b="0"/>
              <a:t>- This is what Jesus said. Listen.</a:t>
            </a:r>
          </a:p>
          <a:p>
            <a:pPr marL="1806073" lvl="2" indent="-917073" algn="l">
              <a:lnSpc>
                <a:spcPct val="110000"/>
              </a:lnSpc>
              <a:buSzPct val="75000"/>
              <a:buChar char="•"/>
              <a:defRPr sz="7000" b="1">
                <a:solidFill>
                  <a:srgbClr val="53585F"/>
                </a:solidFill>
                <a:latin typeface="Calibri"/>
                <a:ea typeface="Calibri"/>
                <a:cs typeface="Calibri"/>
                <a:sym typeface="Calibri"/>
              </a:defRPr>
            </a:pPr>
            <a:r>
              <a:rPr b="0"/>
              <a:t>Make a list of </a:t>
            </a:r>
            <a:r>
              <a:rPr b="0" u="sng"/>
              <a:t>all</a:t>
            </a:r>
            <a:r>
              <a:rPr b="0"/>
              <a:t> the access you have.</a:t>
            </a:r>
          </a:p>
          <a:p>
            <a:pPr marL="1806073" lvl="2" indent="-917073" algn="l">
              <a:lnSpc>
                <a:spcPct val="110000"/>
              </a:lnSpc>
              <a:buSzPct val="75000"/>
              <a:buChar char="•"/>
              <a:defRPr sz="7000" b="1">
                <a:solidFill>
                  <a:srgbClr val="53585F"/>
                </a:solidFill>
                <a:latin typeface="Calibri"/>
                <a:ea typeface="Calibri"/>
                <a:cs typeface="Calibri"/>
                <a:sym typeface="Calibri"/>
              </a:defRPr>
            </a:pPr>
            <a:r>
              <a:rPr b="0"/>
              <a:t>Cut off your ability to sin with each one</a:t>
            </a:r>
          </a:p>
          <a:p>
            <a:pPr marL="2695073" lvl="4" indent="-917073" algn="l">
              <a:lnSpc>
                <a:spcPct val="110000"/>
              </a:lnSpc>
              <a:buSzPct val="75000"/>
              <a:buChar char="•"/>
              <a:defRPr sz="7000" b="1">
                <a:solidFill>
                  <a:srgbClr val="53585F"/>
                </a:solidFill>
                <a:latin typeface="Calibri"/>
                <a:ea typeface="Calibri"/>
                <a:cs typeface="Calibri"/>
                <a:sym typeface="Calibri"/>
              </a:defRPr>
            </a:pPr>
            <a:r>
              <a:rPr b="0"/>
              <a:t>Passwords, filters, accountability</a:t>
            </a:r>
          </a:p>
          <a:p>
            <a:pPr marL="2695073" lvl="4" indent="-917073" algn="l">
              <a:lnSpc>
                <a:spcPct val="110000"/>
              </a:lnSpc>
              <a:buSzPct val="75000"/>
              <a:buChar char="•"/>
              <a:defRPr sz="7000" b="1">
                <a:solidFill>
                  <a:srgbClr val="53585F"/>
                </a:solidFill>
                <a:latin typeface="Calibri"/>
                <a:ea typeface="Calibri"/>
                <a:cs typeface="Calibri"/>
                <a:sym typeface="Calibri"/>
              </a:defRPr>
            </a:pPr>
            <a:r>
              <a:rPr b="0"/>
              <a:t>If you can’t handle it, cut it off.</a:t>
            </a:r>
          </a:p>
          <a:p>
            <a:pPr>
              <a:lnSpc>
                <a:spcPct val="110000"/>
              </a:lnSpc>
              <a:defRPr sz="7000" b="1">
                <a:solidFill>
                  <a:srgbClr val="53585F"/>
                </a:solidFill>
                <a:latin typeface="Calibri"/>
                <a:ea typeface="Calibri"/>
                <a:cs typeface="Calibri"/>
                <a:sym typeface="Calibri"/>
              </a:defRPr>
            </a:pPr>
            <a:r>
              <a:t>Heb 12:14</a:t>
            </a:r>
            <a:r>
              <a:rPr b="0"/>
              <a:t> - You </a:t>
            </a:r>
            <a:r>
              <a:rPr u="sng"/>
              <a:t>do not need</a:t>
            </a:r>
            <a:r>
              <a:rPr b="0"/>
              <a:t> the internet.</a:t>
            </a:r>
            <a:br>
              <a:rPr b="0"/>
            </a:br>
            <a:r>
              <a:rPr b="0"/>
              <a:t>You </a:t>
            </a:r>
            <a:r>
              <a:rPr u="sng"/>
              <a:t>do need</a:t>
            </a:r>
            <a:r>
              <a:rPr b="0"/>
              <a:t> to be holy.</a:t>
            </a:r>
          </a:p>
        </p:txBody>
      </p:sp>
      <p:sp>
        <p:nvSpPr>
          <p:cNvPr id="247"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48" name="SHORT-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788669">
              <a:defRPr sz="12864" b="1">
                <a:solidFill>
                  <a:srgbClr val="FFFFFF"/>
                </a:solidFill>
                <a:latin typeface="Calibri"/>
                <a:ea typeface="Calibri"/>
                <a:cs typeface="Calibri"/>
                <a:sym typeface="Calibri"/>
              </a:defRPr>
            </a:lvl1pPr>
          </a:lstStyle>
          <a:p>
            <a:r>
              <a:rPr dirty="0"/>
              <a:t>SHORT-TERM BATTLE STRAREGIES</a:t>
            </a:r>
          </a:p>
        </p:txBody>
      </p:sp>
      <p:sp>
        <p:nvSpPr>
          <p:cNvPr id="249" name="CUT OFF SOURCES"/>
          <p:cNvSpPr txBox="1"/>
          <p:nvPr/>
        </p:nvSpPr>
        <p:spPr>
          <a:xfrm>
            <a:off x="1941219" y="2379526"/>
            <a:ext cx="16138233"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CUT OFF SOURCES</a:t>
            </a:r>
          </a:p>
        </p:txBody>
      </p:sp>
      <p:sp>
        <p:nvSpPr>
          <p:cNvPr id="250" name="Notebook"/>
          <p:cNvSpPr/>
          <p:nvPr/>
        </p:nvSpPr>
        <p:spPr>
          <a:xfrm>
            <a:off x="18480228" y="2971167"/>
            <a:ext cx="2120865" cy="1188031"/>
          </a:xfrm>
          <a:custGeom>
            <a:avLst/>
            <a:gdLst/>
            <a:ahLst/>
            <a:cxnLst>
              <a:cxn ang="0">
                <a:pos x="wd2" y="hd2"/>
              </a:cxn>
              <a:cxn ang="5400000">
                <a:pos x="wd2" y="hd2"/>
              </a:cxn>
              <a:cxn ang="10800000">
                <a:pos x="wd2" y="hd2"/>
              </a:cxn>
              <a:cxn ang="16200000">
                <a:pos x="wd2" y="hd2"/>
              </a:cxn>
            </a:cxnLst>
            <a:rect l="0" t="0" r="r" b="b"/>
            <a:pathLst>
              <a:path w="21600" h="21599"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51" name="Phone"/>
          <p:cNvSpPr/>
          <p:nvPr/>
        </p:nvSpPr>
        <p:spPr>
          <a:xfrm>
            <a:off x="21308152" y="2482143"/>
            <a:ext cx="1042513" cy="2146933"/>
          </a:xfrm>
          <a:custGeom>
            <a:avLst/>
            <a:gdLst/>
            <a:ahLst/>
            <a:cxnLst>
              <a:cxn ang="0">
                <a:pos x="wd2" y="hd2"/>
              </a:cxn>
              <a:cxn ang="5400000">
                <a:pos x="wd2" y="hd2"/>
              </a:cxn>
              <a:cxn ang="10800000">
                <a:pos x="wd2" y="hd2"/>
              </a:cxn>
              <a:cxn ang="16200000">
                <a:pos x="wd2" y="hd2"/>
              </a:cxn>
            </a:cxnLst>
            <a:rect l="0" t="0" r="r" b="b"/>
            <a:pathLst>
              <a:path w="21600" h="21600"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46">
                                            <p:bg/>
                                          </p:spTgt>
                                        </p:tgtEl>
                                        <p:attrNameLst>
                                          <p:attrName>style.visibility</p:attrName>
                                        </p:attrNameLst>
                                      </p:cBhvr>
                                      <p:to>
                                        <p:strVal val="visible"/>
                                      </p:to>
                                    </p:set>
                                    <p:animEffect transition="in" filter="dissolve">
                                      <p:cBhvr>
                                        <p:cTn id="7" dur="199"/>
                                        <p:tgtEl>
                                          <p:spTgt spid="246">
                                            <p:bg/>
                                          </p:spTgt>
                                        </p:tgtEl>
                                      </p:cBhvr>
                                    </p:animEffect>
                                  </p:childTnLst>
                                </p:cTn>
                              </p:par>
                              <p:par>
                                <p:cTn id="8" presetID="9" presetClass="entr" presetSubtype="0" fill="hold" grpId="1" nodeType="withEffect">
                                  <p:stCondLst>
                                    <p:cond delay="0"/>
                                  </p:stCondLst>
                                  <p:iterate>
                                    <p:tmAbs val="0"/>
                                  </p:iterate>
                                  <p:childTnLst>
                                    <p:set>
                                      <p:cBhvr>
                                        <p:cTn id="9" fill="hold"/>
                                        <p:tgtEl>
                                          <p:spTgt spid="246">
                                            <p:txEl>
                                              <p:pRg st="0" end="0"/>
                                            </p:txEl>
                                          </p:spTgt>
                                        </p:tgtEl>
                                        <p:attrNameLst>
                                          <p:attrName>style.visibility</p:attrName>
                                        </p:attrNameLst>
                                      </p:cBhvr>
                                      <p:to>
                                        <p:strVal val="visible"/>
                                      </p:to>
                                    </p:set>
                                    <p:animEffect transition="in" filter="dissolve">
                                      <p:cBhvr>
                                        <p:cTn id="10" dur="199"/>
                                        <p:tgtEl>
                                          <p:spTgt spid="2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46">
                                            <p:txEl>
                                              <p:pRg st="1" end="1"/>
                                            </p:txEl>
                                          </p:spTgt>
                                        </p:tgtEl>
                                        <p:attrNameLst>
                                          <p:attrName>style.visibility</p:attrName>
                                        </p:attrNameLst>
                                      </p:cBhvr>
                                      <p:to>
                                        <p:strVal val="visible"/>
                                      </p:to>
                                    </p:set>
                                    <p:animEffect transition="in" filter="dissolve">
                                      <p:cBhvr>
                                        <p:cTn id="15" dur="199"/>
                                        <p:tgtEl>
                                          <p:spTgt spid="24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46">
                                            <p:txEl>
                                              <p:pRg st="2" end="2"/>
                                            </p:txEl>
                                          </p:spTgt>
                                        </p:tgtEl>
                                        <p:attrNameLst>
                                          <p:attrName>style.visibility</p:attrName>
                                        </p:attrNameLst>
                                      </p:cBhvr>
                                      <p:to>
                                        <p:strVal val="visible"/>
                                      </p:to>
                                    </p:set>
                                    <p:animEffect transition="in" filter="dissolve">
                                      <p:cBhvr>
                                        <p:cTn id="20" dur="199"/>
                                        <p:tgtEl>
                                          <p:spTgt spid="24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46">
                                            <p:txEl>
                                              <p:pRg st="3" end="3"/>
                                            </p:txEl>
                                          </p:spTgt>
                                        </p:tgtEl>
                                        <p:attrNameLst>
                                          <p:attrName>style.visibility</p:attrName>
                                        </p:attrNameLst>
                                      </p:cBhvr>
                                      <p:to>
                                        <p:strVal val="visible"/>
                                      </p:to>
                                    </p:set>
                                    <p:animEffect transition="in" filter="dissolve">
                                      <p:cBhvr>
                                        <p:cTn id="25" dur="199"/>
                                        <p:tgtEl>
                                          <p:spTgt spid="24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46">
                                            <p:txEl>
                                              <p:pRg st="4" end="4"/>
                                            </p:txEl>
                                          </p:spTgt>
                                        </p:tgtEl>
                                        <p:attrNameLst>
                                          <p:attrName>style.visibility</p:attrName>
                                        </p:attrNameLst>
                                      </p:cBhvr>
                                      <p:to>
                                        <p:strVal val="visible"/>
                                      </p:to>
                                    </p:set>
                                    <p:animEffect transition="in" filter="dissolve">
                                      <p:cBhvr>
                                        <p:cTn id="30" dur="199"/>
                                        <p:tgtEl>
                                          <p:spTgt spid="24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246">
                                            <p:txEl>
                                              <p:pRg st="5" end="5"/>
                                            </p:txEl>
                                          </p:spTgt>
                                        </p:tgtEl>
                                        <p:attrNameLst>
                                          <p:attrName>style.visibility</p:attrName>
                                        </p:attrNameLst>
                                      </p:cBhvr>
                                      <p:to>
                                        <p:strVal val="visible"/>
                                      </p:to>
                                    </p:set>
                                    <p:animEffect transition="in" filter="dissolve">
                                      <p:cBhvr>
                                        <p:cTn id="35" dur="199"/>
                                        <p:tgtEl>
                                          <p:spTgt spid="2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Jas 5:16; Prov 28:13 - Wise men open up.…"/>
          <p:cNvSpPr txBox="1"/>
          <p:nvPr/>
        </p:nvSpPr>
        <p:spPr>
          <a:xfrm>
            <a:off x="617466" y="4606852"/>
            <a:ext cx="23149068" cy="8886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871220" indent="-871220" algn="l" defTabSz="780454">
              <a:buSzPct val="75000"/>
              <a:buChar char="•"/>
              <a:defRPr sz="6650" b="1">
                <a:solidFill>
                  <a:srgbClr val="53585F"/>
                </a:solidFill>
                <a:latin typeface="Calibri"/>
                <a:ea typeface="Calibri"/>
                <a:cs typeface="Calibri"/>
                <a:sym typeface="Calibri"/>
              </a:defRPr>
            </a:pPr>
            <a:r>
              <a:t>Jas 5:16; Prov 28:13 </a:t>
            </a:r>
            <a:r>
              <a:rPr b="0"/>
              <a:t>- Wise men open up.</a:t>
            </a:r>
          </a:p>
          <a:p>
            <a:pPr marL="1293495" lvl="1" indent="-871220" algn="l" defTabSz="780454">
              <a:buSzPct val="75000"/>
              <a:buChar char="•"/>
              <a:defRPr sz="6650" b="1">
                <a:solidFill>
                  <a:srgbClr val="53585F"/>
                </a:solidFill>
                <a:latin typeface="Calibri"/>
                <a:ea typeface="Calibri"/>
                <a:cs typeface="Calibri"/>
                <a:sym typeface="Calibri"/>
              </a:defRPr>
            </a:pPr>
            <a:r>
              <a:rPr b="0"/>
              <a:t>Find fellow man/woman who is strong. (</a:t>
            </a:r>
            <a:r>
              <a:t>Lk 6:39</a:t>
            </a:r>
            <a:r>
              <a:rPr b="0"/>
              <a:t>)</a:t>
            </a:r>
          </a:p>
          <a:p>
            <a:pPr marL="1293495" lvl="1" indent="-871220" algn="l" defTabSz="780454">
              <a:buSzPct val="75000"/>
              <a:buChar char="•"/>
              <a:defRPr sz="6650" b="1">
                <a:solidFill>
                  <a:srgbClr val="53585F"/>
                </a:solidFill>
                <a:latin typeface="Calibri"/>
                <a:ea typeface="Calibri"/>
                <a:cs typeface="Calibri"/>
                <a:sym typeface="Calibri"/>
              </a:defRPr>
            </a:pPr>
            <a:r>
              <a:rPr b="0"/>
              <a:t>Commit to reaching out </a:t>
            </a:r>
            <a:r>
              <a:rPr b="0" u="sng"/>
              <a:t>early</a:t>
            </a:r>
            <a:r>
              <a:rPr b="0"/>
              <a:t> &amp; </a:t>
            </a:r>
            <a:r>
              <a:rPr b="0" u="sng"/>
              <a:t>consistently</a:t>
            </a:r>
            <a:r>
              <a:rPr b="0"/>
              <a:t>. Get rid of excuses.</a:t>
            </a:r>
          </a:p>
          <a:p>
            <a:pPr marL="2138045" lvl="3" indent="-871220" algn="l" defTabSz="780454">
              <a:buSzPct val="75000"/>
              <a:buChar char="•"/>
              <a:defRPr sz="6650" b="1">
                <a:solidFill>
                  <a:srgbClr val="53585F"/>
                </a:solidFill>
                <a:latin typeface="Calibri"/>
                <a:ea typeface="Calibri"/>
                <a:cs typeface="Calibri"/>
                <a:sym typeface="Calibri"/>
              </a:defRPr>
            </a:pPr>
            <a:r>
              <a:rPr b="0"/>
              <a:t>Pray and text at </a:t>
            </a:r>
            <a:r>
              <a:rPr b="0" i="1"/>
              <a:t>first sign</a:t>
            </a:r>
            <a:r>
              <a:rPr b="0"/>
              <a:t> of tempting</a:t>
            </a:r>
          </a:p>
          <a:p>
            <a:pPr marL="2138045" lvl="3" indent="-871220" algn="l" defTabSz="780454">
              <a:buSzPct val="75000"/>
              <a:buChar char="•"/>
              <a:defRPr sz="6650" b="1">
                <a:solidFill>
                  <a:srgbClr val="53585F"/>
                </a:solidFill>
                <a:latin typeface="Calibri"/>
                <a:ea typeface="Calibri"/>
                <a:cs typeface="Calibri"/>
                <a:sym typeface="Calibri"/>
              </a:defRPr>
            </a:pPr>
            <a:r>
              <a:rPr b="0"/>
              <a:t>State temptation &amp; “battle plan”</a:t>
            </a:r>
          </a:p>
          <a:p>
            <a:pPr marL="1293495" lvl="1" indent="-871220" algn="l" defTabSz="780454">
              <a:buSzPct val="75000"/>
              <a:buChar char="•"/>
              <a:defRPr sz="6650" b="1">
                <a:solidFill>
                  <a:srgbClr val="53585F"/>
                </a:solidFill>
                <a:latin typeface="Calibri"/>
                <a:ea typeface="Calibri"/>
                <a:cs typeface="Calibri"/>
                <a:sym typeface="Calibri"/>
              </a:defRPr>
            </a:pPr>
            <a:r>
              <a:rPr b="0"/>
              <a:t>Identify “triggers” &amp; vulnerable situations</a:t>
            </a:r>
          </a:p>
          <a:p>
            <a:pPr marL="1293495" lvl="1" indent="-871220" algn="l" defTabSz="780454">
              <a:buSzPct val="75000"/>
              <a:buChar char="•"/>
              <a:defRPr sz="6650" b="1">
                <a:solidFill>
                  <a:srgbClr val="53585F"/>
                </a:solidFill>
                <a:latin typeface="Calibri"/>
                <a:ea typeface="Calibri"/>
                <a:cs typeface="Calibri"/>
                <a:sym typeface="Calibri"/>
              </a:defRPr>
            </a:pPr>
            <a:r>
              <a:rPr b="0"/>
              <a:t>The person struggling should initiate.</a:t>
            </a:r>
          </a:p>
          <a:p>
            <a:pPr marL="1293495" lvl="1" indent="-871220" algn="l" defTabSz="780454">
              <a:buSzPct val="75000"/>
              <a:buChar char="•"/>
              <a:defRPr sz="6650" b="1">
                <a:solidFill>
                  <a:srgbClr val="53585F"/>
                </a:solidFill>
                <a:latin typeface="Calibri"/>
                <a:ea typeface="Calibri"/>
                <a:cs typeface="Calibri"/>
                <a:sym typeface="Calibri"/>
              </a:defRPr>
            </a:pPr>
            <a:r>
              <a:rPr b="0"/>
              <a:t>If what you’re doing isn’t working, </a:t>
            </a:r>
            <a:r>
              <a:rPr b="0" i="1"/>
              <a:t>change</a:t>
            </a:r>
            <a:r>
              <a:rPr b="0"/>
              <a:t>!</a:t>
            </a:r>
          </a:p>
        </p:txBody>
      </p:sp>
      <p:sp>
        <p:nvSpPr>
          <p:cNvPr id="254" name="GET ACCOUNTABLE"/>
          <p:cNvSpPr txBox="1"/>
          <p:nvPr/>
        </p:nvSpPr>
        <p:spPr>
          <a:xfrm>
            <a:off x="1842966" y="2349832"/>
            <a:ext cx="16044310"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GET ACCOUNTABLE</a:t>
            </a:r>
          </a:p>
        </p:txBody>
      </p:sp>
      <p:sp>
        <p:nvSpPr>
          <p:cNvPr id="255" name="Head"/>
          <p:cNvSpPr/>
          <p:nvPr/>
        </p:nvSpPr>
        <p:spPr>
          <a:xfrm>
            <a:off x="18407217" y="2592606"/>
            <a:ext cx="1613466" cy="1930115"/>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56" name="Head"/>
          <p:cNvSpPr/>
          <p:nvPr/>
        </p:nvSpPr>
        <p:spPr>
          <a:xfrm flipH="1">
            <a:off x="20927567" y="2592606"/>
            <a:ext cx="1613467" cy="1930115"/>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57"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58" name="SHORT-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788669">
              <a:defRPr sz="12864" b="1">
                <a:solidFill>
                  <a:srgbClr val="FFFFFF"/>
                </a:solidFill>
                <a:latin typeface="Calibri"/>
                <a:ea typeface="Calibri"/>
                <a:cs typeface="Calibri"/>
                <a:sym typeface="Calibri"/>
              </a:defRPr>
            </a:lvl1pPr>
          </a:lstStyle>
          <a:p>
            <a:r>
              <a:rPr dirty="0"/>
              <a:t>SHORT-TERM BATTLE STRAREGIES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3">
                                            <p:bg/>
                                          </p:spTgt>
                                        </p:tgtEl>
                                        <p:attrNameLst>
                                          <p:attrName>style.visibility</p:attrName>
                                        </p:attrNameLst>
                                      </p:cBhvr>
                                      <p:to>
                                        <p:strVal val="visible"/>
                                      </p:to>
                                    </p:set>
                                    <p:animEffect transition="in" filter="dissolve">
                                      <p:cBhvr>
                                        <p:cTn id="7" dur="199"/>
                                        <p:tgtEl>
                                          <p:spTgt spid="253">
                                            <p:bg/>
                                          </p:spTgt>
                                        </p:tgtEl>
                                      </p:cBhvr>
                                    </p:animEffect>
                                  </p:childTnLst>
                                </p:cTn>
                              </p:par>
                              <p:par>
                                <p:cTn id="8" presetID="9" presetClass="entr" presetSubtype="0" fill="hold" grpId="1" nodeType="withEffect">
                                  <p:stCondLst>
                                    <p:cond delay="0"/>
                                  </p:stCondLst>
                                  <p:iterate>
                                    <p:tmAbs val="0"/>
                                  </p:iterate>
                                  <p:childTnLst>
                                    <p:set>
                                      <p:cBhvr>
                                        <p:cTn id="9" fill="hold"/>
                                        <p:tgtEl>
                                          <p:spTgt spid="253">
                                            <p:txEl>
                                              <p:pRg st="0" end="0"/>
                                            </p:txEl>
                                          </p:spTgt>
                                        </p:tgtEl>
                                        <p:attrNameLst>
                                          <p:attrName>style.visibility</p:attrName>
                                        </p:attrNameLst>
                                      </p:cBhvr>
                                      <p:to>
                                        <p:strVal val="visible"/>
                                      </p:to>
                                    </p:set>
                                    <p:animEffect transition="in" filter="dissolve">
                                      <p:cBhvr>
                                        <p:cTn id="10" dur="199"/>
                                        <p:tgtEl>
                                          <p:spTgt spid="2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253">
                                            <p:txEl>
                                              <p:pRg st="1" end="1"/>
                                            </p:txEl>
                                          </p:spTgt>
                                        </p:tgtEl>
                                        <p:attrNameLst>
                                          <p:attrName>style.visibility</p:attrName>
                                        </p:attrNameLst>
                                      </p:cBhvr>
                                      <p:to>
                                        <p:strVal val="visible"/>
                                      </p:to>
                                    </p:set>
                                    <p:animEffect transition="in" filter="dissolve">
                                      <p:cBhvr>
                                        <p:cTn id="15" dur="199"/>
                                        <p:tgtEl>
                                          <p:spTgt spid="25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253">
                                            <p:txEl>
                                              <p:pRg st="2" end="2"/>
                                            </p:txEl>
                                          </p:spTgt>
                                        </p:tgtEl>
                                        <p:attrNameLst>
                                          <p:attrName>style.visibility</p:attrName>
                                        </p:attrNameLst>
                                      </p:cBhvr>
                                      <p:to>
                                        <p:strVal val="visible"/>
                                      </p:to>
                                    </p:set>
                                    <p:animEffect transition="in" filter="dissolve">
                                      <p:cBhvr>
                                        <p:cTn id="20" dur="199"/>
                                        <p:tgtEl>
                                          <p:spTgt spid="25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253">
                                            <p:txEl>
                                              <p:pRg st="3" end="3"/>
                                            </p:txEl>
                                          </p:spTgt>
                                        </p:tgtEl>
                                        <p:attrNameLst>
                                          <p:attrName>style.visibility</p:attrName>
                                        </p:attrNameLst>
                                      </p:cBhvr>
                                      <p:to>
                                        <p:strVal val="visible"/>
                                      </p:to>
                                    </p:set>
                                    <p:animEffect transition="in" filter="dissolve">
                                      <p:cBhvr>
                                        <p:cTn id="25" dur="199"/>
                                        <p:tgtEl>
                                          <p:spTgt spid="25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253">
                                            <p:txEl>
                                              <p:pRg st="4" end="4"/>
                                            </p:txEl>
                                          </p:spTgt>
                                        </p:tgtEl>
                                        <p:attrNameLst>
                                          <p:attrName>style.visibility</p:attrName>
                                        </p:attrNameLst>
                                      </p:cBhvr>
                                      <p:to>
                                        <p:strVal val="visible"/>
                                      </p:to>
                                    </p:set>
                                    <p:animEffect transition="in" filter="dissolve">
                                      <p:cBhvr>
                                        <p:cTn id="30" dur="199"/>
                                        <p:tgtEl>
                                          <p:spTgt spid="25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253">
                                            <p:txEl>
                                              <p:pRg st="5" end="5"/>
                                            </p:txEl>
                                          </p:spTgt>
                                        </p:tgtEl>
                                        <p:attrNameLst>
                                          <p:attrName>style.visibility</p:attrName>
                                        </p:attrNameLst>
                                      </p:cBhvr>
                                      <p:to>
                                        <p:strVal val="visible"/>
                                      </p:to>
                                    </p:set>
                                    <p:animEffect transition="in" filter="dissolve">
                                      <p:cBhvr>
                                        <p:cTn id="35" dur="199"/>
                                        <p:tgtEl>
                                          <p:spTgt spid="25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1" nodeType="clickEffect">
                                  <p:stCondLst>
                                    <p:cond delay="0"/>
                                  </p:stCondLst>
                                  <p:iterate>
                                    <p:tmAbs val="0"/>
                                  </p:iterate>
                                  <p:childTnLst>
                                    <p:set>
                                      <p:cBhvr>
                                        <p:cTn id="39" fill="hold"/>
                                        <p:tgtEl>
                                          <p:spTgt spid="253">
                                            <p:txEl>
                                              <p:pRg st="6" end="6"/>
                                            </p:txEl>
                                          </p:spTgt>
                                        </p:tgtEl>
                                        <p:attrNameLst>
                                          <p:attrName>style.visibility</p:attrName>
                                        </p:attrNameLst>
                                      </p:cBhvr>
                                      <p:to>
                                        <p:strVal val="visible"/>
                                      </p:to>
                                    </p:set>
                                    <p:animEffect transition="in" filter="dissolve">
                                      <p:cBhvr>
                                        <p:cTn id="40" dur="199"/>
                                        <p:tgtEl>
                                          <p:spTgt spid="25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1" nodeType="clickEffect">
                                  <p:stCondLst>
                                    <p:cond delay="0"/>
                                  </p:stCondLst>
                                  <p:iterate>
                                    <p:tmAbs val="0"/>
                                  </p:iterate>
                                  <p:childTnLst>
                                    <p:set>
                                      <p:cBhvr>
                                        <p:cTn id="44" fill="hold"/>
                                        <p:tgtEl>
                                          <p:spTgt spid="253">
                                            <p:txEl>
                                              <p:pRg st="7" end="7"/>
                                            </p:txEl>
                                          </p:spTgt>
                                        </p:tgtEl>
                                        <p:attrNameLst>
                                          <p:attrName>style.visibility</p:attrName>
                                        </p:attrNameLst>
                                      </p:cBhvr>
                                      <p:to>
                                        <p:strVal val="visible"/>
                                      </p:to>
                                    </p:set>
                                    <p:animEffect transition="in" filter="dissolve">
                                      <p:cBhvr>
                                        <p:cTn id="45" dur="199"/>
                                        <p:tgtEl>
                                          <p:spTgt spid="25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1"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 name="CUT OFF SOURCES"/>
          <p:cNvSpPr txBox="1"/>
          <p:nvPr/>
        </p:nvSpPr>
        <p:spPr>
          <a:xfrm>
            <a:off x="1800055" y="3449494"/>
            <a:ext cx="16138233"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CUT OFF SOURCES</a:t>
            </a:r>
          </a:p>
        </p:txBody>
      </p:sp>
      <p:sp>
        <p:nvSpPr>
          <p:cNvPr id="261" name="Brain"/>
          <p:cNvSpPr/>
          <p:nvPr/>
        </p:nvSpPr>
        <p:spPr>
          <a:xfrm>
            <a:off x="19111800" y="10116418"/>
            <a:ext cx="2766704" cy="2071019"/>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62" name="Notebook"/>
          <p:cNvSpPr/>
          <p:nvPr/>
        </p:nvSpPr>
        <p:spPr>
          <a:xfrm>
            <a:off x="18339063" y="4041135"/>
            <a:ext cx="2120864" cy="1188031"/>
          </a:xfrm>
          <a:custGeom>
            <a:avLst/>
            <a:gdLst/>
            <a:ahLst/>
            <a:cxnLst>
              <a:cxn ang="0">
                <a:pos x="wd2" y="hd2"/>
              </a:cxn>
              <a:cxn ang="5400000">
                <a:pos x="wd2" y="hd2"/>
              </a:cxn>
              <a:cxn ang="10800000">
                <a:pos x="wd2" y="hd2"/>
              </a:cxn>
              <a:cxn ang="16200000">
                <a:pos x="wd2" y="hd2"/>
              </a:cxn>
            </a:cxnLst>
            <a:rect l="0" t="0" r="r" b="b"/>
            <a:pathLst>
              <a:path w="21600" h="21599"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63" name="Phone"/>
          <p:cNvSpPr/>
          <p:nvPr/>
        </p:nvSpPr>
        <p:spPr>
          <a:xfrm>
            <a:off x="21166987" y="3552112"/>
            <a:ext cx="1042513" cy="2146933"/>
          </a:xfrm>
          <a:custGeom>
            <a:avLst/>
            <a:gdLst/>
            <a:ahLst/>
            <a:cxnLst>
              <a:cxn ang="0">
                <a:pos x="wd2" y="hd2"/>
              </a:cxn>
              <a:cxn ang="5400000">
                <a:pos x="wd2" y="hd2"/>
              </a:cxn>
              <a:cxn ang="10800000">
                <a:pos x="wd2" y="hd2"/>
              </a:cxn>
              <a:cxn ang="16200000">
                <a:pos x="wd2" y="hd2"/>
              </a:cxn>
            </a:cxnLst>
            <a:rect l="0" t="0" r="r" b="b"/>
            <a:pathLst>
              <a:path w="21600" h="21600"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64" name="GET ACCOUNTABLE"/>
          <p:cNvSpPr txBox="1"/>
          <p:nvPr/>
        </p:nvSpPr>
        <p:spPr>
          <a:xfrm>
            <a:off x="1796908" y="6699900"/>
            <a:ext cx="16044310"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GET ACCOUNTABLE</a:t>
            </a:r>
          </a:p>
        </p:txBody>
      </p:sp>
      <p:sp>
        <p:nvSpPr>
          <p:cNvPr id="265" name="Head"/>
          <p:cNvSpPr/>
          <p:nvPr/>
        </p:nvSpPr>
        <p:spPr>
          <a:xfrm>
            <a:off x="18361159" y="6942674"/>
            <a:ext cx="1613467" cy="1930116"/>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66" name="Head"/>
          <p:cNvSpPr/>
          <p:nvPr/>
        </p:nvSpPr>
        <p:spPr>
          <a:xfrm flipH="1">
            <a:off x="20881509" y="6942674"/>
            <a:ext cx="1613467" cy="1930116"/>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67" name="RENEW YOUR MIND"/>
          <p:cNvSpPr txBox="1"/>
          <p:nvPr/>
        </p:nvSpPr>
        <p:spPr>
          <a:xfrm>
            <a:off x="1847016" y="9950306"/>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268" name="Arrow 2"/>
          <p:cNvSpPr/>
          <p:nvPr/>
        </p:nvSpPr>
        <p:spPr>
          <a:xfrm>
            <a:off x="19799073" y="10490757"/>
            <a:ext cx="1213565"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269"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70" name="HOW DO I GET OUT?"/>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HOW DO I GET OUT?</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 name="OVERCOMING"/>
          <p:cNvSpPr txBox="1">
            <a:spLocks noGrp="1"/>
          </p:cNvSpPr>
          <p:nvPr>
            <p:ph type="title"/>
          </p:nvPr>
        </p:nvSpPr>
        <p:spPr>
          <a:xfrm>
            <a:off x="2671828" y="1345294"/>
            <a:ext cx="19040344" cy="4056715"/>
          </a:xfrm>
          <a:prstGeom prst="rect">
            <a:avLst/>
          </a:prstGeom>
        </p:spPr>
        <p:txBody>
          <a:bodyPr anchor="t"/>
          <a:lstStyle>
            <a:lvl1pPr>
              <a:defRPr sz="22700" b="1">
                <a:solidFill>
                  <a:srgbClr val="53585F"/>
                </a:solidFill>
                <a:latin typeface="Calibri"/>
                <a:ea typeface="Calibri"/>
                <a:cs typeface="Calibri"/>
                <a:sym typeface="Calibri"/>
              </a:defRPr>
            </a:lvl1pPr>
          </a:lstStyle>
          <a:p>
            <a:r>
              <a:t>OVERCOMING</a:t>
            </a:r>
          </a:p>
        </p:txBody>
      </p:sp>
      <p:sp>
        <p:nvSpPr>
          <p:cNvPr id="154" name="PORNOGRAPHY"/>
          <p:cNvSpPr txBox="1"/>
          <p:nvPr/>
        </p:nvSpPr>
        <p:spPr>
          <a:xfrm>
            <a:off x="2671828" y="3721574"/>
            <a:ext cx="19040344" cy="5164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20300" b="1">
                <a:solidFill>
                  <a:srgbClr val="720C04"/>
                </a:solidFill>
                <a:latin typeface="Calibri"/>
                <a:ea typeface="Calibri"/>
                <a:cs typeface="Calibri"/>
                <a:sym typeface="Calibri"/>
              </a:defRPr>
            </a:lvl1pPr>
          </a:lstStyle>
          <a:p>
            <a:r>
              <a:t>PORNOGRAPHY</a:t>
            </a:r>
          </a:p>
        </p:txBody>
      </p:sp>
      <p:sp>
        <p:nvSpPr>
          <p:cNvPr id="155" name="Unless otherwise indicated, all Scripture quotations are from The ESV® Bible (The Holy Bible, English Standard Version®),  copyright © 2001 by Crossway, a publishing ministry of Good News Publishers. Used by permission. All rights reserved."/>
          <p:cNvSpPr txBox="1"/>
          <p:nvPr/>
        </p:nvSpPr>
        <p:spPr>
          <a:xfrm>
            <a:off x="315491" y="12547367"/>
            <a:ext cx="23753019" cy="1136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70000"/>
              </a:lnSpc>
              <a:defRPr sz="3800">
                <a:solidFill>
                  <a:srgbClr val="53585F"/>
                </a:solidFill>
                <a:latin typeface="Calibri"/>
                <a:ea typeface="Calibri"/>
                <a:cs typeface="Calibri"/>
                <a:sym typeface="Calibri"/>
              </a:defRPr>
            </a:pPr>
            <a:r>
              <a:t>Unless otherwise indicated, all Scripture quotations are from The ESV® Bible (The Holy Bible, English Standard Version®), </a:t>
            </a:r>
            <a:br/>
            <a:r>
              <a:t>copyright © 2001 by Crossway, a publishing ministry of Good News Publishers. Used by permission. All rights reserved.</a:t>
            </a:r>
          </a:p>
        </p:txBody>
      </p:sp>
      <p:sp>
        <p:nvSpPr>
          <p:cNvPr id="156" name="10 AM…"/>
          <p:cNvSpPr/>
          <p:nvPr/>
        </p:nvSpPr>
        <p:spPr>
          <a:xfrm>
            <a:off x="8817985" y="7759852"/>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800">
                <a:solidFill>
                  <a:srgbClr val="FFFFFF"/>
                </a:solidFill>
                <a:latin typeface="Calibri"/>
                <a:ea typeface="Calibri"/>
                <a:cs typeface="Calibri"/>
                <a:sym typeface="Calibri"/>
              </a:defRPr>
            </a:pPr>
            <a:r>
              <a:t>10 AM</a:t>
            </a:r>
          </a:p>
          <a:p>
            <a:pPr>
              <a:lnSpc>
                <a:spcPct val="120000"/>
              </a:lnSpc>
              <a:defRPr sz="5800" b="1">
                <a:solidFill>
                  <a:srgbClr val="FFFFFF"/>
                </a:solidFill>
                <a:latin typeface="Calibri"/>
                <a:ea typeface="Calibri"/>
                <a:cs typeface="Calibri"/>
                <a:sym typeface="Calibri"/>
              </a:defRPr>
            </a:pPr>
            <a:r>
              <a:t>The Poison of Pornography</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 name="OVERCOMING"/>
          <p:cNvSpPr txBox="1">
            <a:spLocks noGrp="1"/>
          </p:cNvSpPr>
          <p:nvPr>
            <p:ph type="title"/>
          </p:nvPr>
        </p:nvSpPr>
        <p:spPr>
          <a:xfrm>
            <a:off x="2671828" y="1345294"/>
            <a:ext cx="19040344" cy="4056715"/>
          </a:xfrm>
          <a:prstGeom prst="rect">
            <a:avLst/>
          </a:prstGeom>
        </p:spPr>
        <p:txBody>
          <a:bodyPr anchor="t"/>
          <a:lstStyle>
            <a:lvl1pPr>
              <a:defRPr sz="22700" b="1">
                <a:solidFill>
                  <a:srgbClr val="53585F"/>
                </a:solidFill>
                <a:latin typeface="Calibri"/>
                <a:ea typeface="Calibri"/>
                <a:cs typeface="Calibri"/>
                <a:sym typeface="Calibri"/>
              </a:defRPr>
            </a:lvl1pPr>
          </a:lstStyle>
          <a:p>
            <a:r>
              <a:t>OVERCOMING</a:t>
            </a:r>
          </a:p>
        </p:txBody>
      </p:sp>
      <p:sp>
        <p:nvSpPr>
          <p:cNvPr id="274" name="PORNOGRAPHY"/>
          <p:cNvSpPr txBox="1"/>
          <p:nvPr/>
        </p:nvSpPr>
        <p:spPr>
          <a:xfrm>
            <a:off x="2671828" y="3721574"/>
            <a:ext cx="19040344" cy="5164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20300" b="1">
                <a:solidFill>
                  <a:srgbClr val="720C04"/>
                </a:solidFill>
                <a:latin typeface="Calibri"/>
                <a:ea typeface="Calibri"/>
                <a:cs typeface="Calibri"/>
                <a:sym typeface="Calibri"/>
              </a:defRPr>
            </a:lvl1pPr>
          </a:lstStyle>
          <a:p>
            <a:r>
              <a:t>PORNOGRAPHY</a:t>
            </a:r>
          </a:p>
        </p:txBody>
      </p:sp>
      <p:sp>
        <p:nvSpPr>
          <p:cNvPr id="275" name="Unless otherwise indicated, all Scripture quotations are from The ESV® Bible (The Holy Bible, English Standard Version®),  copyright © 2001 by Crossway, a publishing ministry of Good News Publishers. Used by permission. All rights reserved."/>
          <p:cNvSpPr txBox="1"/>
          <p:nvPr/>
        </p:nvSpPr>
        <p:spPr>
          <a:xfrm>
            <a:off x="315491" y="12547367"/>
            <a:ext cx="23753019" cy="1136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70000"/>
              </a:lnSpc>
              <a:defRPr sz="3800">
                <a:solidFill>
                  <a:srgbClr val="53585F"/>
                </a:solidFill>
                <a:latin typeface="Calibri"/>
                <a:ea typeface="Calibri"/>
                <a:cs typeface="Calibri"/>
                <a:sym typeface="Calibri"/>
              </a:defRPr>
            </a:pPr>
            <a:r>
              <a:t>Unless otherwise indicated, all Scripture quotations are from The ESV® Bible (The Holy Bible, English Standard Version®), </a:t>
            </a:r>
            <a:br/>
            <a:r>
              <a:t>copyright © 2001 by Crossway, a publishing ministry of Good News Publishers. Used by permission. All rights reserved.</a:t>
            </a:r>
          </a:p>
        </p:txBody>
      </p:sp>
      <p:sp>
        <p:nvSpPr>
          <p:cNvPr id="276" name="10 AM…"/>
          <p:cNvSpPr/>
          <p:nvPr/>
        </p:nvSpPr>
        <p:spPr>
          <a:xfrm>
            <a:off x="1099937" y="7830139"/>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800">
                <a:solidFill>
                  <a:srgbClr val="FFFFFF"/>
                </a:solidFill>
                <a:latin typeface="Calibri"/>
                <a:ea typeface="Calibri"/>
                <a:cs typeface="Calibri"/>
                <a:sym typeface="Calibri"/>
              </a:defRPr>
            </a:pPr>
            <a:r>
              <a:t>10 AM</a:t>
            </a:r>
          </a:p>
          <a:p>
            <a:pPr>
              <a:lnSpc>
                <a:spcPct val="120000"/>
              </a:lnSpc>
              <a:defRPr sz="5800" b="1">
                <a:solidFill>
                  <a:srgbClr val="FFFFFF"/>
                </a:solidFill>
                <a:latin typeface="Calibri"/>
                <a:ea typeface="Calibri"/>
                <a:cs typeface="Calibri"/>
                <a:sym typeface="Calibri"/>
              </a:defRPr>
            </a:pPr>
            <a:r>
              <a:t>The Poison of Pornography</a:t>
            </a:r>
          </a:p>
        </p:txBody>
      </p:sp>
      <p:sp>
        <p:nvSpPr>
          <p:cNvPr id="277" name="11 AM…"/>
          <p:cNvSpPr/>
          <p:nvPr/>
        </p:nvSpPr>
        <p:spPr>
          <a:xfrm>
            <a:off x="8817985" y="7830139"/>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600">
                <a:solidFill>
                  <a:srgbClr val="FFFFFF"/>
                </a:solidFill>
                <a:latin typeface="Calibri"/>
                <a:ea typeface="Calibri"/>
                <a:cs typeface="Calibri"/>
                <a:sym typeface="Calibri"/>
              </a:defRPr>
            </a:pPr>
            <a:r>
              <a:t>11 AM</a:t>
            </a:r>
          </a:p>
          <a:p>
            <a:pPr>
              <a:lnSpc>
                <a:spcPct val="120000"/>
              </a:lnSpc>
              <a:defRPr sz="5600" b="1">
                <a:solidFill>
                  <a:srgbClr val="FFFFFF"/>
                </a:solidFill>
                <a:latin typeface="Calibri"/>
                <a:ea typeface="Calibri"/>
                <a:cs typeface="Calibri"/>
                <a:sym typeface="Calibri"/>
              </a:defRPr>
            </a:pPr>
            <a:r>
              <a:t>Short-Term</a:t>
            </a:r>
            <a:br/>
            <a:r>
              <a:t>Battle Strategies</a:t>
            </a:r>
          </a:p>
        </p:txBody>
      </p:sp>
      <p:sp>
        <p:nvSpPr>
          <p:cNvPr id="278" name="1:30 PM…"/>
          <p:cNvSpPr/>
          <p:nvPr/>
        </p:nvSpPr>
        <p:spPr>
          <a:xfrm>
            <a:off x="16536032" y="7830139"/>
            <a:ext cx="6748031"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90000"/>
              </a:lnSpc>
              <a:defRPr sz="5600">
                <a:solidFill>
                  <a:srgbClr val="FFFFFF"/>
                </a:solidFill>
                <a:latin typeface="Calibri"/>
                <a:ea typeface="Calibri"/>
                <a:cs typeface="Calibri"/>
                <a:sym typeface="Calibri"/>
              </a:defRPr>
            </a:pPr>
            <a:r>
              <a:t>1:30 PM</a:t>
            </a:r>
          </a:p>
          <a:p>
            <a:pPr>
              <a:lnSpc>
                <a:spcPct val="90000"/>
              </a:lnSpc>
              <a:defRPr sz="5600" b="1">
                <a:solidFill>
                  <a:srgbClr val="FFFFFF"/>
                </a:solidFill>
                <a:latin typeface="Calibri"/>
                <a:ea typeface="Calibri"/>
                <a:cs typeface="Calibri"/>
                <a:sym typeface="Calibri"/>
              </a:defRPr>
            </a:pPr>
            <a:r>
              <a:t>Long-Term</a:t>
            </a:r>
            <a:br/>
            <a:r>
              <a:t>Battle Strategies &amp;</a:t>
            </a:r>
            <a:br/>
            <a:r>
              <a:t>Proactive Prevention</a:t>
            </a:r>
          </a:p>
        </p:txBody>
      </p:sp>
      <p:sp>
        <p:nvSpPr>
          <p:cNvPr id="279" name="11 AM…"/>
          <p:cNvSpPr/>
          <p:nvPr/>
        </p:nvSpPr>
        <p:spPr>
          <a:xfrm>
            <a:off x="8817985" y="7830139"/>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120000"/>
              </a:lnSpc>
              <a:defRPr sz="5600">
                <a:solidFill>
                  <a:srgbClr val="FFFFFF"/>
                </a:solidFill>
                <a:latin typeface="Calibri"/>
                <a:ea typeface="Calibri"/>
                <a:cs typeface="Calibri"/>
                <a:sym typeface="Calibri"/>
              </a:defRPr>
            </a:pPr>
            <a:r>
              <a:t>11 AM</a:t>
            </a:r>
          </a:p>
          <a:p>
            <a:pPr>
              <a:lnSpc>
                <a:spcPct val="120000"/>
              </a:lnSpc>
              <a:defRPr sz="5600" b="1">
                <a:solidFill>
                  <a:srgbClr val="FFFFFF"/>
                </a:solidFill>
                <a:latin typeface="Calibri"/>
                <a:ea typeface="Calibri"/>
                <a:cs typeface="Calibri"/>
                <a:sym typeface="Calibri"/>
              </a:defRPr>
            </a:pPr>
            <a:r>
              <a:t>Short-Term</a:t>
            </a:r>
            <a:br/>
            <a:r>
              <a:t>Battle Strategies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 name="OVERCOMING"/>
          <p:cNvSpPr txBox="1">
            <a:spLocks noGrp="1"/>
          </p:cNvSpPr>
          <p:nvPr>
            <p:ph type="title"/>
          </p:nvPr>
        </p:nvSpPr>
        <p:spPr>
          <a:xfrm>
            <a:off x="2671828" y="1345294"/>
            <a:ext cx="19040344" cy="4056715"/>
          </a:xfrm>
          <a:prstGeom prst="rect">
            <a:avLst/>
          </a:prstGeom>
        </p:spPr>
        <p:txBody>
          <a:bodyPr anchor="t"/>
          <a:lstStyle>
            <a:lvl1pPr>
              <a:defRPr sz="22700" b="1">
                <a:solidFill>
                  <a:srgbClr val="53585F"/>
                </a:solidFill>
                <a:latin typeface="Calibri"/>
                <a:ea typeface="Calibri"/>
                <a:cs typeface="Calibri"/>
                <a:sym typeface="Calibri"/>
              </a:defRPr>
            </a:lvl1pPr>
          </a:lstStyle>
          <a:p>
            <a:r>
              <a:t>OVERCOMING</a:t>
            </a:r>
          </a:p>
        </p:txBody>
      </p:sp>
      <p:sp>
        <p:nvSpPr>
          <p:cNvPr id="282" name="PORNOGRAPHY"/>
          <p:cNvSpPr txBox="1"/>
          <p:nvPr/>
        </p:nvSpPr>
        <p:spPr>
          <a:xfrm>
            <a:off x="2671828" y="3721574"/>
            <a:ext cx="19040344" cy="5164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20300" b="1">
                <a:solidFill>
                  <a:srgbClr val="720C04"/>
                </a:solidFill>
                <a:latin typeface="Calibri"/>
                <a:ea typeface="Calibri"/>
                <a:cs typeface="Calibri"/>
                <a:sym typeface="Calibri"/>
              </a:defRPr>
            </a:lvl1pPr>
          </a:lstStyle>
          <a:p>
            <a:r>
              <a:t>PORNOGRAPHY</a:t>
            </a:r>
          </a:p>
        </p:txBody>
      </p:sp>
      <p:sp>
        <p:nvSpPr>
          <p:cNvPr id="283" name="Unless otherwise indicated, all Scripture quotations are from The ESV® Bible (The Holy Bible, English Standard Version®),  copyright © 2001 by Crossway, a publishing ministry of Good News Publishers. Used by permission. All rights reserved."/>
          <p:cNvSpPr txBox="1"/>
          <p:nvPr/>
        </p:nvSpPr>
        <p:spPr>
          <a:xfrm>
            <a:off x="315491" y="12547367"/>
            <a:ext cx="23753019" cy="1136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lnSpc>
                <a:spcPct val="70000"/>
              </a:lnSpc>
              <a:defRPr sz="3800">
                <a:solidFill>
                  <a:srgbClr val="53585F"/>
                </a:solidFill>
                <a:latin typeface="Calibri"/>
                <a:ea typeface="Calibri"/>
                <a:cs typeface="Calibri"/>
                <a:sym typeface="Calibri"/>
              </a:defRPr>
            </a:pPr>
            <a:r>
              <a:t>Unless otherwise indicated, all Scripture quotations are from The ESV® Bible (The Holy Bible, English Standard Version®), </a:t>
            </a:r>
            <a:br/>
            <a:r>
              <a:t>copyright © 2001 by Crossway, a publishing ministry of Good News Publishers. Used by permission. All rights reserved.</a:t>
            </a:r>
          </a:p>
        </p:txBody>
      </p:sp>
      <p:sp>
        <p:nvSpPr>
          <p:cNvPr id="284" name="1:30 PM…"/>
          <p:cNvSpPr/>
          <p:nvPr/>
        </p:nvSpPr>
        <p:spPr>
          <a:xfrm>
            <a:off x="8817985" y="7759852"/>
            <a:ext cx="6748030" cy="3589000"/>
          </a:xfrm>
          <a:prstGeom prst="roundRect">
            <a:avLst>
              <a:gd name="adj" fmla="val 8320"/>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nSpc>
                <a:spcPct val="90000"/>
              </a:lnSpc>
              <a:defRPr sz="5600">
                <a:solidFill>
                  <a:srgbClr val="FFFFFF"/>
                </a:solidFill>
                <a:latin typeface="Calibri"/>
                <a:ea typeface="Calibri"/>
                <a:cs typeface="Calibri"/>
                <a:sym typeface="Calibri"/>
              </a:defRPr>
            </a:pPr>
            <a:r>
              <a:t>1:30 PM</a:t>
            </a:r>
          </a:p>
          <a:p>
            <a:pPr>
              <a:lnSpc>
                <a:spcPct val="90000"/>
              </a:lnSpc>
              <a:defRPr sz="5600" b="1">
                <a:solidFill>
                  <a:srgbClr val="FFFFFF"/>
                </a:solidFill>
                <a:latin typeface="Calibri"/>
                <a:ea typeface="Calibri"/>
                <a:cs typeface="Calibri"/>
                <a:sym typeface="Calibri"/>
              </a:defRPr>
            </a:pPr>
            <a:r>
              <a:t>Long-Term</a:t>
            </a:r>
            <a:br/>
            <a:r>
              <a:t>Battle Strategies &amp;</a:t>
            </a:r>
            <a:br/>
            <a:r>
              <a:t>Proactive Prevention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 name="CUT OFF SOURCES"/>
          <p:cNvSpPr txBox="1"/>
          <p:nvPr/>
        </p:nvSpPr>
        <p:spPr>
          <a:xfrm>
            <a:off x="1800055" y="3449494"/>
            <a:ext cx="16138233"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CUT OFF SOURCES</a:t>
            </a:r>
          </a:p>
        </p:txBody>
      </p:sp>
      <p:sp>
        <p:nvSpPr>
          <p:cNvPr id="287" name="Brain"/>
          <p:cNvSpPr/>
          <p:nvPr/>
        </p:nvSpPr>
        <p:spPr>
          <a:xfrm>
            <a:off x="19111800" y="10116418"/>
            <a:ext cx="2766704" cy="2071019"/>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88" name="Notebook"/>
          <p:cNvSpPr/>
          <p:nvPr/>
        </p:nvSpPr>
        <p:spPr>
          <a:xfrm>
            <a:off x="18339063" y="4041135"/>
            <a:ext cx="2120864" cy="1188031"/>
          </a:xfrm>
          <a:custGeom>
            <a:avLst/>
            <a:gdLst/>
            <a:ahLst/>
            <a:cxnLst>
              <a:cxn ang="0">
                <a:pos x="wd2" y="hd2"/>
              </a:cxn>
              <a:cxn ang="5400000">
                <a:pos x="wd2" y="hd2"/>
              </a:cxn>
              <a:cxn ang="10800000">
                <a:pos x="wd2" y="hd2"/>
              </a:cxn>
              <a:cxn ang="16200000">
                <a:pos x="wd2" y="hd2"/>
              </a:cxn>
            </a:cxnLst>
            <a:rect l="0" t="0" r="r" b="b"/>
            <a:pathLst>
              <a:path w="21600" h="21599"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89" name="Phone"/>
          <p:cNvSpPr/>
          <p:nvPr/>
        </p:nvSpPr>
        <p:spPr>
          <a:xfrm>
            <a:off x="21166987" y="3552112"/>
            <a:ext cx="1042513" cy="2146933"/>
          </a:xfrm>
          <a:custGeom>
            <a:avLst/>
            <a:gdLst/>
            <a:ahLst/>
            <a:cxnLst>
              <a:cxn ang="0">
                <a:pos x="wd2" y="hd2"/>
              </a:cxn>
              <a:cxn ang="5400000">
                <a:pos x="wd2" y="hd2"/>
              </a:cxn>
              <a:cxn ang="10800000">
                <a:pos x="wd2" y="hd2"/>
              </a:cxn>
              <a:cxn ang="16200000">
                <a:pos x="wd2" y="hd2"/>
              </a:cxn>
            </a:cxnLst>
            <a:rect l="0" t="0" r="r" b="b"/>
            <a:pathLst>
              <a:path w="21600" h="21600"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90" name="GET ACCOUNTABLE"/>
          <p:cNvSpPr txBox="1"/>
          <p:nvPr/>
        </p:nvSpPr>
        <p:spPr>
          <a:xfrm>
            <a:off x="1796908" y="6699900"/>
            <a:ext cx="16044310" cy="3157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5000" b="1">
                <a:solidFill>
                  <a:srgbClr val="53585F"/>
                </a:solidFill>
                <a:latin typeface="Calibri"/>
                <a:ea typeface="Calibri"/>
                <a:cs typeface="Calibri"/>
                <a:sym typeface="Calibri"/>
              </a:defRPr>
            </a:lvl1pPr>
          </a:lstStyle>
          <a:p>
            <a:r>
              <a:t>GET ACCOUNTABLE</a:t>
            </a:r>
          </a:p>
        </p:txBody>
      </p:sp>
      <p:sp>
        <p:nvSpPr>
          <p:cNvPr id="291" name="Head"/>
          <p:cNvSpPr/>
          <p:nvPr/>
        </p:nvSpPr>
        <p:spPr>
          <a:xfrm>
            <a:off x="18361159" y="6942674"/>
            <a:ext cx="1613467" cy="1930116"/>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92" name="Head"/>
          <p:cNvSpPr/>
          <p:nvPr/>
        </p:nvSpPr>
        <p:spPr>
          <a:xfrm flipH="1">
            <a:off x="20881509" y="6942674"/>
            <a:ext cx="1613467" cy="1930116"/>
          </a:xfrm>
          <a:custGeom>
            <a:avLst/>
            <a:gdLst/>
            <a:ahLst/>
            <a:cxnLst>
              <a:cxn ang="0">
                <a:pos x="wd2" y="hd2"/>
              </a:cxn>
              <a:cxn ang="5400000">
                <a:pos x="wd2" y="hd2"/>
              </a:cxn>
              <a:cxn ang="10800000">
                <a:pos x="wd2" y="hd2"/>
              </a:cxn>
              <a:cxn ang="16200000">
                <a:pos x="wd2" y="hd2"/>
              </a:cxn>
            </a:cxnLst>
            <a:rect l="0" t="0" r="r" b="b"/>
            <a:pathLst>
              <a:path w="21545" h="21600" extrusionOk="0">
                <a:moveTo>
                  <a:pt x="9154" y="0"/>
                </a:moveTo>
                <a:cubicBezTo>
                  <a:pt x="3064" y="0"/>
                  <a:pt x="0" y="3297"/>
                  <a:pt x="0" y="7252"/>
                </a:cubicBezTo>
                <a:cubicBezTo>
                  <a:pt x="0" y="11207"/>
                  <a:pt x="2755" y="14261"/>
                  <a:pt x="3263" y="17024"/>
                </a:cubicBezTo>
                <a:cubicBezTo>
                  <a:pt x="3772" y="19786"/>
                  <a:pt x="1428" y="21600"/>
                  <a:pt x="1428" y="21600"/>
                </a:cubicBezTo>
                <a:lnTo>
                  <a:pt x="13269" y="21600"/>
                </a:lnTo>
                <a:cubicBezTo>
                  <a:pt x="14015" y="18211"/>
                  <a:pt x="15444" y="18832"/>
                  <a:pt x="16687" y="18799"/>
                </a:cubicBezTo>
                <a:cubicBezTo>
                  <a:pt x="17929" y="18767"/>
                  <a:pt x="19467" y="18460"/>
                  <a:pt x="19210" y="17068"/>
                </a:cubicBezTo>
                <a:cubicBezTo>
                  <a:pt x="19036" y="16134"/>
                  <a:pt x="19250" y="15837"/>
                  <a:pt x="19675" y="15341"/>
                </a:cubicBezTo>
                <a:cubicBezTo>
                  <a:pt x="20100" y="14844"/>
                  <a:pt x="19256" y="14402"/>
                  <a:pt x="19256" y="14402"/>
                </a:cubicBezTo>
                <a:lnTo>
                  <a:pt x="19745" y="14169"/>
                </a:lnTo>
                <a:cubicBezTo>
                  <a:pt x="19977" y="14061"/>
                  <a:pt x="20093" y="13835"/>
                  <a:pt x="20035" y="13619"/>
                </a:cubicBezTo>
                <a:cubicBezTo>
                  <a:pt x="20009" y="13533"/>
                  <a:pt x="19982" y="13430"/>
                  <a:pt x="19950" y="13301"/>
                </a:cubicBezTo>
                <a:cubicBezTo>
                  <a:pt x="19847" y="12874"/>
                  <a:pt x="20073" y="12503"/>
                  <a:pt x="20497" y="12373"/>
                </a:cubicBezTo>
                <a:cubicBezTo>
                  <a:pt x="20877" y="12260"/>
                  <a:pt x="21149" y="12098"/>
                  <a:pt x="21342" y="11942"/>
                </a:cubicBezTo>
                <a:cubicBezTo>
                  <a:pt x="21600" y="11737"/>
                  <a:pt x="21600" y="11374"/>
                  <a:pt x="21407" y="11120"/>
                </a:cubicBezTo>
                <a:cubicBezTo>
                  <a:pt x="20705" y="10192"/>
                  <a:pt x="19983" y="9173"/>
                  <a:pt x="19487" y="8520"/>
                </a:cubicBezTo>
                <a:cubicBezTo>
                  <a:pt x="18754" y="7554"/>
                  <a:pt x="19939" y="7036"/>
                  <a:pt x="19572" y="5994"/>
                </a:cubicBezTo>
                <a:cubicBezTo>
                  <a:pt x="18658" y="2406"/>
                  <a:pt x="15959" y="0"/>
                  <a:pt x="9154"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93" name="RENEW YOUR MIND"/>
          <p:cNvSpPr txBox="1"/>
          <p:nvPr/>
        </p:nvSpPr>
        <p:spPr>
          <a:xfrm>
            <a:off x="1847016" y="9950306"/>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294" name="Arrow 2"/>
          <p:cNvSpPr/>
          <p:nvPr/>
        </p:nvSpPr>
        <p:spPr>
          <a:xfrm>
            <a:off x="19799073" y="10490757"/>
            <a:ext cx="1213565"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295"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96" name="HOW DO I GET OUT?"/>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HOW DO I GET OUT?</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86">
                                            <p:bg/>
                                          </p:spTgt>
                                        </p:tgtEl>
                                        <p:attrNameLst>
                                          <p:attrName>style.visibility</p:attrName>
                                        </p:attrNameLst>
                                      </p:cBhvr>
                                      <p:to>
                                        <p:strVal val="visible"/>
                                      </p:to>
                                    </p:set>
                                    <p:animEffect transition="in" filter="dissolve">
                                      <p:cBhvr>
                                        <p:cTn id="7" dur="199"/>
                                        <p:tgtEl>
                                          <p:spTgt spid="286">
                                            <p:bg/>
                                          </p:spTgt>
                                        </p:tgtEl>
                                      </p:cBhvr>
                                    </p:animEffect>
                                  </p:childTnLst>
                                </p:cTn>
                              </p:par>
                              <p:par>
                                <p:cTn id="8" presetID="9" presetClass="entr" presetSubtype="0" fill="hold" grpId="1" nodeType="withEffect">
                                  <p:stCondLst>
                                    <p:cond delay="0"/>
                                  </p:stCondLst>
                                  <p:iterate>
                                    <p:tmAbs val="0"/>
                                  </p:iterate>
                                  <p:childTnLst>
                                    <p:set>
                                      <p:cBhvr>
                                        <p:cTn id="9" fill="hold"/>
                                        <p:tgtEl>
                                          <p:spTgt spid="286">
                                            <p:txEl>
                                              <p:pRg st="0" end="0"/>
                                            </p:txEl>
                                          </p:spTgt>
                                        </p:tgtEl>
                                        <p:attrNameLst>
                                          <p:attrName>style.visibility</p:attrName>
                                        </p:attrNameLst>
                                      </p:cBhvr>
                                      <p:to>
                                        <p:strVal val="visible"/>
                                      </p:to>
                                    </p:set>
                                    <p:animEffect transition="in" filter="dissolve">
                                      <p:cBhvr>
                                        <p:cTn id="10" dur="199"/>
                                        <p:tgtEl>
                                          <p:spTgt spid="286">
                                            <p:txEl>
                                              <p:pRg st="0" end="0"/>
                                            </p:txEl>
                                          </p:spTgt>
                                        </p:tgtEl>
                                      </p:cBhvr>
                                    </p:animEffect>
                                  </p:childTnLst>
                                </p:cTn>
                              </p:par>
                            </p:childTnLst>
                          </p:cTn>
                        </p:par>
                        <p:par>
                          <p:cTn id="11" fill="hold">
                            <p:stCondLst>
                              <p:cond delay="199"/>
                            </p:stCondLst>
                            <p:childTnLst>
                              <p:par>
                                <p:cTn id="12" presetID="9" presetClass="entr" fill="hold" grpId="2" nodeType="afterEffect">
                                  <p:stCondLst>
                                    <p:cond delay="0"/>
                                  </p:stCondLst>
                                  <p:iterate>
                                    <p:tmAbs val="0"/>
                                  </p:iterate>
                                  <p:childTnLst>
                                    <p:set>
                                      <p:cBhvr>
                                        <p:cTn id="13" fill="hold"/>
                                        <p:tgtEl>
                                          <p:spTgt spid="289"/>
                                        </p:tgtEl>
                                        <p:attrNameLst>
                                          <p:attrName>style.visibility</p:attrName>
                                        </p:attrNameLst>
                                      </p:cBhvr>
                                      <p:to>
                                        <p:strVal val="visible"/>
                                      </p:to>
                                    </p:set>
                                    <p:animEffect transition="in" filter="dissolve">
                                      <p:cBhvr>
                                        <p:cTn id="14" dur="199"/>
                                        <p:tgtEl>
                                          <p:spTgt spid="289"/>
                                        </p:tgtEl>
                                      </p:cBhvr>
                                    </p:animEffect>
                                  </p:childTnLst>
                                </p:cTn>
                              </p:par>
                            </p:childTnLst>
                          </p:cTn>
                        </p:par>
                        <p:par>
                          <p:cTn id="15" fill="hold">
                            <p:stCondLst>
                              <p:cond delay="398"/>
                            </p:stCondLst>
                            <p:childTnLst>
                              <p:par>
                                <p:cTn id="16" presetID="9" presetClass="entr" fill="hold" grpId="3" nodeType="afterEffect">
                                  <p:stCondLst>
                                    <p:cond delay="0"/>
                                  </p:stCondLst>
                                  <p:iterate>
                                    <p:tmAbs val="0"/>
                                  </p:iterate>
                                  <p:childTnLst>
                                    <p:set>
                                      <p:cBhvr>
                                        <p:cTn id="17" fill="hold"/>
                                        <p:tgtEl>
                                          <p:spTgt spid="288"/>
                                        </p:tgtEl>
                                        <p:attrNameLst>
                                          <p:attrName>style.visibility</p:attrName>
                                        </p:attrNameLst>
                                      </p:cBhvr>
                                      <p:to>
                                        <p:strVal val="visible"/>
                                      </p:to>
                                    </p:set>
                                    <p:animEffect transition="in" filter="dissolve">
                                      <p:cBhvr>
                                        <p:cTn id="18" dur="199"/>
                                        <p:tgtEl>
                                          <p:spTgt spid="28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290">
                                            <p:bg/>
                                          </p:spTgt>
                                        </p:tgtEl>
                                        <p:attrNameLst>
                                          <p:attrName>style.visibility</p:attrName>
                                        </p:attrNameLst>
                                      </p:cBhvr>
                                      <p:to>
                                        <p:strVal val="visible"/>
                                      </p:to>
                                    </p:set>
                                    <p:animEffect transition="in" filter="dissolve">
                                      <p:cBhvr>
                                        <p:cTn id="23" dur="199"/>
                                        <p:tgtEl>
                                          <p:spTgt spid="290">
                                            <p:bg/>
                                          </p:spTgt>
                                        </p:tgtEl>
                                      </p:cBhvr>
                                    </p:animEffect>
                                  </p:childTnLst>
                                </p:cTn>
                              </p:par>
                              <p:par>
                                <p:cTn id="24" presetID="9" presetClass="entr" presetSubtype="0" fill="hold" grpId="4" nodeType="withEffect">
                                  <p:stCondLst>
                                    <p:cond delay="0"/>
                                  </p:stCondLst>
                                  <p:iterate>
                                    <p:tmAbs val="0"/>
                                  </p:iterate>
                                  <p:childTnLst>
                                    <p:set>
                                      <p:cBhvr>
                                        <p:cTn id="25" fill="hold"/>
                                        <p:tgtEl>
                                          <p:spTgt spid="290">
                                            <p:txEl>
                                              <p:pRg st="0" end="0"/>
                                            </p:txEl>
                                          </p:spTgt>
                                        </p:tgtEl>
                                        <p:attrNameLst>
                                          <p:attrName>style.visibility</p:attrName>
                                        </p:attrNameLst>
                                      </p:cBhvr>
                                      <p:to>
                                        <p:strVal val="visible"/>
                                      </p:to>
                                    </p:set>
                                    <p:animEffect transition="in" filter="dissolve">
                                      <p:cBhvr>
                                        <p:cTn id="26" dur="199"/>
                                        <p:tgtEl>
                                          <p:spTgt spid="290">
                                            <p:txEl>
                                              <p:pRg st="0" end="0"/>
                                            </p:txEl>
                                          </p:spTgt>
                                        </p:tgtEl>
                                      </p:cBhvr>
                                    </p:animEffect>
                                  </p:childTnLst>
                                </p:cTn>
                              </p:par>
                            </p:childTnLst>
                          </p:cTn>
                        </p:par>
                        <p:par>
                          <p:cTn id="27" fill="hold">
                            <p:stCondLst>
                              <p:cond delay="199"/>
                            </p:stCondLst>
                            <p:childTnLst>
                              <p:par>
                                <p:cTn id="28" presetID="9" presetClass="entr" fill="hold" grpId="5" nodeType="afterEffect">
                                  <p:stCondLst>
                                    <p:cond delay="0"/>
                                  </p:stCondLst>
                                  <p:iterate>
                                    <p:tmAbs val="0"/>
                                  </p:iterate>
                                  <p:childTnLst>
                                    <p:set>
                                      <p:cBhvr>
                                        <p:cTn id="29" fill="hold"/>
                                        <p:tgtEl>
                                          <p:spTgt spid="291"/>
                                        </p:tgtEl>
                                        <p:attrNameLst>
                                          <p:attrName>style.visibility</p:attrName>
                                        </p:attrNameLst>
                                      </p:cBhvr>
                                      <p:to>
                                        <p:strVal val="visible"/>
                                      </p:to>
                                    </p:set>
                                    <p:animEffect transition="in" filter="dissolve">
                                      <p:cBhvr>
                                        <p:cTn id="30" dur="199"/>
                                        <p:tgtEl>
                                          <p:spTgt spid="291"/>
                                        </p:tgtEl>
                                      </p:cBhvr>
                                    </p:animEffect>
                                  </p:childTnLst>
                                </p:cTn>
                              </p:par>
                            </p:childTnLst>
                          </p:cTn>
                        </p:par>
                        <p:par>
                          <p:cTn id="31" fill="hold">
                            <p:stCondLst>
                              <p:cond delay="398"/>
                            </p:stCondLst>
                            <p:childTnLst>
                              <p:par>
                                <p:cTn id="32" presetID="9" presetClass="entr" fill="hold" grpId="6" nodeType="afterEffect">
                                  <p:stCondLst>
                                    <p:cond delay="0"/>
                                  </p:stCondLst>
                                  <p:iterate>
                                    <p:tmAbs val="0"/>
                                  </p:iterate>
                                  <p:childTnLst>
                                    <p:set>
                                      <p:cBhvr>
                                        <p:cTn id="33" fill="hold"/>
                                        <p:tgtEl>
                                          <p:spTgt spid="292"/>
                                        </p:tgtEl>
                                        <p:attrNameLst>
                                          <p:attrName>style.visibility</p:attrName>
                                        </p:attrNameLst>
                                      </p:cBhvr>
                                      <p:to>
                                        <p:strVal val="visible"/>
                                      </p:to>
                                    </p:set>
                                    <p:animEffect transition="in" filter="dissolve">
                                      <p:cBhvr>
                                        <p:cTn id="34" dur="199"/>
                                        <p:tgtEl>
                                          <p:spTgt spid="29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7" nodeType="clickEffect">
                                  <p:stCondLst>
                                    <p:cond delay="0"/>
                                  </p:stCondLst>
                                  <p:iterate>
                                    <p:tmAbs val="0"/>
                                  </p:iterate>
                                  <p:childTnLst>
                                    <p:set>
                                      <p:cBhvr>
                                        <p:cTn id="38" fill="hold"/>
                                        <p:tgtEl>
                                          <p:spTgt spid="293">
                                            <p:bg/>
                                          </p:spTgt>
                                        </p:tgtEl>
                                        <p:attrNameLst>
                                          <p:attrName>style.visibility</p:attrName>
                                        </p:attrNameLst>
                                      </p:cBhvr>
                                      <p:to>
                                        <p:strVal val="visible"/>
                                      </p:to>
                                    </p:set>
                                    <p:animEffect transition="in" filter="dissolve">
                                      <p:cBhvr>
                                        <p:cTn id="39" dur="199"/>
                                        <p:tgtEl>
                                          <p:spTgt spid="293">
                                            <p:bg/>
                                          </p:spTgt>
                                        </p:tgtEl>
                                      </p:cBhvr>
                                    </p:animEffect>
                                  </p:childTnLst>
                                </p:cTn>
                              </p:par>
                              <p:par>
                                <p:cTn id="40" presetID="9" presetClass="entr" presetSubtype="0" fill="hold" grpId="7" nodeType="withEffect">
                                  <p:stCondLst>
                                    <p:cond delay="0"/>
                                  </p:stCondLst>
                                  <p:iterate>
                                    <p:tmAbs val="0"/>
                                  </p:iterate>
                                  <p:childTnLst>
                                    <p:set>
                                      <p:cBhvr>
                                        <p:cTn id="41" fill="hold"/>
                                        <p:tgtEl>
                                          <p:spTgt spid="293">
                                            <p:txEl>
                                              <p:pRg st="0" end="0"/>
                                            </p:txEl>
                                          </p:spTgt>
                                        </p:tgtEl>
                                        <p:attrNameLst>
                                          <p:attrName>style.visibility</p:attrName>
                                        </p:attrNameLst>
                                      </p:cBhvr>
                                      <p:to>
                                        <p:strVal val="visible"/>
                                      </p:to>
                                    </p:set>
                                    <p:animEffect transition="in" filter="dissolve">
                                      <p:cBhvr>
                                        <p:cTn id="42" dur="199"/>
                                        <p:tgtEl>
                                          <p:spTgt spid="293">
                                            <p:txEl>
                                              <p:pRg st="0" end="0"/>
                                            </p:txEl>
                                          </p:spTgt>
                                        </p:tgtEl>
                                      </p:cBhvr>
                                    </p:animEffect>
                                  </p:childTnLst>
                                </p:cTn>
                              </p:par>
                            </p:childTnLst>
                          </p:cTn>
                        </p:par>
                        <p:par>
                          <p:cTn id="43" fill="hold">
                            <p:stCondLst>
                              <p:cond delay="199"/>
                            </p:stCondLst>
                            <p:childTnLst>
                              <p:par>
                                <p:cTn id="44" presetID="9" presetClass="entr" fill="hold" grpId="8" nodeType="afterEffect">
                                  <p:stCondLst>
                                    <p:cond delay="0"/>
                                  </p:stCondLst>
                                  <p:iterate>
                                    <p:tmAbs val="0"/>
                                  </p:iterate>
                                  <p:childTnLst>
                                    <p:set>
                                      <p:cBhvr>
                                        <p:cTn id="45" fill="hold"/>
                                        <p:tgtEl>
                                          <p:spTgt spid="287"/>
                                        </p:tgtEl>
                                        <p:attrNameLst>
                                          <p:attrName>style.visibility</p:attrName>
                                        </p:attrNameLst>
                                      </p:cBhvr>
                                      <p:to>
                                        <p:strVal val="visible"/>
                                      </p:to>
                                    </p:set>
                                    <p:animEffect transition="in" filter="dissolve">
                                      <p:cBhvr>
                                        <p:cTn id="46" dur="199"/>
                                        <p:tgtEl>
                                          <p:spTgt spid="287"/>
                                        </p:tgtEl>
                                      </p:cBhvr>
                                    </p:animEffect>
                                  </p:childTnLst>
                                </p:cTn>
                              </p:par>
                            </p:childTnLst>
                          </p:cTn>
                        </p:par>
                        <p:par>
                          <p:cTn id="47" fill="hold">
                            <p:stCondLst>
                              <p:cond delay="398"/>
                            </p:stCondLst>
                            <p:childTnLst>
                              <p:par>
                                <p:cTn id="48" presetID="9" presetClass="entr" fill="hold" grpId="9" nodeType="afterEffect">
                                  <p:stCondLst>
                                    <p:cond delay="0"/>
                                  </p:stCondLst>
                                  <p:iterate>
                                    <p:tmAbs val="0"/>
                                  </p:iterate>
                                  <p:childTnLst>
                                    <p:set>
                                      <p:cBhvr>
                                        <p:cTn id="49" fill="hold"/>
                                        <p:tgtEl>
                                          <p:spTgt spid="294"/>
                                        </p:tgtEl>
                                        <p:attrNameLst>
                                          <p:attrName>style.visibility</p:attrName>
                                        </p:attrNameLst>
                                      </p:cBhvr>
                                      <p:to>
                                        <p:strVal val="visible"/>
                                      </p:to>
                                    </p:set>
                                    <p:animEffect transition="in" filter="dissolve">
                                      <p:cBhvr>
                                        <p:cTn id="50" dur="199"/>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1" build="p" bldLvl="5" animBg="1" advAuto="0"/>
      <p:bldP spid="287" grpId="8" animBg="1" advAuto="0"/>
      <p:bldP spid="288" grpId="3" animBg="1" advAuto="0"/>
      <p:bldP spid="289" grpId="2" animBg="1" advAuto="0"/>
      <p:bldP spid="290" grpId="4" build="p" bldLvl="5" animBg="1" advAuto="0"/>
      <p:bldP spid="291" grpId="5" animBg="1" advAuto="0"/>
      <p:bldP spid="292" grpId="6" animBg="1" advAuto="0"/>
      <p:bldP spid="293" grpId="7" build="p" bldLvl="5" animBg="1" advAuto="0"/>
      <p:bldP spid="294" grpId="9"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8" name="Recommended resource:                   Finally Free                      by Heath Lambert"/>
          <p:cNvSpPr txBox="1"/>
          <p:nvPr/>
        </p:nvSpPr>
        <p:spPr>
          <a:xfrm>
            <a:off x="3723294" y="4606852"/>
            <a:ext cx="16937412" cy="49648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rPr b="0"/>
              <a:t>Recommended resource:</a:t>
            </a:r>
            <a:br>
              <a:rPr b="0"/>
            </a:br>
            <a:r>
              <a:rPr b="0"/>
              <a:t>	                 </a:t>
            </a:r>
            <a:r>
              <a:t>Finally Free</a:t>
            </a:r>
            <a:br/>
            <a:r>
              <a:t>                     </a:t>
            </a:r>
            <a:r>
              <a:rPr b="0"/>
              <a:t>by Heath Lambert</a:t>
            </a:r>
          </a:p>
        </p:txBody>
      </p:sp>
      <p:pic>
        <p:nvPicPr>
          <p:cNvPr id="299" name="Screen Shot 2018-01-30 at 8.23.55 AM.png" descr="Screen Shot 2018-01-30 at 8.23.55 AM.png"/>
          <p:cNvPicPr>
            <a:picLocks noChangeAspect="1"/>
          </p:cNvPicPr>
          <p:nvPr/>
        </p:nvPicPr>
        <p:blipFill>
          <a:blip r:embed="rId2"/>
          <a:stretch>
            <a:fillRect/>
          </a:stretch>
        </p:blipFill>
        <p:spPr>
          <a:xfrm>
            <a:off x="3662041" y="5806514"/>
            <a:ext cx="4839892" cy="7000876"/>
          </a:xfrm>
          <a:prstGeom prst="rect">
            <a:avLst/>
          </a:prstGeom>
          <a:ln w="12700">
            <a:miter lim="400000"/>
          </a:ln>
        </p:spPr>
      </p:pic>
      <p:sp>
        <p:nvSpPr>
          <p:cNvPr id="300"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01"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302"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03"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304"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98">
                                            <p:bg/>
                                          </p:spTgt>
                                        </p:tgtEl>
                                        <p:attrNameLst>
                                          <p:attrName>style.visibility</p:attrName>
                                        </p:attrNameLst>
                                      </p:cBhvr>
                                      <p:to>
                                        <p:strVal val="visible"/>
                                      </p:to>
                                    </p:set>
                                    <p:animEffect transition="in" filter="dissolve">
                                      <p:cBhvr>
                                        <p:cTn id="7" dur="199"/>
                                        <p:tgtEl>
                                          <p:spTgt spid="298">
                                            <p:bg/>
                                          </p:spTgt>
                                        </p:tgtEl>
                                      </p:cBhvr>
                                    </p:animEffect>
                                  </p:childTnLst>
                                </p:cTn>
                              </p:par>
                              <p:par>
                                <p:cTn id="8" presetID="9" presetClass="entr" presetSubtype="0" fill="hold" grpId="1" nodeType="withEffect">
                                  <p:stCondLst>
                                    <p:cond delay="0"/>
                                  </p:stCondLst>
                                  <p:iterate>
                                    <p:tmAbs val="0"/>
                                  </p:iterate>
                                  <p:childTnLst>
                                    <p:set>
                                      <p:cBhvr>
                                        <p:cTn id="9" fill="hold"/>
                                        <p:tgtEl>
                                          <p:spTgt spid="298">
                                            <p:txEl>
                                              <p:pRg st="0" end="0"/>
                                            </p:txEl>
                                          </p:spTgt>
                                        </p:tgtEl>
                                        <p:attrNameLst>
                                          <p:attrName>style.visibility</p:attrName>
                                        </p:attrNameLst>
                                      </p:cBhvr>
                                      <p:to>
                                        <p:strVal val="visible"/>
                                      </p:to>
                                    </p:set>
                                    <p:animEffect transition="in" filter="dissolve">
                                      <p:cBhvr>
                                        <p:cTn id="10" dur="199"/>
                                        <p:tgtEl>
                                          <p:spTgt spid="298">
                                            <p:txEl>
                                              <p:pRg st="0" end="0"/>
                                            </p:txEl>
                                          </p:spTgt>
                                        </p:tgtEl>
                                      </p:cBhvr>
                                    </p:animEffect>
                                  </p:childTnLst>
                                </p:cTn>
                              </p:par>
                            </p:childTnLst>
                          </p:cTn>
                        </p:par>
                        <p:par>
                          <p:cTn id="11" fill="hold">
                            <p:stCondLst>
                              <p:cond delay="199"/>
                            </p:stCondLst>
                            <p:childTnLst>
                              <p:par>
                                <p:cTn id="12" presetID="9" presetClass="entr" fill="hold" grpId="2" nodeType="afterEffect">
                                  <p:stCondLst>
                                    <p:cond delay="0"/>
                                  </p:stCondLst>
                                  <p:iterate>
                                    <p:tmAbs val="0"/>
                                  </p:iterate>
                                  <p:childTnLst>
                                    <p:set>
                                      <p:cBhvr>
                                        <p:cTn id="13" fill="hold"/>
                                        <p:tgtEl>
                                          <p:spTgt spid="299"/>
                                        </p:tgtEl>
                                        <p:attrNameLst>
                                          <p:attrName>style.visibility</p:attrName>
                                        </p:attrNameLst>
                                      </p:cBhvr>
                                      <p:to>
                                        <p:strVal val="visible"/>
                                      </p:to>
                                    </p:set>
                                    <p:animEffect transition="in" filter="dissolve">
                                      <p:cBhvr>
                                        <p:cTn id="14" dur="199"/>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1" build="p" bldLvl="5" animBg="1" advAuto="0"/>
      <p:bldP spid="299"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p:txBody>
      </p:sp>
      <p:sp>
        <p:nvSpPr>
          <p:cNvPr id="307"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08"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309"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10"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311"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312" name="Shape"/>
          <p:cNvSpPr/>
          <p:nvPr/>
        </p:nvSpPr>
        <p:spPr>
          <a:xfrm>
            <a:off x="10964033" y="6204949"/>
            <a:ext cx="2491776" cy="1931558"/>
          </a:xfrm>
          <a:custGeom>
            <a:avLst/>
            <a:gdLst/>
            <a:ahLst/>
            <a:cxnLst>
              <a:cxn ang="0">
                <a:pos x="wd2" y="hd2"/>
              </a:cxn>
              <a:cxn ang="5400000">
                <a:pos x="wd2" y="hd2"/>
              </a:cxn>
              <a:cxn ang="10800000">
                <a:pos x="wd2" y="hd2"/>
              </a:cxn>
              <a:cxn ang="16200000">
                <a:pos x="wd2" y="hd2"/>
              </a:cxn>
            </a:cxnLst>
            <a:rect l="0" t="0" r="r" b="b"/>
            <a:pathLst>
              <a:path w="21600" h="21600" extrusionOk="0">
                <a:moveTo>
                  <a:pt x="10674" y="0"/>
                </a:moveTo>
                <a:cubicBezTo>
                  <a:pt x="7895" y="1793"/>
                  <a:pt x="5492" y="4426"/>
                  <a:pt x="3671" y="7674"/>
                </a:cubicBezTo>
                <a:cubicBezTo>
                  <a:pt x="1394" y="11735"/>
                  <a:pt x="115" y="16585"/>
                  <a:pt x="0" y="21595"/>
                </a:cubicBezTo>
                <a:cubicBezTo>
                  <a:pt x="3059" y="19104"/>
                  <a:pt x="6580" y="17719"/>
                  <a:pt x="10196" y="17582"/>
                </a:cubicBezTo>
                <a:cubicBezTo>
                  <a:pt x="14222" y="17430"/>
                  <a:pt x="18192" y="18829"/>
                  <a:pt x="21600" y="21600"/>
                </a:cubicBezTo>
                <a:cubicBezTo>
                  <a:pt x="21382" y="16778"/>
                  <a:pt x="20127" y="12130"/>
                  <a:pt x="17974" y="8179"/>
                </a:cubicBezTo>
                <a:cubicBezTo>
                  <a:pt x="16094" y="4726"/>
                  <a:pt x="13588" y="1918"/>
                  <a:pt x="10674" y="0"/>
                </a:cubicBezTo>
                <a:close/>
              </a:path>
            </a:pathLst>
          </a:custGeom>
          <a:solidFill>
            <a:srgbClr val="BC8027"/>
          </a:solidFill>
          <a:ln w="12700">
            <a:miter lim="400000"/>
          </a:ln>
        </p:spPr>
        <p:txBody>
          <a:bodyPr lIns="71437" tIns="71437" rIns="71437" bIns="71437" anchor="ctr"/>
          <a:lstStyle/>
          <a:p>
            <a:pPr>
              <a:defRPr sz="3600">
                <a:solidFill>
                  <a:srgbClr val="FFFFFF"/>
                </a:solidFill>
              </a:defRPr>
            </a:pPr>
            <a:endParaRPr/>
          </a:p>
        </p:txBody>
      </p:sp>
      <p:sp>
        <p:nvSpPr>
          <p:cNvPr id="313" name="Circle"/>
          <p:cNvSpPr/>
          <p:nvPr/>
        </p:nvSpPr>
        <p:spPr>
          <a:xfrm>
            <a:off x="8907573" y="5946058"/>
            <a:ext cx="4538642" cy="4538642"/>
          </a:xfrm>
          <a:prstGeom prst="ellipse">
            <a:avLst/>
          </a:prstGeom>
          <a:ln w="114300">
            <a:solidFill>
              <a:srgbClr val="720C04"/>
            </a:solidFill>
            <a:miter lim="400000"/>
          </a:ln>
        </p:spPr>
        <p:txBody>
          <a:bodyPr lIns="71437" tIns="71437" rIns="71437" bIns="71437" anchor="ctr"/>
          <a:lstStyle/>
          <a:p>
            <a:pPr>
              <a:defRPr sz="3600">
                <a:solidFill>
                  <a:srgbClr val="FFFFFF"/>
                </a:solidFill>
              </a:defRPr>
            </a:pPr>
            <a:endParaRPr/>
          </a:p>
        </p:txBody>
      </p:sp>
      <p:sp>
        <p:nvSpPr>
          <p:cNvPr id="314" name="Circle"/>
          <p:cNvSpPr/>
          <p:nvPr/>
        </p:nvSpPr>
        <p:spPr>
          <a:xfrm>
            <a:off x="10937785" y="5946058"/>
            <a:ext cx="4538642" cy="4538642"/>
          </a:xfrm>
          <a:prstGeom prst="ellipse">
            <a:avLst/>
          </a:prstGeom>
          <a:ln w="114300">
            <a:solidFill>
              <a:srgbClr val="720C04"/>
            </a:solidFill>
            <a:miter lim="400000"/>
          </a:ln>
        </p:spPr>
        <p:txBody>
          <a:bodyPr lIns="71437" tIns="71437" rIns="71437" bIns="71437" anchor="ctr"/>
          <a:lstStyle/>
          <a:p>
            <a:pPr>
              <a:defRPr sz="3600">
                <a:solidFill>
                  <a:srgbClr val="FFFFFF"/>
                </a:solidFill>
              </a:defRPr>
            </a:pPr>
            <a:endParaRPr/>
          </a:p>
        </p:txBody>
      </p:sp>
      <p:sp>
        <p:nvSpPr>
          <p:cNvPr id="315" name="Circle"/>
          <p:cNvSpPr/>
          <p:nvPr/>
        </p:nvSpPr>
        <p:spPr>
          <a:xfrm>
            <a:off x="9922678" y="7743664"/>
            <a:ext cx="4538643" cy="4538643"/>
          </a:xfrm>
          <a:prstGeom prst="ellipse">
            <a:avLst/>
          </a:prstGeom>
          <a:ln w="114300">
            <a:solidFill>
              <a:srgbClr val="720C04"/>
            </a:solidFill>
            <a:miter lim="400000"/>
          </a:ln>
        </p:spPr>
        <p:txBody>
          <a:bodyPr lIns="71437" tIns="71437" rIns="71437" bIns="71437" anchor="ctr"/>
          <a:lstStyle/>
          <a:p>
            <a:pPr>
              <a:defRPr sz="3600">
                <a:solidFill>
                  <a:srgbClr val="FFFFFF"/>
                </a:solidFill>
              </a:defRPr>
            </a:pPr>
            <a:endParaRPr/>
          </a:p>
        </p:txBody>
      </p:sp>
      <p:sp>
        <p:nvSpPr>
          <p:cNvPr id="316" name="Access"/>
          <p:cNvSpPr txBox="1"/>
          <p:nvPr/>
        </p:nvSpPr>
        <p:spPr>
          <a:xfrm>
            <a:off x="4692100" y="6350513"/>
            <a:ext cx="5004808" cy="2071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1600" b="1">
                <a:solidFill>
                  <a:srgbClr val="720C04"/>
                </a:solidFill>
                <a:latin typeface="Calibri"/>
                <a:ea typeface="Calibri"/>
                <a:cs typeface="Calibri"/>
                <a:sym typeface="Calibri"/>
              </a:defRPr>
            </a:lvl1pPr>
          </a:lstStyle>
          <a:p>
            <a:r>
              <a:t>Access</a:t>
            </a:r>
          </a:p>
        </p:txBody>
      </p:sp>
      <p:sp>
        <p:nvSpPr>
          <p:cNvPr id="317" name="Time"/>
          <p:cNvSpPr txBox="1"/>
          <p:nvPr/>
        </p:nvSpPr>
        <p:spPr>
          <a:xfrm>
            <a:off x="15542494" y="6350513"/>
            <a:ext cx="5004808" cy="2071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a:lnSpc>
                <a:spcPct val="110000"/>
              </a:lnSpc>
              <a:defRPr sz="11600" b="1">
                <a:solidFill>
                  <a:srgbClr val="720C04"/>
                </a:solidFill>
                <a:latin typeface="Calibri"/>
                <a:ea typeface="Calibri"/>
                <a:cs typeface="Calibri"/>
                <a:sym typeface="Calibri"/>
              </a:defRPr>
            </a:lvl1pPr>
          </a:lstStyle>
          <a:p>
            <a:r>
              <a:t>Time</a:t>
            </a:r>
          </a:p>
        </p:txBody>
      </p:sp>
      <p:sp>
        <p:nvSpPr>
          <p:cNvPr id="318" name="Desire"/>
          <p:cNvSpPr txBox="1"/>
          <p:nvPr/>
        </p:nvSpPr>
        <p:spPr>
          <a:xfrm>
            <a:off x="9689596" y="11949637"/>
            <a:ext cx="5004808" cy="2071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nSpc>
                <a:spcPct val="110000"/>
              </a:lnSpc>
              <a:defRPr sz="11600" b="1">
                <a:solidFill>
                  <a:srgbClr val="720C04"/>
                </a:solidFill>
                <a:latin typeface="Calibri"/>
                <a:ea typeface="Calibri"/>
                <a:cs typeface="Calibri"/>
                <a:sym typeface="Calibri"/>
              </a:defRPr>
            </a:lvl1pPr>
          </a:lstStyle>
          <a:p>
            <a:r>
              <a:t>Desire</a:t>
            </a:r>
          </a:p>
        </p:txBody>
      </p:sp>
      <p:sp>
        <p:nvSpPr>
          <p:cNvPr id="319" name="SIN"/>
          <p:cNvSpPr txBox="1"/>
          <p:nvPr/>
        </p:nvSpPr>
        <p:spPr>
          <a:xfrm>
            <a:off x="11115116" y="8025848"/>
            <a:ext cx="2189609"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nSpc>
                <a:spcPct val="110000"/>
              </a:lnSpc>
              <a:defRPr sz="9400" b="1">
                <a:solidFill>
                  <a:srgbClr val="720C04"/>
                </a:solidFill>
                <a:latin typeface="Calibri"/>
                <a:ea typeface="Calibri"/>
                <a:cs typeface="Calibri"/>
                <a:sym typeface="Calibri"/>
              </a:defRPr>
            </a:lvl1pPr>
          </a:lstStyle>
          <a:p>
            <a:r>
              <a:t>SIN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06">
                                            <p:bg/>
                                          </p:spTgt>
                                        </p:tgtEl>
                                        <p:attrNameLst>
                                          <p:attrName>style.visibility</p:attrName>
                                        </p:attrNameLst>
                                      </p:cBhvr>
                                      <p:to>
                                        <p:strVal val="visible"/>
                                      </p:to>
                                    </p:set>
                                    <p:animEffect transition="in" filter="dissolve">
                                      <p:cBhvr>
                                        <p:cTn id="7" dur="199"/>
                                        <p:tgtEl>
                                          <p:spTgt spid="306">
                                            <p:bg/>
                                          </p:spTgt>
                                        </p:tgtEl>
                                      </p:cBhvr>
                                    </p:animEffect>
                                  </p:childTnLst>
                                </p:cTn>
                              </p:par>
                              <p:par>
                                <p:cTn id="8" presetID="9" presetClass="entr" presetSubtype="0" fill="hold" grpId="1" nodeType="withEffect">
                                  <p:stCondLst>
                                    <p:cond delay="0"/>
                                  </p:stCondLst>
                                  <p:iterate>
                                    <p:tmAbs val="0"/>
                                  </p:iterate>
                                  <p:childTnLst>
                                    <p:set>
                                      <p:cBhvr>
                                        <p:cTn id="9" fill="hold"/>
                                        <p:tgtEl>
                                          <p:spTgt spid="306">
                                            <p:txEl>
                                              <p:pRg st="0" end="0"/>
                                            </p:txEl>
                                          </p:spTgt>
                                        </p:tgtEl>
                                        <p:attrNameLst>
                                          <p:attrName>style.visibility</p:attrName>
                                        </p:attrNameLst>
                                      </p:cBhvr>
                                      <p:to>
                                        <p:strVal val="visible"/>
                                      </p:to>
                                    </p:set>
                                    <p:animEffect transition="in" filter="dissolve">
                                      <p:cBhvr>
                                        <p:cTn id="10" dur="199"/>
                                        <p:tgtEl>
                                          <p:spTgt spid="30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316"/>
                                        </p:tgtEl>
                                        <p:attrNameLst>
                                          <p:attrName>style.visibility</p:attrName>
                                        </p:attrNameLst>
                                      </p:cBhvr>
                                      <p:to>
                                        <p:strVal val="visible"/>
                                      </p:to>
                                    </p:set>
                                    <p:animEffect transition="in" filter="dissolve">
                                      <p:cBhvr>
                                        <p:cTn id="15" dur="199"/>
                                        <p:tgtEl>
                                          <p:spTgt spid="316"/>
                                        </p:tgtEl>
                                      </p:cBhvr>
                                    </p:animEffect>
                                  </p:childTnLst>
                                </p:cTn>
                              </p:par>
                            </p:childTnLst>
                          </p:cTn>
                        </p:par>
                        <p:par>
                          <p:cTn id="16" fill="hold">
                            <p:stCondLst>
                              <p:cond delay="199"/>
                            </p:stCondLst>
                            <p:childTnLst>
                              <p:par>
                                <p:cTn id="17" presetID="9" presetClass="entr" fill="hold" grpId="3" nodeType="afterEffect">
                                  <p:stCondLst>
                                    <p:cond delay="0"/>
                                  </p:stCondLst>
                                  <p:iterate>
                                    <p:tmAbs val="0"/>
                                  </p:iterate>
                                  <p:childTnLst>
                                    <p:set>
                                      <p:cBhvr>
                                        <p:cTn id="18" fill="hold"/>
                                        <p:tgtEl>
                                          <p:spTgt spid="313"/>
                                        </p:tgtEl>
                                        <p:attrNameLst>
                                          <p:attrName>style.visibility</p:attrName>
                                        </p:attrNameLst>
                                      </p:cBhvr>
                                      <p:to>
                                        <p:strVal val="visible"/>
                                      </p:to>
                                    </p:set>
                                    <p:animEffect transition="in" filter="dissolve">
                                      <p:cBhvr>
                                        <p:cTn id="19" dur="199"/>
                                        <p:tgtEl>
                                          <p:spTgt spid="31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4" nodeType="clickEffect">
                                  <p:stCondLst>
                                    <p:cond delay="0"/>
                                  </p:stCondLst>
                                  <p:iterate>
                                    <p:tmAbs val="0"/>
                                  </p:iterate>
                                  <p:childTnLst>
                                    <p:set>
                                      <p:cBhvr>
                                        <p:cTn id="23" fill="hold"/>
                                        <p:tgtEl>
                                          <p:spTgt spid="317"/>
                                        </p:tgtEl>
                                        <p:attrNameLst>
                                          <p:attrName>style.visibility</p:attrName>
                                        </p:attrNameLst>
                                      </p:cBhvr>
                                      <p:to>
                                        <p:strVal val="visible"/>
                                      </p:to>
                                    </p:set>
                                    <p:animEffect transition="in" filter="dissolve">
                                      <p:cBhvr>
                                        <p:cTn id="24" dur="199"/>
                                        <p:tgtEl>
                                          <p:spTgt spid="317"/>
                                        </p:tgtEl>
                                      </p:cBhvr>
                                    </p:animEffect>
                                  </p:childTnLst>
                                </p:cTn>
                              </p:par>
                            </p:childTnLst>
                          </p:cTn>
                        </p:par>
                        <p:par>
                          <p:cTn id="25" fill="hold">
                            <p:stCondLst>
                              <p:cond delay="199"/>
                            </p:stCondLst>
                            <p:childTnLst>
                              <p:par>
                                <p:cTn id="26" presetID="9" presetClass="entr" fill="hold" grpId="5" nodeType="afterEffect">
                                  <p:stCondLst>
                                    <p:cond delay="0"/>
                                  </p:stCondLst>
                                  <p:iterate>
                                    <p:tmAbs val="0"/>
                                  </p:iterate>
                                  <p:childTnLst>
                                    <p:set>
                                      <p:cBhvr>
                                        <p:cTn id="27" fill="hold"/>
                                        <p:tgtEl>
                                          <p:spTgt spid="314"/>
                                        </p:tgtEl>
                                        <p:attrNameLst>
                                          <p:attrName>style.visibility</p:attrName>
                                        </p:attrNameLst>
                                      </p:cBhvr>
                                      <p:to>
                                        <p:strVal val="visible"/>
                                      </p:to>
                                    </p:set>
                                    <p:animEffect transition="in" filter="dissolve">
                                      <p:cBhvr>
                                        <p:cTn id="28" dur="199"/>
                                        <p:tgtEl>
                                          <p:spTgt spid="3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6" nodeType="clickEffect">
                                  <p:stCondLst>
                                    <p:cond delay="0"/>
                                  </p:stCondLst>
                                  <p:iterate>
                                    <p:tmAbs val="0"/>
                                  </p:iterate>
                                  <p:childTnLst>
                                    <p:set>
                                      <p:cBhvr>
                                        <p:cTn id="32" fill="hold"/>
                                        <p:tgtEl>
                                          <p:spTgt spid="318"/>
                                        </p:tgtEl>
                                        <p:attrNameLst>
                                          <p:attrName>style.visibility</p:attrName>
                                        </p:attrNameLst>
                                      </p:cBhvr>
                                      <p:to>
                                        <p:strVal val="visible"/>
                                      </p:to>
                                    </p:set>
                                    <p:animEffect transition="in" filter="dissolve">
                                      <p:cBhvr>
                                        <p:cTn id="33" dur="199"/>
                                        <p:tgtEl>
                                          <p:spTgt spid="318"/>
                                        </p:tgtEl>
                                      </p:cBhvr>
                                    </p:animEffect>
                                  </p:childTnLst>
                                </p:cTn>
                              </p:par>
                            </p:childTnLst>
                          </p:cTn>
                        </p:par>
                        <p:par>
                          <p:cTn id="34" fill="hold">
                            <p:stCondLst>
                              <p:cond delay="199"/>
                            </p:stCondLst>
                            <p:childTnLst>
                              <p:par>
                                <p:cTn id="35" presetID="9" presetClass="entr" fill="hold" grpId="7" nodeType="afterEffect">
                                  <p:stCondLst>
                                    <p:cond delay="0"/>
                                  </p:stCondLst>
                                  <p:iterate>
                                    <p:tmAbs val="0"/>
                                  </p:iterate>
                                  <p:childTnLst>
                                    <p:set>
                                      <p:cBhvr>
                                        <p:cTn id="36" fill="hold"/>
                                        <p:tgtEl>
                                          <p:spTgt spid="315"/>
                                        </p:tgtEl>
                                        <p:attrNameLst>
                                          <p:attrName>style.visibility</p:attrName>
                                        </p:attrNameLst>
                                      </p:cBhvr>
                                      <p:to>
                                        <p:strVal val="visible"/>
                                      </p:to>
                                    </p:set>
                                    <p:animEffect transition="in" filter="dissolve">
                                      <p:cBhvr>
                                        <p:cTn id="37" dur="199"/>
                                        <p:tgtEl>
                                          <p:spTgt spid="3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319"/>
                                        </p:tgtEl>
                                        <p:attrNameLst>
                                          <p:attrName>style.visibility</p:attrName>
                                        </p:attrNameLst>
                                      </p:cBhvr>
                                      <p:to>
                                        <p:strVal val="visible"/>
                                      </p:to>
                                    </p:set>
                                    <p:animEffect transition="in" filter="dissolve">
                                      <p:cBhvr>
                                        <p:cTn id="42" dur="199"/>
                                        <p:tgtEl>
                                          <p:spTgt spid="3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312"/>
                                        </p:tgtEl>
                                        <p:attrNameLst>
                                          <p:attrName>style.visibility</p:attrName>
                                        </p:attrNameLst>
                                      </p:cBhvr>
                                      <p:to>
                                        <p:strVal val="visible"/>
                                      </p:to>
                                    </p:set>
                                    <p:animEffect transition="in" filter="dissolve">
                                      <p:cBhvr>
                                        <p:cTn id="47" dur="199"/>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1" build="p" bldLvl="5" animBg="1" advAuto="0"/>
      <p:bldP spid="312" grpId="9" animBg="1" advAuto="0"/>
      <p:bldP spid="313" grpId="3" animBg="1" advAuto="0"/>
      <p:bldP spid="314" grpId="5" animBg="1" advAuto="0"/>
      <p:bldP spid="315" grpId="7" animBg="1" advAuto="0"/>
      <p:bldP spid="316" grpId="2" animBg="1" advAuto="0"/>
      <p:bldP spid="317" grpId="4" animBg="1" advAuto="0"/>
      <p:bldP spid="318" grpId="6" animBg="1" advAuto="0"/>
      <p:bldP spid="319" grpId="8"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22"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323"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24"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325"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326" name="Ps 101:1-4 - Renewed godly desires: Hate evil. Love good.…"/>
          <p:cNvSpPr txBox="1"/>
          <p:nvPr/>
        </p:nvSpPr>
        <p:spPr>
          <a:xfrm>
            <a:off x="676700" y="4625578"/>
            <a:ext cx="23174469" cy="36587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1806073" lvl="2" indent="-917073" algn="l">
              <a:lnSpc>
                <a:spcPct val="110000"/>
              </a:lnSpc>
              <a:buSzPct val="75000"/>
              <a:buChar char="•"/>
              <a:defRPr sz="7000" b="1">
                <a:solidFill>
                  <a:srgbClr val="53585F"/>
                </a:solidFill>
                <a:latin typeface="Calibri"/>
                <a:ea typeface="Calibri"/>
                <a:cs typeface="Calibri"/>
                <a:sym typeface="Calibri"/>
              </a:defRPr>
            </a:pPr>
            <a:r>
              <a:t>Matt 5:28 </a:t>
            </a:r>
            <a:r>
              <a:rPr b="0"/>
              <a:t>- Draw the line where Jesus did. This is easiest.</a:t>
            </a:r>
          </a:p>
        </p:txBody>
      </p:sp>
      <p:sp>
        <p:nvSpPr>
          <p:cNvPr id="327" name="Brain"/>
          <p:cNvSpPr/>
          <p:nvPr/>
        </p:nvSpPr>
        <p:spPr>
          <a:xfrm>
            <a:off x="5147500" y="10129101"/>
            <a:ext cx="2766704" cy="2071019"/>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28" name="Eye"/>
          <p:cNvSpPr/>
          <p:nvPr/>
        </p:nvSpPr>
        <p:spPr>
          <a:xfrm>
            <a:off x="8995886" y="10359107"/>
            <a:ext cx="3089736" cy="161100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399"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blipFill>
            <a:blip r:embed="rId2"/>
          </a:blipFill>
          <a:ln w="12700">
            <a:miter lim="400000"/>
          </a:ln>
        </p:spPr>
        <p:txBody>
          <a:bodyPr lIns="71437" tIns="71437" rIns="71437" bIns="71437" anchor="ctr"/>
          <a:lstStyle/>
          <a:p>
            <a:pPr>
              <a:defRPr sz="3200">
                <a:solidFill>
                  <a:srgbClr val="FFFFFF"/>
                </a:solidFill>
              </a:defRPr>
            </a:pPr>
            <a:endParaRPr/>
          </a:p>
        </p:txBody>
      </p:sp>
      <p:grpSp>
        <p:nvGrpSpPr>
          <p:cNvPr id="331" name="Group"/>
          <p:cNvGrpSpPr/>
          <p:nvPr/>
        </p:nvGrpSpPr>
        <p:grpSpPr>
          <a:xfrm>
            <a:off x="17217626" y="9632433"/>
            <a:ext cx="1124570" cy="3064356"/>
            <a:chOff x="0" y="0"/>
            <a:chExt cx="1124568" cy="3064355"/>
          </a:xfrm>
        </p:grpSpPr>
        <p:sp>
          <p:nvSpPr>
            <p:cNvPr id="329" name="Circle"/>
            <p:cNvSpPr/>
            <p:nvPr/>
          </p:nvSpPr>
          <p:spPr>
            <a:xfrm>
              <a:off x="311727" y="0"/>
              <a:ext cx="501149" cy="501148"/>
            </a:xfrm>
            <a:prstGeom prst="ellipse">
              <a:avLst/>
            </a:prstGeom>
            <a:solidFill>
              <a:srgbClr val="720C05"/>
            </a:solidFill>
            <a:ln w="12700" cap="flat">
              <a:noFill/>
              <a:miter lim="400000"/>
            </a:ln>
            <a:effectLst/>
          </p:spPr>
          <p:txBody>
            <a:bodyPr wrap="square" lIns="50800" tIns="50800" rIns="50800" bIns="50800" numCol="1" anchor="ctr">
              <a:noAutofit/>
            </a:bodyPr>
            <a:lstStyle/>
            <a:p>
              <a:pPr defTabSz="584200">
                <a:defRPr sz="2600">
                  <a:solidFill>
                    <a:srgbClr val="FFFFFF"/>
                  </a:solidFill>
                </a:defRPr>
              </a:pPr>
              <a:endParaRPr/>
            </a:p>
          </p:txBody>
        </p:sp>
        <p:sp>
          <p:nvSpPr>
            <p:cNvPr id="330" name="Shape"/>
            <p:cNvSpPr/>
            <p:nvPr/>
          </p:nvSpPr>
          <p:spPr>
            <a:xfrm>
              <a:off x="0" y="524599"/>
              <a:ext cx="1124569" cy="2539757"/>
            </a:xfrm>
            <a:custGeom>
              <a:avLst/>
              <a:gdLst/>
              <a:ahLst/>
              <a:cxnLst>
                <a:cxn ang="0">
                  <a:pos x="wd2" y="hd2"/>
                </a:cxn>
                <a:cxn ang="5400000">
                  <a:pos x="wd2" y="hd2"/>
                </a:cxn>
                <a:cxn ang="10800000">
                  <a:pos x="wd2" y="hd2"/>
                </a:cxn>
                <a:cxn ang="16200000">
                  <a:pos x="wd2" y="hd2"/>
                </a:cxn>
              </a:cxnLst>
              <a:rect l="0" t="0" r="r" b="b"/>
              <a:pathLst>
                <a:path w="21584" h="21530"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solidFill>
              <a:srgbClr val="720C05"/>
            </a:solidFill>
            <a:ln w="12700" cap="flat">
              <a:noFill/>
              <a:miter lim="400000"/>
            </a:ln>
            <a:effectLst/>
          </p:spPr>
          <p:txBody>
            <a:bodyPr wrap="square" lIns="50800" tIns="50800" rIns="50800" bIns="50800" numCol="1" anchor="ctr">
              <a:noAutofit/>
            </a:bodyPr>
            <a:lstStyle/>
            <a:p>
              <a:pPr defTabSz="584200">
                <a:defRPr sz="2600">
                  <a:solidFill>
                    <a:srgbClr val="FFFFFF"/>
                  </a:solidFill>
                </a:defRPr>
              </a:pPr>
              <a:endParaRPr/>
            </a:p>
          </p:txBody>
        </p:sp>
      </p:grpSp>
      <p:sp>
        <p:nvSpPr>
          <p:cNvPr id="332" name="Phone"/>
          <p:cNvSpPr/>
          <p:nvPr/>
        </p:nvSpPr>
        <p:spPr>
          <a:xfrm>
            <a:off x="19097797" y="10091144"/>
            <a:ext cx="1042514" cy="2146933"/>
          </a:xfrm>
          <a:custGeom>
            <a:avLst/>
            <a:gdLst/>
            <a:ahLst/>
            <a:cxnLst>
              <a:cxn ang="0">
                <a:pos x="wd2" y="hd2"/>
              </a:cxn>
              <a:cxn ang="5400000">
                <a:pos x="wd2" y="hd2"/>
              </a:cxn>
              <a:cxn ang="10800000">
                <a:pos x="wd2" y="hd2"/>
              </a:cxn>
              <a:cxn ang="16200000">
                <a:pos x="wd2" y="hd2"/>
              </a:cxn>
            </a:cxnLst>
            <a:rect l="0" t="0" r="r" b="b"/>
            <a:pathLst>
              <a:path w="21600" h="21600" extrusionOk="0">
                <a:moveTo>
                  <a:pt x="2068" y="0"/>
                </a:moveTo>
                <a:cubicBezTo>
                  <a:pt x="934" y="0"/>
                  <a:pt x="0" y="453"/>
                  <a:pt x="0" y="1004"/>
                </a:cubicBezTo>
                <a:lnTo>
                  <a:pt x="0" y="20596"/>
                </a:lnTo>
                <a:cubicBezTo>
                  <a:pt x="0" y="21152"/>
                  <a:pt x="934" y="21600"/>
                  <a:pt x="2068" y="21600"/>
                </a:cubicBezTo>
                <a:lnTo>
                  <a:pt x="19532" y="21600"/>
                </a:lnTo>
                <a:cubicBezTo>
                  <a:pt x="20666" y="21600"/>
                  <a:pt x="21600" y="21147"/>
                  <a:pt x="21600" y="20596"/>
                </a:cubicBezTo>
                <a:lnTo>
                  <a:pt x="21600" y="1004"/>
                </a:lnTo>
                <a:cubicBezTo>
                  <a:pt x="21600" y="453"/>
                  <a:pt x="20677" y="0"/>
                  <a:pt x="19532" y="0"/>
                </a:cubicBezTo>
                <a:lnTo>
                  <a:pt x="2068" y="0"/>
                </a:lnTo>
                <a:close/>
                <a:moveTo>
                  <a:pt x="9142" y="1350"/>
                </a:moveTo>
                <a:lnTo>
                  <a:pt x="12468" y="1350"/>
                </a:lnTo>
                <a:cubicBezTo>
                  <a:pt x="12758" y="1350"/>
                  <a:pt x="12990" y="1463"/>
                  <a:pt x="12990" y="1604"/>
                </a:cubicBezTo>
                <a:cubicBezTo>
                  <a:pt x="12990" y="1744"/>
                  <a:pt x="12758" y="1858"/>
                  <a:pt x="12468" y="1858"/>
                </a:cubicBezTo>
                <a:lnTo>
                  <a:pt x="9142" y="1858"/>
                </a:lnTo>
                <a:cubicBezTo>
                  <a:pt x="8853" y="1858"/>
                  <a:pt x="8621" y="1744"/>
                  <a:pt x="8621" y="1604"/>
                </a:cubicBezTo>
                <a:cubicBezTo>
                  <a:pt x="8621" y="1463"/>
                  <a:pt x="8853" y="1350"/>
                  <a:pt x="9142" y="1350"/>
                </a:cubicBezTo>
                <a:close/>
                <a:moveTo>
                  <a:pt x="1477" y="2927"/>
                </a:moveTo>
                <a:lnTo>
                  <a:pt x="20123" y="2927"/>
                </a:lnTo>
                <a:lnTo>
                  <a:pt x="20123" y="18985"/>
                </a:lnTo>
                <a:lnTo>
                  <a:pt x="1477" y="18985"/>
                </a:lnTo>
                <a:lnTo>
                  <a:pt x="1477" y="2927"/>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33" name="Thoughts"/>
          <p:cNvSpPr txBox="1"/>
          <p:nvPr/>
        </p:nvSpPr>
        <p:spPr>
          <a:xfrm>
            <a:off x="4255344" y="8649149"/>
            <a:ext cx="4551015" cy="1611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nSpc>
                <a:spcPct val="110000"/>
              </a:lnSpc>
              <a:defRPr sz="8600" b="1">
                <a:solidFill>
                  <a:srgbClr val="720C05"/>
                </a:solidFill>
                <a:latin typeface="Calibri"/>
                <a:ea typeface="Calibri"/>
                <a:cs typeface="Calibri"/>
                <a:sym typeface="Calibri"/>
              </a:defRPr>
            </a:lvl1pPr>
          </a:lstStyle>
          <a:p>
            <a:r>
              <a:t>Thoughts</a:t>
            </a:r>
          </a:p>
        </p:txBody>
      </p:sp>
      <p:sp>
        <p:nvSpPr>
          <p:cNvPr id="334" name="Eyes"/>
          <p:cNvSpPr txBox="1"/>
          <p:nvPr/>
        </p:nvSpPr>
        <p:spPr>
          <a:xfrm>
            <a:off x="8265247" y="8649149"/>
            <a:ext cx="4551015" cy="1611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nSpc>
                <a:spcPct val="110000"/>
              </a:lnSpc>
              <a:defRPr sz="8600" b="1">
                <a:solidFill>
                  <a:srgbClr val="720C05"/>
                </a:solidFill>
                <a:latin typeface="Calibri"/>
                <a:ea typeface="Calibri"/>
                <a:cs typeface="Calibri"/>
                <a:sym typeface="Calibri"/>
              </a:defRPr>
            </a:lvl1pPr>
          </a:lstStyle>
          <a:p>
            <a:r>
              <a:t>Eyes</a:t>
            </a:r>
          </a:p>
        </p:txBody>
      </p:sp>
      <p:sp>
        <p:nvSpPr>
          <p:cNvPr id="335" name="Action"/>
          <p:cNvSpPr txBox="1"/>
          <p:nvPr/>
        </p:nvSpPr>
        <p:spPr>
          <a:xfrm>
            <a:off x="16289516" y="8178348"/>
            <a:ext cx="4551015" cy="1611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nSpc>
                <a:spcPct val="110000"/>
              </a:lnSpc>
              <a:defRPr sz="8600" b="1">
                <a:solidFill>
                  <a:srgbClr val="720C05"/>
                </a:solidFill>
                <a:latin typeface="Calibri"/>
                <a:ea typeface="Calibri"/>
                <a:cs typeface="Calibri"/>
                <a:sym typeface="Calibri"/>
              </a:defRPr>
            </a:lvl1pPr>
          </a:lstStyle>
          <a:p>
            <a:r>
              <a:t>Action</a:t>
            </a:r>
          </a:p>
        </p:txBody>
      </p:sp>
      <p:sp>
        <p:nvSpPr>
          <p:cNvPr id="336" name="“Bouncing” eyes/thoughts"/>
          <p:cNvSpPr txBox="1"/>
          <p:nvPr/>
        </p:nvSpPr>
        <p:spPr>
          <a:xfrm>
            <a:off x="3451353" y="12257844"/>
            <a:ext cx="9764815" cy="1611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657225">
              <a:lnSpc>
                <a:spcPct val="110000"/>
              </a:lnSpc>
              <a:defRPr sz="6880" b="1">
                <a:solidFill>
                  <a:srgbClr val="720C05"/>
                </a:solidFill>
                <a:latin typeface="Calibri"/>
                <a:ea typeface="Calibri"/>
                <a:cs typeface="Calibri"/>
                <a:sym typeface="Calibri"/>
              </a:defRPr>
            </a:lvl1pPr>
          </a:lstStyle>
          <a:p>
            <a:r>
              <a:t>“Bouncing” eyes/thoughts</a:t>
            </a:r>
          </a:p>
        </p:txBody>
      </p:sp>
      <p:sp>
        <p:nvSpPr>
          <p:cNvPr id="337" name="Arrow"/>
          <p:cNvSpPr/>
          <p:nvPr/>
        </p:nvSpPr>
        <p:spPr>
          <a:xfrm>
            <a:off x="12709364" y="10034009"/>
            <a:ext cx="3884521" cy="2261203"/>
          </a:xfrm>
          <a:prstGeom prst="rightArrow">
            <a:avLst>
              <a:gd name="adj1" fmla="val 45120"/>
              <a:gd name="adj2" fmla="val 37049"/>
            </a:avLst>
          </a:prstGeom>
          <a:solidFill>
            <a:schemeClr val="accent3">
              <a:hueOff val="-333990"/>
              <a:satOff val="3917"/>
              <a:lumOff val="-6666"/>
            </a:schemeClr>
          </a:solidFill>
          <a:ln w="12700">
            <a:miter lim="400000"/>
          </a:ln>
        </p:spPr>
        <p:txBody>
          <a:bodyPr lIns="71437" tIns="71437" rIns="71437" bIns="71437" anchor="ctr"/>
          <a:lstStyle/>
          <a:p>
            <a:pPr>
              <a:defRPr sz="32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26">
                                            <p:txEl>
                                              <p:pRg st="1" end="1"/>
                                            </p:txEl>
                                          </p:spTgt>
                                        </p:tgtEl>
                                        <p:attrNameLst>
                                          <p:attrName>style.visibility</p:attrName>
                                        </p:attrNameLst>
                                      </p:cBhvr>
                                      <p:to>
                                        <p:strVal val="visible"/>
                                      </p:to>
                                    </p:set>
                                    <p:animEffect transition="in" filter="dissolve">
                                      <p:cBhvr>
                                        <p:cTn id="7" dur="200"/>
                                        <p:tgtEl>
                                          <p:spTgt spid="3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35"/>
                                        </p:tgtEl>
                                        <p:attrNameLst>
                                          <p:attrName>style.visibility</p:attrName>
                                        </p:attrNameLst>
                                      </p:cBhvr>
                                      <p:to>
                                        <p:strVal val="visible"/>
                                      </p:to>
                                    </p:set>
                                    <p:animEffect transition="in" filter="dissolve">
                                      <p:cBhvr>
                                        <p:cTn id="12" dur="200"/>
                                        <p:tgtEl>
                                          <p:spTgt spid="335"/>
                                        </p:tgtEl>
                                      </p:cBhvr>
                                    </p:animEffect>
                                  </p:childTnLst>
                                </p:cTn>
                              </p:par>
                            </p:childTnLst>
                          </p:cTn>
                        </p:par>
                        <p:par>
                          <p:cTn id="13" fill="hold">
                            <p:stCondLst>
                              <p:cond delay="200"/>
                            </p:stCondLst>
                            <p:childTnLst>
                              <p:par>
                                <p:cTn id="14" presetID="9" presetClass="entr" fill="hold" grpId="3" nodeType="afterEffect">
                                  <p:stCondLst>
                                    <p:cond delay="0"/>
                                  </p:stCondLst>
                                  <p:iterate>
                                    <p:tmAbs val="0"/>
                                  </p:iterate>
                                  <p:childTnLst>
                                    <p:set>
                                      <p:cBhvr>
                                        <p:cTn id="15" fill="hold"/>
                                        <p:tgtEl>
                                          <p:spTgt spid="331"/>
                                        </p:tgtEl>
                                        <p:attrNameLst>
                                          <p:attrName>style.visibility</p:attrName>
                                        </p:attrNameLst>
                                      </p:cBhvr>
                                      <p:to>
                                        <p:strVal val="visible"/>
                                      </p:to>
                                    </p:set>
                                    <p:animEffect transition="in" filter="dissolve">
                                      <p:cBhvr>
                                        <p:cTn id="16" dur="200"/>
                                        <p:tgtEl>
                                          <p:spTgt spid="331"/>
                                        </p:tgtEl>
                                      </p:cBhvr>
                                    </p:animEffect>
                                  </p:childTnLst>
                                </p:cTn>
                              </p:par>
                            </p:childTnLst>
                          </p:cTn>
                        </p:par>
                        <p:par>
                          <p:cTn id="17" fill="hold">
                            <p:stCondLst>
                              <p:cond delay="400"/>
                            </p:stCondLst>
                            <p:childTnLst>
                              <p:par>
                                <p:cTn id="18" presetID="9" presetClass="entr" fill="hold" grpId="4" nodeType="afterEffect">
                                  <p:stCondLst>
                                    <p:cond delay="0"/>
                                  </p:stCondLst>
                                  <p:iterate>
                                    <p:tmAbs val="0"/>
                                  </p:iterate>
                                  <p:childTnLst>
                                    <p:set>
                                      <p:cBhvr>
                                        <p:cTn id="19" fill="hold"/>
                                        <p:tgtEl>
                                          <p:spTgt spid="332"/>
                                        </p:tgtEl>
                                        <p:attrNameLst>
                                          <p:attrName>style.visibility</p:attrName>
                                        </p:attrNameLst>
                                      </p:cBhvr>
                                      <p:to>
                                        <p:strVal val="visible"/>
                                      </p:to>
                                    </p:set>
                                    <p:animEffect transition="in" filter="dissolve">
                                      <p:cBhvr>
                                        <p:cTn id="20" dur="199"/>
                                        <p:tgtEl>
                                          <p:spTgt spid="33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326">
                                            <p:txEl>
                                              <p:pRg st="2" end="2"/>
                                            </p:txEl>
                                          </p:spTgt>
                                        </p:tgtEl>
                                        <p:attrNameLst>
                                          <p:attrName>style.visibility</p:attrName>
                                        </p:attrNameLst>
                                      </p:cBhvr>
                                      <p:to>
                                        <p:strVal val="visible"/>
                                      </p:to>
                                    </p:set>
                                    <p:animEffect transition="in" filter="dissolve">
                                      <p:cBhvr>
                                        <p:cTn id="25" dur="200"/>
                                        <p:tgtEl>
                                          <p:spTgt spid="32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5" nodeType="clickEffect">
                                  <p:stCondLst>
                                    <p:cond delay="0"/>
                                  </p:stCondLst>
                                  <p:iterate>
                                    <p:tmAbs val="0"/>
                                  </p:iterate>
                                  <p:childTnLst>
                                    <p:set>
                                      <p:cBhvr>
                                        <p:cTn id="29" fill="hold"/>
                                        <p:tgtEl>
                                          <p:spTgt spid="337"/>
                                        </p:tgtEl>
                                        <p:attrNameLst>
                                          <p:attrName>style.visibility</p:attrName>
                                        </p:attrNameLst>
                                      </p:cBhvr>
                                      <p:to>
                                        <p:strVal val="visible"/>
                                      </p:to>
                                    </p:set>
                                    <p:animEffect transition="in" filter="dissolve">
                                      <p:cBhvr>
                                        <p:cTn id="30" dur="200"/>
                                        <p:tgtEl>
                                          <p:spTgt spid="33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6" nodeType="clickEffect">
                                  <p:stCondLst>
                                    <p:cond delay="0"/>
                                  </p:stCondLst>
                                  <p:iterate>
                                    <p:tmAbs val="0"/>
                                  </p:iterate>
                                  <p:childTnLst>
                                    <p:set>
                                      <p:cBhvr>
                                        <p:cTn id="34" fill="hold"/>
                                        <p:tgtEl>
                                          <p:spTgt spid="333"/>
                                        </p:tgtEl>
                                        <p:attrNameLst>
                                          <p:attrName>style.visibility</p:attrName>
                                        </p:attrNameLst>
                                      </p:cBhvr>
                                      <p:to>
                                        <p:strVal val="visible"/>
                                      </p:to>
                                    </p:set>
                                    <p:animEffect transition="in" filter="dissolve">
                                      <p:cBhvr>
                                        <p:cTn id="35" dur="200"/>
                                        <p:tgtEl>
                                          <p:spTgt spid="333"/>
                                        </p:tgtEl>
                                      </p:cBhvr>
                                    </p:animEffect>
                                  </p:childTnLst>
                                </p:cTn>
                              </p:par>
                            </p:childTnLst>
                          </p:cTn>
                        </p:par>
                        <p:par>
                          <p:cTn id="36" fill="hold">
                            <p:stCondLst>
                              <p:cond delay="200"/>
                            </p:stCondLst>
                            <p:childTnLst>
                              <p:par>
                                <p:cTn id="37" presetID="9" presetClass="entr" fill="hold" grpId="7" nodeType="afterEffect">
                                  <p:stCondLst>
                                    <p:cond delay="0"/>
                                  </p:stCondLst>
                                  <p:iterate>
                                    <p:tmAbs val="0"/>
                                  </p:iterate>
                                  <p:childTnLst>
                                    <p:set>
                                      <p:cBhvr>
                                        <p:cTn id="38" fill="hold"/>
                                        <p:tgtEl>
                                          <p:spTgt spid="327"/>
                                        </p:tgtEl>
                                        <p:attrNameLst>
                                          <p:attrName>style.visibility</p:attrName>
                                        </p:attrNameLst>
                                      </p:cBhvr>
                                      <p:to>
                                        <p:strVal val="visible"/>
                                      </p:to>
                                    </p:set>
                                    <p:animEffect transition="in" filter="dissolve">
                                      <p:cBhvr>
                                        <p:cTn id="39" dur="200"/>
                                        <p:tgtEl>
                                          <p:spTgt spid="32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fill="hold" grpId="8" nodeType="clickEffect">
                                  <p:stCondLst>
                                    <p:cond delay="0"/>
                                  </p:stCondLst>
                                  <p:iterate>
                                    <p:tmAbs val="0"/>
                                  </p:iterate>
                                  <p:childTnLst>
                                    <p:set>
                                      <p:cBhvr>
                                        <p:cTn id="43" fill="hold"/>
                                        <p:tgtEl>
                                          <p:spTgt spid="334"/>
                                        </p:tgtEl>
                                        <p:attrNameLst>
                                          <p:attrName>style.visibility</p:attrName>
                                        </p:attrNameLst>
                                      </p:cBhvr>
                                      <p:to>
                                        <p:strVal val="visible"/>
                                      </p:to>
                                    </p:set>
                                    <p:animEffect transition="in" filter="dissolve">
                                      <p:cBhvr>
                                        <p:cTn id="44" dur="200"/>
                                        <p:tgtEl>
                                          <p:spTgt spid="334"/>
                                        </p:tgtEl>
                                      </p:cBhvr>
                                    </p:animEffect>
                                  </p:childTnLst>
                                </p:cTn>
                              </p:par>
                            </p:childTnLst>
                          </p:cTn>
                        </p:par>
                        <p:par>
                          <p:cTn id="45" fill="hold">
                            <p:stCondLst>
                              <p:cond delay="200"/>
                            </p:stCondLst>
                            <p:childTnLst>
                              <p:par>
                                <p:cTn id="46" presetID="9" presetClass="entr" fill="hold" grpId="9" nodeType="afterEffect">
                                  <p:stCondLst>
                                    <p:cond delay="0"/>
                                  </p:stCondLst>
                                  <p:iterate>
                                    <p:tmAbs val="0"/>
                                  </p:iterate>
                                  <p:childTnLst>
                                    <p:set>
                                      <p:cBhvr>
                                        <p:cTn id="47" fill="hold"/>
                                        <p:tgtEl>
                                          <p:spTgt spid="328"/>
                                        </p:tgtEl>
                                        <p:attrNameLst>
                                          <p:attrName>style.visibility</p:attrName>
                                        </p:attrNameLst>
                                      </p:cBhvr>
                                      <p:to>
                                        <p:strVal val="visible"/>
                                      </p:to>
                                    </p:set>
                                    <p:animEffect transition="in" filter="dissolve">
                                      <p:cBhvr>
                                        <p:cTn id="48" dur="200"/>
                                        <p:tgtEl>
                                          <p:spTgt spid="32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fill="hold" grpId="10" nodeType="clickEffect">
                                  <p:stCondLst>
                                    <p:cond delay="0"/>
                                  </p:stCondLst>
                                  <p:iterate>
                                    <p:tmAbs val="0"/>
                                  </p:iterate>
                                  <p:childTnLst>
                                    <p:set>
                                      <p:cBhvr>
                                        <p:cTn id="52" fill="hold"/>
                                        <p:tgtEl>
                                          <p:spTgt spid="336"/>
                                        </p:tgtEl>
                                        <p:attrNameLst>
                                          <p:attrName>style.visibility</p:attrName>
                                        </p:attrNameLst>
                                      </p:cBhvr>
                                      <p:to>
                                        <p:strVal val="visible"/>
                                      </p:to>
                                    </p:set>
                                    <p:animEffect transition="in" filter="dissolve">
                                      <p:cBhvr>
                                        <p:cTn id="53" dur="2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1" build="p" bldLvl="5" animBg="1" advAuto="0"/>
      <p:bldP spid="327" grpId="7" animBg="1" advAuto="0"/>
      <p:bldP spid="328" grpId="9" animBg="1" advAuto="0"/>
      <p:bldP spid="331" grpId="3" animBg="1" advAuto="0"/>
      <p:bldP spid="332" grpId="4" animBg="1" advAuto="0"/>
      <p:bldP spid="333" grpId="6" animBg="1" advAuto="0"/>
      <p:bldP spid="334" grpId="8" animBg="1" advAuto="0"/>
      <p:bldP spid="335" grpId="2" animBg="1" advAuto="0"/>
      <p:bldP spid="336" grpId="10" animBg="1" advAuto="0"/>
      <p:bldP spid="337" grpId="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40"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341"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42"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343"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344"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44">
                                            <p:txEl>
                                              <p:pRg st="2" end="2"/>
                                            </p:txEl>
                                          </p:spTgt>
                                        </p:tgtEl>
                                        <p:attrNameLst>
                                          <p:attrName>style.visibility</p:attrName>
                                        </p:attrNameLst>
                                      </p:cBhvr>
                                      <p:to>
                                        <p:strVal val="visible"/>
                                      </p:to>
                                    </p:set>
                                    <p:animEffect transition="in" filter="dissolve">
                                      <p:cBhvr>
                                        <p:cTn id="7" dur="200"/>
                                        <p:tgtEl>
                                          <p:spTgt spid="3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 name="The Balance of Grace"/>
          <p:cNvSpPr txBox="1"/>
          <p:nvPr/>
        </p:nvSpPr>
        <p:spPr>
          <a:xfrm>
            <a:off x="5469835" y="2229746"/>
            <a:ext cx="13444330" cy="1523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6600" b="1" u="sng">
                <a:solidFill>
                  <a:srgbClr val="720C04"/>
                </a:solidFill>
                <a:latin typeface="Calibri"/>
                <a:ea typeface="Calibri"/>
                <a:cs typeface="Calibri"/>
                <a:sym typeface="Calibri"/>
              </a:defRPr>
            </a:lvl1pPr>
          </a:lstStyle>
          <a:p>
            <a:r>
              <a:t>The Balance of Grace</a:t>
            </a:r>
          </a:p>
        </p:txBody>
      </p:sp>
      <p:grpSp>
        <p:nvGrpSpPr>
          <p:cNvPr id="352" name="Group"/>
          <p:cNvGrpSpPr/>
          <p:nvPr/>
        </p:nvGrpSpPr>
        <p:grpSpPr>
          <a:xfrm>
            <a:off x="2368215" y="9151906"/>
            <a:ext cx="3059510" cy="2456268"/>
            <a:chOff x="0" y="0"/>
            <a:chExt cx="3059508" cy="2456266"/>
          </a:xfrm>
        </p:grpSpPr>
        <p:sp>
          <p:nvSpPr>
            <p:cNvPr id="347" name="Rounded Rectangle"/>
            <p:cNvSpPr/>
            <p:nvPr/>
          </p:nvSpPr>
          <p:spPr>
            <a:xfrm rot="1197704">
              <a:off x="289517" y="635183"/>
              <a:ext cx="510487" cy="1785938"/>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48" name="Rounded Rectangle"/>
            <p:cNvSpPr/>
            <p:nvPr/>
          </p:nvSpPr>
          <p:spPr>
            <a:xfrm rot="20517649">
              <a:off x="927243" y="635183"/>
              <a:ext cx="510487" cy="1785938"/>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49" name="Rounded Rectangle"/>
            <p:cNvSpPr/>
            <p:nvPr/>
          </p:nvSpPr>
          <p:spPr>
            <a:xfrm rot="14815831">
              <a:off x="1147395" y="-252913"/>
              <a:ext cx="510487" cy="1785939"/>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50" name="Rounded Rectangle"/>
            <p:cNvSpPr/>
            <p:nvPr/>
          </p:nvSpPr>
          <p:spPr>
            <a:xfrm rot="16474578">
              <a:off x="1008928" y="-625449"/>
              <a:ext cx="376220" cy="1766891"/>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51" name="Circle"/>
            <p:cNvSpPr/>
            <p:nvPr/>
          </p:nvSpPr>
          <p:spPr>
            <a:xfrm>
              <a:off x="2296721" y="117163"/>
              <a:ext cx="762788" cy="762788"/>
            </a:xfrm>
            <a:prstGeom prst="ellipse">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FFFFFF"/>
                  </a:solidFill>
                </a:defRPr>
              </a:pPr>
              <a:endParaRPr/>
            </a:p>
          </p:txBody>
        </p:sp>
      </p:grpSp>
      <p:grpSp>
        <p:nvGrpSpPr>
          <p:cNvPr id="359" name="Group"/>
          <p:cNvGrpSpPr/>
          <p:nvPr/>
        </p:nvGrpSpPr>
        <p:grpSpPr>
          <a:xfrm>
            <a:off x="9980277" y="7827549"/>
            <a:ext cx="2598543" cy="3950331"/>
            <a:chOff x="0" y="0"/>
            <a:chExt cx="2598542" cy="3950330"/>
          </a:xfrm>
        </p:grpSpPr>
        <p:sp>
          <p:nvSpPr>
            <p:cNvPr id="353" name="Rounded Rectangle"/>
            <p:cNvSpPr/>
            <p:nvPr/>
          </p:nvSpPr>
          <p:spPr>
            <a:xfrm rot="1197704">
              <a:off x="762358" y="2129246"/>
              <a:ext cx="510487" cy="1785938"/>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54" name="Rounded Rectangle"/>
            <p:cNvSpPr/>
            <p:nvPr/>
          </p:nvSpPr>
          <p:spPr>
            <a:xfrm rot="20517649">
              <a:off x="1400084" y="2129246"/>
              <a:ext cx="510487" cy="1785938"/>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55" name="Rounded Rectangle"/>
            <p:cNvSpPr/>
            <p:nvPr/>
          </p:nvSpPr>
          <p:spPr>
            <a:xfrm rot="10800000">
              <a:off x="967161" y="974734"/>
              <a:ext cx="746206" cy="1508127"/>
            </a:xfrm>
            <a:prstGeom prst="roundRect">
              <a:avLst>
                <a:gd name="adj" fmla="val 359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56" name="Rounded Rectangle"/>
            <p:cNvSpPr/>
            <p:nvPr/>
          </p:nvSpPr>
          <p:spPr>
            <a:xfrm rot="19061320">
              <a:off x="545695" y="-45689"/>
              <a:ext cx="376220" cy="1766890"/>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57" name="Circle"/>
            <p:cNvSpPr/>
            <p:nvPr/>
          </p:nvSpPr>
          <p:spPr>
            <a:xfrm>
              <a:off x="962721" y="130924"/>
              <a:ext cx="762788" cy="762788"/>
            </a:xfrm>
            <a:prstGeom prst="ellipse">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FFFFFF"/>
                  </a:solidFill>
                </a:defRPr>
              </a:pPr>
              <a:endParaRPr/>
            </a:p>
          </p:txBody>
        </p:sp>
        <p:sp>
          <p:nvSpPr>
            <p:cNvPr id="358" name="Rounded Rectangle"/>
            <p:cNvSpPr/>
            <p:nvPr/>
          </p:nvSpPr>
          <p:spPr>
            <a:xfrm rot="1992427">
              <a:off x="1769208" y="-41249"/>
              <a:ext cx="376220" cy="1766890"/>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grpSp>
      <p:grpSp>
        <p:nvGrpSpPr>
          <p:cNvPr id="368" name="Group"/>
          <p:cNvGrpSpPr/>
          <p:nvPr/>
        </p:nvGrpSpPr>
        <p:grpSpPr>
          <a:xfrm>
            <a:off x="17822806" y="7967360"/>
            <a:ext cx="1756274" cy="3819407"/>
            <a:chOff x="0" y="0"/>
            <a:chExt cx="1756273" cy="3819406"/>
          </a:xfrm>
        </p:grpSpPr>
        <p:sp>
          <p:nvSpPr>
            <p:cNvPr id="360" name="Rounded Rectangle"/>
            <p:cNvSpPr/>
            <p:nvPr/>
          </p:nvSpPr>
          <p:spPr>
            <a:xfrm rot="1159006">
              <a:off x="287395" y="887378"/>
              <a:ext cx="334070" cy="464485"/>
            </a:xfrm>
            <a:prstGeom prst="roundRect">
              <a:avLst>
                <a:gd name="adj" fmla="val 48715"/>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61" name="Rounded Rectangle"/>
            <p:cNvSpPr/>
            <p:nvPr/>
          </p:nvSpPr>
          <p:spPr>
            <a:xfrm rot="1197704">
              <a:off x="289517" y="1998322"/>
              <a:ext cx="510487" cy="1785938"/>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62" name="Rounded Rectangle"/>
            <p:cNvSpPr/>
            <p:nvPr/>
          </p:nvSpPr>
          <p:spPr>
            <a:xfrm rot="20517649">
              <a:off x="927245" y="1998322"/>
              <a:ext cx="510486" cy="1785938"/>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63" name="Rounded Rectangle"/>
            <p:cNvSpPr/>
            <p:nvPr/>
          </p:nvSpPr>
          <p:spPr>
            <a:xfrm rot="10800000">
              <a:off x="494320" y="843810"/>
              <a:ext cx="746206" cy="1508126"/>
            </a:xfrm>
            <a:prstGeom prst="roundRect">
              <a:avLst>
                <a:gd name="adj" fmla="val 359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64" name="Circle"/>
            <p:cNvSpPr/>
            <p:nvPr/>
          </p:nvSpPr>
          <p:spPr>
            <a:xfrm>
              <a:off x="489881" y="0"/>
              <a:ext cx="762788" cy="762787"/>
            </a:xfrm>
            <a:prstGeom prst="ellipse">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FFFFFF"/>
                  </a:solidFill>
                </a:defRPr>
              </a:pPr>
              <a:endParaRPr/>
            </a:p>
          </p:txBody>
        </p:sp>
        <p:sp>
          <p:nvSpPr>
            <p:cNvPr id="365" name="Rounded Rectangle"/>
            <p:cNvSpPr/>
            <p:nvPr/>
          </p:nvSpPr>
          <p:spPr>
            <a:xfrm rot="1992427">
              <a:off x="1228954" y="1307438"/>
              <a:ext cx="315117" cy="868894"/>
            </a:xfrm>
            <a:prstGeom prst="roundRect">
              <a:avLst>
                <a:gd name="adj" fmla="val 45571"/>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66" name="Rounded Rectangle"/>
            <p:cNvSpPr/>
            <p:nvPr/>
          </p:nvSpPr>
          <p:spPr>
            <a:xfrm rot="18995936">
              <a:off x="1168087" y="783098"/>
              <a:ext cx="315117" cy="885711"/>
            </a:xfrm>
            <a:prstGeom prst="roundRect">
              <a:avLst>
                <a:gd name="adj" fmla="val 50000"/>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67" name="Rounded Rectangle"/>
            <p:cNvSpPr/>
            <p:nvPr/>
          </p:nvSpPr>
          <p:spPr>
            <a:xfrm rot="2112352">
              <a:off x="412658" y="579384"/>
              <a:ext cx="334970" cy="967595"/>
            </a:xfrm>
            <a:prstGeom prst="roundRect">
              <a:avLst>
                <a:gd name="adj" fmla="val 50000"/>
              </a:avLst>
            </a:prstGeom>
            <a:blipFill rotWithShape="1">
              <a:blip r:embed="rId2"/>
              <a:srcRect/>
              <a:tile tx="0" ty="0" sx="100000" sy="100000" flip="none" algn="tl"/>
            </a:blipFill>
            <a:ln w="25400" cap="flat">
              <a:solidFill>
                <a:srgbClr val="FFFFFF"/>
              </a:solidFill>
              <a:prstDash val="solid"/>
              <a:miter lim="400000"/>
            </a:ln>
            <a:effectLst/>
          </p:spPr>
          <p:txBody>
            <a:bodyPr wrap="square" lIns="71437" tIns="71437" rIns="71437" bIns="71437" numCol="1" anchor="ctr">
              <a:noAutofit/>
            </a:bodyPr>
            <a:lstStyle/>
            <a:p>
              <a:pPr>
                <a:defRPr sz="3600">
                  <a:solidFill>
                    <a:srgbClr val="53585F"/>
                  </a:solidFill>
                </a:defRPr>
              </a:pPr>
              <a:endParaRPr/>
            </a:p>
          </p:txBody>
        </p:sp>
      </p:grpSp>
      <p:sp>
        <p:nvSpPr>
          <p:cNvPr id="369" name="Rounded Rectangle"/>
          <p:cNvSpPr/>
          <p:nvPr/>
        </p:nvSpPr>
        <p:spPr>
          <a:xfrm rot="16200000">
            <a:off x="3351884" y="7681664"/>
            <a:ext cx="1035516" cy="1756502"/>
          </a:xfrm>
          <a:prstGeom prst="roundRect">
            <a:avLst>
              <a:gd name="adj" fmla="val 11197"/>
            </a:avLst>
          </a:prstGeom>
          <a:blipFill>
            <a:blip r:embed="rId2"/>
          </a:blipFill>
          <a:ln w="12700">
            <a:miter lim="400000"/>
          </a:ln>
        </p:spPr>
        <p:txBody>
          <a:bodyPr lIns="71437" tIns="71437" rIns="71437" bIns="71437" anchor="ctr"/>
          <a:lstStyle/>
          <a:p>
            <a:pPr>
              <a:defRPr sz="3600">
                <a:solidFill>
                  <a:srgbClr val="53585F"/>
                </a:solidFill>
              </a:defRPr>
            </a:pPr>
            <a:endParaRPr/>
          </a:p>
        </p:txBody>
      </p:sp>
      <p:sp>
        <p:nvSpPr>
          <p:cNvPr id="370" name="Rounded Rectangle"/>
          <p:cNvSpPr/>
          <p:nvPr/>
        </p:nvSpPr>
        <p:spPr>
          <a:xfrm rot="16200000">
            <a:off x="3462220" y="6972485"/>
            <a:ext cx="550850" cy="1484580"/>
          </a:xfrm>
          <a:prstGeom prst="roundRect">
            <a:avLst>
              <a:gd name="adj" fmla="val 21048"/>
            </a:avLst>
          </a:prstGeom>
          <a:blipFill>
            <a:blip r:embed="rId2"/>
          </a:blipFill>
          <a:ln w="12700">
            <a:miter lim="400000"/>
          </a:ln>
        </p:spPr>
        <p:txBody>
          <a:bodyPr lIns="71437" tIns="71437" rIns="71437" bIns="71437" anchor="ctr"/>
          <a:lstStyle/>
          <a:p>
            <a:pPr>
              <a:defRPr sz="3600">
                <a:solidFill>
                  <a:srgbClr val="53585F"/>
                </a:solidFill>
              </a:defRPr>
            </a:pPr>
            <a:endParaRPr/>
          </a:p>
        </p:txBody>
      </p:sp>
      <p:sp>
        <p:nvSpPr>
          <p:cNvPr id="371" name="Rounded Rectangle"/>
          <p:cNvSpPr/>
          <p:nvPr/>
        </p:nvSpPr>
        <p:spPr>
          <a:xfrm rot="16200000">
            <a:off x="3550131" y="6252732"/>
            <a:ext cx="819531" cy="1484580"/>
          </a:xfrm>
          <a:prstGeom prst="roundRect">
            <a:avLst>
              <a:gd name="adj" fmla="val 14147"/>
            </a:avLst>
          </a:prstGeom>
          <a:blipFill>
            <a:blip r:embed="rId2"/>
          </a:blipFill>
          <a:ln w="12700">
            <a:miter lim="400000"/>
          </a:ln>
        </p:spPr>
        <p:txBody>
          <a:bodyPr lIns="71437" tIns="71437" rIns="71437" bIns="71437" anchor="ctr"/>
          <a:lstStyle/>
          <a:p>
            <a:pPr>
              <a:defRPr sz="3600">
                <a:solidFill>
                  <a:srgbClr val="53585F"/>
                </a:solidFill>
              </a:defRPr>
            </a:pPr>
            <a:endParaRPr/>
          </a:p>
        </p:txBody>
      </p:sp>
      <p:sp>
        <p:nvSpPr>
          <p:cNvPr id="372" name="Rounded Rectangle"/>
          <p:cNvSpPr/>
          <p:nvPr/>
        </p:nvSpPr>
        <p:spPr>
          <a:xfrm rot="16200000">
            <a:off x="3392085" y="5651375"/>
            <a:ext cx="819531" cy="979109"/>
          </a:xfrm>
          <a:prstGeom prst="roundRect">
            <a:avLst>
              <a:gd name="adj" fmla="val 14147"/>
            </a:avLst>
          </a:prstGeom>
          <a:blipFill>
            <a:blip r:embed="rId2"/>
          </a:blipFill>
          <a:ln w="12700">
            <a:miter lim="400000"/>
          </a:ln>
        </p:spPr>
        <p:txBody>
          <a:bodyPr lIns="71437" tIns="71437" rIns="71437" bIns="71437" anchor="ctr"/>
          <a:lstStyle/>
          <a:p>
            <a:pPr>
              <a:defRPr sz="3600">
                <a:solidFill>
                  <a:srgbClr val="53585F"/>
                </a:solidFill>
              </a:defRPr>
            </a:pPr>
            <a:endParaRPr/>
          </a:p>
        </p:txBody>
      </p:sp>
      <p:sp>
        <p:nvSpPr>
          <p:cNvPr id="373" name="Rounded Rectangle"/>
          <p:cNvSpPr/>
          <p:nvPr/>
        </p:nvSpPr>
        <p:spPr>
          <a:xfrm rot="16200000">
            <a:off x="18389265" y="5486844"/>
            <a:ext cx="1035515" cy="1756502"/>
          </a:xfrm>
          <a:prstGeom prst="roundRect">
            <a:avLst>
              <a:gd name="adj" fmla="val 11197"/>
            </a:avLst>
          </a:prstGeom>
          <a:blipFill>
            <a:blip r:embed="rId2"/>
          </a:blipFill>
          <a:ln w="12700">
            <a:miter lim="400000"/>
          </a:ln>
        </p:spPr>
        <p:txBody>
          <a:bodyPr lIns="71437" tIns="71437" rIns="71437" bIns="71437" anchor="ctr"/>
          <a:lstStyle/>
          <a:p>
            <a:pPr>
              <a:defRPr sz="3600">
                <a:solidFill>
                  <a:srgbClr val="53585F"/>
                </a:solidFill>
              </a:defRPr>
            </a:pPr>
            <a:endParaRPr/>
          </a:p>
        </p:txBody>
      </p:sp>
      <p:sp>
        <p:nvSpPr>
          <p:cNvPr id="374" name="Rounded Rectangle"/>
          <p:cNvSpPr/>
          <p:nvPr/>
        </p:nvSpPr>
        <p:spPr>
          <a:xfrm rot="16200000">
            <a:off x="18499601" y="4777664"/>
            <a:ext cx="550849" cy="1484581"/>
          </a:xfrm>
          <a:prstGeom prst="roundRect">
            <a:avLst>
              <a:gd name="adj" fmla="val 21048"/>
            </a:avLst>
          </a:prstGeom>
          <a:blipFill>
            <a:blip r:embed="rId2"/>
          </a:blipFill>
          <a:ln w="12700">
            <a:miter lim="400000"/>
          </a:ln>
        </p:spPr>
        <p:txBody>
          <a:bodyPr lIns="71437" tIns="71437" rIns="71437" bIns="71437" anchor="ctr"/>
          <a:lstStyle/>
          <a:p>
            <a:pPr>
              <a:defRPr sz="3600">
                <a:solidFill>
                  <a:srgbClr val="53585F"/>
                </a:solidFill>
              </a:defRPr>
            </a:pPr>
            <a:endParaRPr/>
          </a:p>
        </p:txBody>
      </p:sp>
      <p:sp>
        <p:nvSpPr>
          <p:cNvPr id="375" name="Rounded Rectangle"/>
          <p:cNvSpPr/>
          <p:nvPr/>
        </p:nvSpPr>
        <p:spPr>
          <a:xfrm rot="16200000">
            <a:off x="18587513" y="4057912"/>
            <a:ext cx="819531" cy="1484580"/>
          </a:xfrm>
          <a:prstGeom prst="roundRect">
            <a:avLst>
              <a:gd name="adj" fmla="val 14147"/>
            </a:avLst>
          </a:prstGeom>
          <a:blipFill>
            <a:blip r:embed="rId2"/>
          </a:blipFill>
          <a:ln w="12700">
            <a:miter lim="400000"/>
          </a:ln>
        </p:spPr>
        <p:txBody>
          <a:bodyPr lIns="71437" tIns="71437" rIns="71437" bIns="71437" anchor="ctr"/>
          <a:lstStyle/>
          <a:p>
            <a:pPr>
              <a:defRPr sz="3600">
                <a:solidFill>
                  <a:srgbClr val="53585F"/>
                </a:solidFill>
              </a:defRPr>
            </a:pPr>
            <a:endParaRPr/>
          </a:p>
        </p:txBody>
      </p:sp>
      <p:sp>
        <p:nvSpPr>
          <p:cNvPr id="376" name="Rounded Rectangle"/>
          <p:cNvSpPr/>
          <p:nvPr/>
        </p:nvSpPr>
        <p:spPr>
          <a:xfrm rot="16200000">
            <a:off x="18429467" y="3456555"/>
            <a:ext cx="819530" cy="979109"/>
          </a:xfrm>
          <a:prstGeom prst="roundRect">
            <a:avLst>
              <a:gd name="adj" fmla="val 14147"/>
            </a:avLst>
          </a:prstGeom>
          <a:blipFill>
            <a:blip r:embed="rId2"/>
          </a:blipFill>
          <a:ln w="12700">
            <a:miter lim="400000"/>
          </a:ln>
        </p:spPr>
        <p:txBody>
          <a:bodyPr lIns="71437" tIns="71437" rIns="71437" bIns="71437" anchor="ctr"/>
          <a:lstStyle/>
          <a:p>
            <a:pPr>
              <a:defRPr sz="3600">
                <a:solidFill>
                  <a:srgbClr val="53585F"/>
                </a:solidFill>
              </a:defRPr>
            </a:pPr>
            <a:endParaRPr/>
          </a:p>
        </p:txBody>
      </p:sp>
      <p:sp>
        <p:nvSpPr>
          <p:cNvPr id="377" name="Shape"/>
          <p:cNvSpPr/>
          <p:nvPr/>
        </p:nvSpPr>
        <p:spPr>
          <a:xfrm>
            <a:off x="17133583" y="6313035"/>
            <a:ext cx="3546893" cy="1089930"/>
          </a:xfrm>
          <a:custGeom>
            <a:avLst/>
            <a:gdLst/>
            <a:ahLst/>
            <a:cxnLst>
              <a:cxn ang="0">
                <a:pos x="wd2" y="hd2"/>
              </a:cxn>
              <a:cxn ang="5400000">
                <a:pos x="wd2" y="hd2"/>
              </a:cxn>
              <a:cxn ang="10800000">
                <a:pos x="wd2" y="hd2"/>
              </a:cxn>
              <a:cxn ang="16200000">
                <a:pos x="wd2" y="hd2"/>
              </a:cxn>
            </a:cxnLst>
            <a:rect l="0" t="0" r="r" b="b"/>
            <a:pathLst>
              <a:path w="21235" h="21370" extrusionOk="0">
                <a:moveTo>
                  <a:pt x="1663" y="17609"/>
                </a:moveTo>
                <a:lnTo>
                  <a:pt x="10321" y="21295"/>
                </a:lnTo>
                <a:cubicBezTo>
                  <a:pt x="10855" y="21435"/>
                  <a:pt x="11392" y="21379"/>
                  <a:pt x="11923" y="21127"/>
                </a:cubicBezTo>
                <a:cubicBezTo>
                  <a:pt x="12395" y="20902"/>
                  <a:pt x="12860" y="20524"/>
                  <a:pt x="13309" y="19997"/>
                </a:cubicBezTo>
                <a:lnTo>
                  <a:pt x="18019" y="14976"/>
                </a:lnTo>
                <a:lnTo>
                  <a:pt x="21222" y="5399"/>
                </a:lnTo>
                <a:cubicBezTo>
                  <a:pt x="21289" y="4008"/>
                  <a:pt x="21095" y="2621"/>
                  <a:pt x="20729" y="1882"/>
                </a:cubicBezTo>
                <a:cubicBezTo>
                  <a:pt x="20327" y="1072"/>
                  <a:pt x="19812" y="1211"/>
                  <a:pt x="19457" y="2225"/>
                </a:cubicBezTo>
                <a:lnTo>
                  <a:pt x="16561" y="10078"/>
                </a:lnTo>
                <a:lnTo>
                  <a:pt x="11797" y="11229"/>
                </a:lnTo>
                <a:lnTo>
                  <a:pt x="8071" y="7418"/>
                </a:lnTo>
                <a:lnTo>
                  <a:pt x="12996" y="6335"/>
                </a:lnTo>
                <a:cubicBezTo>
                  <a:pt x="13497" y="6404"/>
                  <a:pt x="13910" y="5059"/>
                  <a:pt x="13892" y="3417"/>
                </a:cubicBezTo>
                <a:cubicBezTo>
                  <a:pt x="13875" y="1830"/>
                  <a:pt x="13458" y="607"/>
                  <a:pt x="12975" y="723"/>
                </a:cubicBezTo>
                <a:lnTo>
                  <a:pt x="6206" y="86"/>
                </a:lnTo>
                <a:cubicBezTo>
                  <a:pt x="5121" y="-165"/>
                  <a:pt x="4031" y="133"/>
                  <a:pt x="2974" y="969"/>
                </a:cubicBezTo>
                <a:cubicBezTo>
                  <a:pt x="1756" y="1933"/>
                  <a:pt x="547" y="3843"/>
                  <a:pt x="136" y="7656"/>
                </a:cubicBezTo>
                <a:cubicBezTo>
                  <a:pt x="-311" y="11792"/>
                  <a:pt x="383" y="16315"/>
                  <a:pt x="1663" y="17609"/>
                </a:cubicBezTo>
                <a:close/>
              </a:path>
            </a:pathLst>
          </a:custGeom>
          <a:solidFill>
            <a:srgbClr val="FFFFFF"/>
          </a:solidFill>
          <a:ln w="88900">
            <a:solidFill>
              <a:srgbClr val="53585F"/>
            </a:solidFill>
            <a:miter lim="400000"/>
          </a:ln>
        </p:spPr>
        <p:txBody>
          <a:bodyPr lIns="71437" tIns="71437" rIns="71437" bIns="71437" anchor="ctr"/>
          <a:lstStyle/>
          <a:p>
            <a:pPr>
              <a:defRPr sz="3600">
                <a:solidFill>
                  <a:srgbClr val="FFFFFF"/>
                </a:solidFill>
              </a:defRPr>
            </a:pPr>
            <a:endParaRPr/>
          </a:p>
        </p:txBody>
      </p:sp>
      <p:grpSp>
        <p:nvGrpSpPr>
          <p:cNvPr id="383" name="Group"/>
          <p:cNvGrpSpPr/>
          <p:nvPr/>
        </p:nvGrpSpPr>
        <p:grpSpPr>
          <a:xfrm>
            <a:off x="9506108" y="3527457"/>
            <a:ext cx="3546893" cy="3866621"/>
            <a:chOff x="0" y="0"/>
            <a:chExt cx="3546892" cy="3866620"/>
          </a:xfrm>
        </p:grpSpPr>
        <p:sp>
          <p:nvSpPr>
            <p:cNvPr id="378" name="Rounded Rectangle"/>
            <p:cNvSpPr/>
            <p:nvPr/>
          </p:nvSpPr>
          <p:spPr>
            <a:xfrm rot="16200000">
              <a:off x="1255681" y="1950499"/>
              <a:ext cx="1035516" cy="1756502"/>
            </a:xfrm>
            <a:prstGeom prst="roundRect">
              <a:avLst>
                <a:gd name="adj" fmla="val 11197"/>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79" name="Rounded Rectangle"/>
            <p:cNvSpPr/>
            <p:nvPr/>
          </p:nvSpPr>
          <p:spPr>
            <a:xfrm rot="16200000">
              <a:off x="1366017" y="1241320"/>
              <a:ext cx="550850" cy="1484580"/>
            </a:xfrm>
            <a:prstGeom prst="roundRect">
              <a:avLst>
                <a:gd name="adj" fmla="val 21048"/>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80" name="Rounded Rectangle"/>
            <p:cNvSpPr/>
            <p:nvPr/>
          </p:nvSpPr>
          <p:spPr>
            <a:xfrm rot="16200000">
              <a:off x="1453929" y="521567"/>
              <a:ext cx="819530" cy="1484581"/>
            </a:xfrm>
            <a:prstGeom prst="roundRect">
              <a:avLst>
                <a:gd name="adj" fmla="val 14147"/>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81" name="Rounded Rectangle"/>
            <p:cNvSpPr/>
            <p:nvPr/>
          </p:nvSpPr>
          <p:spPr>
            <a:xfrm rot="16200000">
              <a:off x="1295882" y="-79790"/>
              <a:ext cx="819531" cy="979109"/>
            </a:xfrm>
            <a:prstGeom prst="roundRect">
              <a:avLst>
                <a:gd name="adj" fmla="val 14147"/>
              </a:avLst>
            </a:prstGeom>
            <a:blipFill rotWithShape="1">
              <a:blip r:embed="rId2"/>
              <a:srcRect/>
              <a:tile tx="0" ty="0" sx="100000" sy="100000" flip="none" algn="tl"/>
            </a:blipFill>
            <a:ln w="12700" cap="flat">
              <a:noFill/>
              <a:miter lim="400000"/>
            </a:ln>
            <a:effectLst/>
          </p:spPr>
          <p:txBody>
            <a:bodyPr wrap="square" lIns="71437" tIns="71437" rIns="71437" bIns="71437" numCol="1" anchor="ctr">
              <a:noAutofit/>
            </a:bodyPr>
            <a:lstStyle/>
            <a:p>
              <a:pPr>
                <a:defRPr sz="3600">
                  <a:solidFill>
                    <a:srgbClr val="53585F"/>
                  </a:solidFill>
                </a:defRPr>
              </a:pPr>
              <a:endParaRPr/>
            </a:p>
          </p:txBody>
        </p:sp>
        <p:sp>
          <p:nvSpPr>
            <p:cNvPr id="382" name="Shape"/>
            <p:cNvSpPr/>
            <p:nvPr/>
          </p:nvSpPr>
          <p:spPr>
            <a:xfrm>
              <a:off x="-1" y="2776690"/>
              <a:ext cx="3546894" cy="1089931"/>
            </a:xfrm>
            <a:custGeom>
              <a:avLst/>
              <a:gdLst/>
              <a:ahLst/>
              <a:cxnLst>
                <a:cxn ang="0">
                  <a:pos x="wd2" y="hd2"/>
                </a:cxn>
                <a:cxn ang="5400000">
                  <a:pos x="wd2" y="hd2"/>
                </a:cxn>
                <a:cxn ang="10800000">
                  <a:pos x="wd2" y="hd2"/>
                </a:cxn>
                <a:cxn ang="16200000">
                  <a:pos x="wd2" y="hd2"/>
                </a:cxn>
              </a:cxnLst>
              <a:rect l="0" t="0" r="r" b="b"/>
              <a:pathLst>
                <a:path w="21235" h="21370" extrusionOk="0">
                  <a:moveTo>
                    <a:pt x="1663" y="17609"/>
                  </a:moveTo>
                  <a:lnTo>
                    <a:pt x="10321" y="21295"/>
                  </a:lnTo>
                  <a:cubicBezTo>
                    <a:pt x="10855" y="21435"/>
                    <a:pt x="11392" y="21379"/>
                    <a:pt x="11923" y="21127"/>
                  </a:cubicBezTo>
                  <a:cubicBezTo>
                    <a:pt x="12395" y="20902"/>
                    <a:pt x="12860" y="20524"/>
                    <a:pt x="13309" y="19997"/>
                  </a:cubicBezTo>
                  <a:lnTo>
                    <a:pt x="18019" y="14976"/>
                  </a:lnTo>
                  <a:lnTo>
                    <a:pt x="21222" y="5399"/>
                  </a:lnTo>
                  <a:cubicBezTo>
                    <a:pt x="21289" y="4008"/>
                    <a:pt x="21095" y="2621"/>
                    <a:pt x="20729" y="1882"/>
                  </a:cubicBezTo>
                  <a:cubicBezTo>
                    <a:pt x="20327" y="1072"/>
                    <a:pt x="19812" y="1211"/>
                    <a:pt x="19457" y="2225"/>
                  </a:cubicBezTo>
                  <a:lnTo>
                    <a:pt x="16561" y="10078"/>
                  </a:lnTo>
                  <a:lnTo>
                    <a:pt x="11797" y="11229"/>
                  </a:lnTo>
                  <a:lnTo>
                    <a:pt x="8071" y="7418"/>
                  </a:lnTo>
                  <a:lnTo>
                    <a:pt x="12996" y="6335"/>
                  </a:lnTo>
                  <a:cubicBezTo>
                    <a:pt x="13497" y="6404"/>
                    <a:pt x="13910" y="5059"/>
                    <a:pt x="13892" y="3417"/>
                  </a:cubicBezTo>
                  <a:cubicBezTo>
                    <a:pt x="13875" y="1830"/>
                    <a:pt x="13458" y="607"/>
                    <a:pt x="12975" y="723"/>
                  </a:cubicBezTo>
                  <a:lnTo>
                    <a:pt x="6206" y="86"/>
                  </a:lnTo>
                  <a:cubicBezTo>
                    <a:pt x="5121" y="-165"/>
                    <a:pt x="4031" y="133"/>
                    <a:pt x="2974" y="969"/>
                  </a:cubicBezTo>
                  <a:cubicBezTo>
                    <a:pt x="1756" y="1933"/>
                    <a:pt x="547" y="3843"/>
                    <a:pt x="136" y="7656"/>
                  </a:cubicBezTo>
                  <a:cubicBezTo>
                    <a:pt x="-311" y="11792"/>
                    <a:pt x="383" y="16315"/>
                    <a:pt x="1663" y="17609"/>
                  </a:cubicBezTo>
                  <a:close/>
                </a:path>
              </a:pathLst>
            </a:custGeom>
            <a:solidFill>
              <a:srgbClr val="FFFFFF"/>
            </a:solidFill>
            <a:ln w="88900" cap="flat">
              <a:solidFill>
                <a:srgbClr val="53585F"/>
              </a:solidFill>
              <a:prstDash val="solid"/>
              <a:miter lim="400000"/>
            </a:ln>
            <a:effectLst/>
          </p:spPr>
          <p:txBody>
            <a:bodyPr wrap="square" lIns="71437" tIns="71437" rIns="71437" bIns="71437" numCol="1" anchor="ctr">
              <a:noAutofit/>
            </a:bodyPr>
            <a:lstStyle/>
            <a:p>
              <a:pPr>
                <a:defRPr sz="3600">
                  <a:solidFill>
                    <a:srgbClr val="FFFFFF"/>
                  </a:solidFill>
                </a:defRPr>
              </a:pPr>
              <a:endParaRPr/>
            </a:p>
          </p:txBody>
        </p:sp>
      </p:grpSp>
      <p:sp>
        <p:nvSpPr>
          <p:cNvPr id="384" name="One more sin won’t matter…"/>
          <p:cNvSpPr/>
          <p:nvPr/>
        </p:nvSpPr>
        <p:spPr>
          <a:xfrm>
            <a:off x="4581784" y="10080211"/>
            <a:ext cx="3451623" cy="1785939"/>
          </a:xfrm>
          <a:custGeom>
            <a:avLst/>
            <a:gdLst/>
            <a:ahLst/>
            <a:cxnLst>
              <a:cxn ang="0">
                <a:pos x="wd2" y="hd2"/>
              </a:cxn>
              <a:cxn ang="5400000">
                <a:pos x="wd2" y="hd2"/>
              </a:cxn>
              <a:cxn ang="10800000">
                <a:pos x="wd2" y="hd2"/>
              </a:cxn>
              <a:cxn ang="16200000">
                <a:pos x="wd2" y="hd2"/>
              </a:cxn>
            </a:cxnLst>
            <a:rect l="0" t="0" r="r" b="b"/>
            <a:pathLst>
              <a:path w="21600" h="21600" extrusionOk="0">
                <a:moveTo>
                  <a:pt x="3062" y="0"/>
                </a:moveTo>
                <a:lnTo>
                  <a:pt x="1945" y="4056"/>
                </a:lnTo>
                <a:lnTo>
                  <a:pt x="559" y="4056"/>
                </a:lnTo>
                <a:cubicBezTo>
                  <a:pt x="250" y="4056"/>
                  <a:pt x="0" y="4540"/>
                  <a:pt x="0" y="5136"/>
                </a:cubicBezTo>
                <a:lnTo>
                  <a:pt x="0" y="20520"/>
                </a:lnTo>
                <a:cubicBezTo>
                  <a:pt x="0" y="21116"/>
                  <a:pt x="250" y="21600"/>
                  <a:pt x="559" y="21600"/>
                </a:cubicBezTo>
                <a:lnTo>
                  <a:pt x="21041" y="21600"/>
                </a:lnTo>
                <a:cubicBezTo>
                  <a:pt x="21350" y="21600"/>
                  <a:pt x="21600" y="21116"/>
                  <a:pt x="21600" y="20520"/>
                </a:cubicBezTo>
                <a:lnTo>
                  <a:pt x="21600" y="5136"/>
                </a:lnTo>
                <a:cubicBezTo>
                  <a:pt x="21600" y="4540"/>
                  <a:pt x="21350" y="4056"/>
                  <a:pt x="21041" y="4056"/>
                </a:cubicBezTo>
                <a:lnTo>
                  <a:pt x="4180" y="4056"/>
                </a:lnTo>
                <a:lnTo>
                  <a:pt x="3062" y="0"/>
                </a:lnTo>
                <a:close/>
              </a:path>
            </a:pathLst>
          </a:custGeom>
          <a:blipFill>
            <a:blip r:embed="rId3"/>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a:solidFill>
                  <a:srgbClr val="FFFFFF"/>
                </a:solidFill>
                <a:latin typeface="Calibri"/>
                <a:ea typeface="Calibri"/>
                <a:cs typeface="Calibri"/>
                <a:sym typeface="Calibri"/>
              </a:defRPr>
            </a:lvl1pPr>
          </a:lstStyle>
          <a:p>
            <a:r>
              <a:t>One more sin won’t matter…</a:t>
            </a:r>
          </a:p>
        </p:txBody>
      </p:sp>
      <p:sp>
        <p:nvSpPr>
          <p:cNvPr id="385" name="PRAISE GOD!…"/>
          <p:cNvSpPr/>
          <p:nvPr/>
        </p:nvSpPr>
        <p:spPr>
          <a:xfrm>
            <a:off x="12002742" y="8955051"/>
            <a:ext cx="3656014" cy="2328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08" y="8116"/>
                </a:lnTo>
                <a:lnTo>
                  <a:pt x="1208" y="20771"/>
                </a:lnTo>
                <a:cubicBezTo>
                  <a:pt x="1208" y="21229"/>
                  <a:pt x="1444" y="21600"/>
                  <a:pt x="1735" y="21600"/>
                </a:cubicBezTo>
                <a:lnTo>
                  <a:pt x="21072" y="21600"/>
                </a:lnTo>
                <a:cubicBezTo>
                  <a:pt x="21364" y="21600"/>
                  <a:pt x="21600" y="21229"/>
                  <a:pt x="21600" y="20771"/>
                </a:cubicBezTo>
                <a:lnTo>
                  <a:pt x="21600" y="3520"/>
                </a:lnTo>
                <a:cubicBezTo>
                  <a:pt x="21600" y="3063"/>
                  <a:pt x="21364" y="2692"/>
                  <a:pt x="21072" y="2692"/>
                </a:cubicBezTo>
                <a:lnTo>
                  <a:pt x="3266" y="2692"/>
                </a:lnTo>
                <a:lnTo>
                  <a:pt x="0" y="0"/>
                </a:lnTo>
                <a:close/>
              </a:path>
            </a:pathLst>
          </a:custGeom>
          <a:blipFill>
            <a:blip r:embed="rId4"/>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3200">
                <a:solidFill>
                  <a:srgbClr val="FFFFFF"/>
                </a:solidFill>
                <a:latin typeface="Calibri"/>
                <a:ea typeface="Calibri"/>
                <a:cs typeface="Calibri"/>
                <a:sym typeface="Calibri"/>
              </a:defRPr>
            </a:pPr>
            <a:r>
              <a:t>PRAISE GOD!</a:t>
            </a:r>
          </a:p>
          <a:p>
            <a:pPr>
              <a:defRPr sz="3200">
                <a:solidFill>
                  <a:srgbClr val="FFFFFF"/>
                </a:solidFill>
                <a:latin typeface="Calibri"/>
                <a:ea typeface="Calibri"/>
                <a:cs typeface="Calibri"/>
                <a:sym typeface="Calibri"/>
              </a:defRPr>
            </a:pPr>
            <a:r>
              <a:t>I’m free to pursue purity!</a:t>
            </a:r>
          </a:p>
        </p:txBody>
      </p:sp>
      <p:sp>
        <p:nvSpPr>
          <p:cNvPr id="386" name="One more sin won’t matter…"/>
          <p:cNvSpPr/>
          <p:nvPr/>
        </p:nvSpPr>
        <p:spPr>
          <a:xfrm>
            <a:off x="19456968" y="8941334"/>
            <a:ext cx="2781301" cy="2355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7" y="8021"/>
                </a:lnTo>
                <a:lnTo>
                  <a:pt x="1587" y="20781"/>
                </a:lnTo>
                <a:cubicBezTo>
                  <a:pt x="1587" y="21233"/>
                  <a:pt x="1898" y="21600"/>
                  <a:pt x="2281" y="21600"/>
                </a:cubicBezTo>
                <a:lnTo>
                  <a:pt x="20907" y="21600"/>
                </a:lnTo>
                <a:cubicBezTo>
                  <a:pt x="21290" y="21600"/>
                  <a:pt x="21600" y="21233"/>
                  <a:pt x="21600" y="20781"/>
                </a:cubicBezTo>
                <a:lnTo>
                  <a:pt x="21600" y="3479"/>
                </a:lnTo>
                <a:cubicBezTo>
                  <a:pt x="21600" y="3027"/>
                  <a:pt x="21290" y="2660"/>
                  <a:pt x="20907" y="2660"/>
                </a:cubicBezTo>
                <a:lnTo>
                  <a:pt x="4293" y="2660"/>
                </a:lnTo>
                <a:lnTo>
                  <a:pt x="0" y="0"/>
                </a:lnTo>
                <a:close/>
              </a:path>
            </a:pathLst>
          </a:custGeom>
          <a:blipFill>
            <a:blip r:embed="rId3"/>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a:solidFill>
                  <a:srgbClr val="FFFFFF"/>
                </a:solidFill>
                <a:latin typeface="Calibri"/>
                <a:ea typeface="Calibri"/>
                <a:cs typeface="Calibri"/>
                <a:sym typeface="Calibri"/>
              </a:defRPr>
            </a:lvl1pPr>
          </a:lstStyle>
          <a:p>
            <a:r>
              <a:t>One more sin won’t matter…</a:t>
            </a:r>
          </a:p>
        </p:txBody>
      </p:sp>
      <p:sp>
        <p:nvSpPr>
          <p:cNvPr id="387" name="2 Cor 2:7"/>
          <p:cNvSpPr/>
          <p:nvPr/>
        </p:nvSpPr>
        <p:spPr>
          <a:xfrm>
            <a:off x="2589667" y="12116679"/>
            <a:ext cx="3656150" cy="1484581"/>
          </a:xfrm>
          <a:prstGeom prst="roundRect">
            <a:avLst>
              <a:gd name="adj" fmla="val 7810"/>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ct val="20000"/>
              </a:lnSpc>
              <a:defRPr sz="6000" b="1">
                <a:solidFill>
                  <a:srgbClr val="FFFFFF"/>
                </a:solidFill>
                <a:latin typeface="Calibri"/>
                <a:ea typeface="Calibri"/>
                <a:cs typeface="Calibri"/>
                <a:sym typeface="Calibri"/>
              </a:defRPr>
            </a:lvl1pPr>
          </a:lstStyle>
          <a:p>
            <a:r>
              <a:t>2 Cor 2:7</a:t>
            </a:r>
          </a:p>
        </p:txBody>
      </p:sp>
      <p:sp>
        <p:nvSpPr>
          <p:cNvPr id="388" name="Rom 6:1"/>
          <p:cNvSpPr/>
          <p:nvPr/>
        </p:nvSpPr>
        <p:spPr>
          <a:xfrm>
            <a:off x="17169203" y="12116679"/>
            <a:ext cx="3656150" cy="1484581"/>
          </a:xfrm>
          <a:prstGeom prst="roundRect">
            <a:avLst>
              <a:gd name="adj" fmla="val 7810"/>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ct val="20000"/>
              </a:lnSpc>
              <a:defRPr sz="6000" b="1">
                <a:solidFill>
                  <a:srgbClr val="FFFFFF"/>
                </a:solidFill>
                <a:latin typeface="Calibri"/>
                <a:ea typeface="Calibri"/>
                <a:cs typeface="Calibri"/>
                <a:sym typeface="Calibri"/>
              </a:defRPr>
            </a:lvl1pPr>
          </a:lstStyle>
          <a:p>
            <a:r>
              <a:t>Rom 6:1</a:t>
            </a:r>
          </a:p>
        </p:txBody>
      </p:sp>
      <p:sp>
        <p:nvSpPr>
          <p:cNvPr id="389" name="Titus 2:11-14"/>
          <p:cNvSpPr/>
          <p:nvPr/>
        </p:nvSpPr>
        <p:spPr>
          <a:xfrm>
            <a:off x="9225802" y="12107792"/>
            <a:ext cx="4902349" cy="1484581"/>
          </a:xfrm>
          <a:prstGeom prst="roundRect">
            <a:avLst>
              <a:gd name="adj" fmla="val 7810"/>
            </a:avLst>
          </a:prstGeom>
          <a:blipFill>
            <a:blip r:embed="rId2"/>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nSpc>
                <a:spcPct val="20000"/>
              </a:lnSpc>
              <a:defRPr sz="6000" b="1">
                <a:solidFill>
                  <a:srgbClr val="FFFFFF"/>
                </a:solidFill>
                <a:latin typeface="Calibri"/>
                <a:ea typeface="Calibri"/>
                <a:cs typeface="Calibri"/>
                <a:sym typeface="Calibri"/>
              </a:defRPr>
            </a:lvl1pPr>
          </a:lstStyle>
          <a:p>
            <a:r>
              <a:t>Titus 2:11-14</a:t>
            </a:r>
          </a:p>
        </p:txBody>
      </p:sp>
      <p:sp>
        <p:nvSpPr>
          <p:cNvPr id="390" name="Shape"/>
          <p:cNvSpPr/>
          <p:nvPr/>
        </p:nvSpPr>
        <p:spPr>
          <a:xfrm>
            <a:off x="2368143" y="4070655"/>
            <a:ext cx="3546893" cy="1089930"/>
          </a:xfrm>
          <a:custGeom>
            <a:avLst/>
            <a:gdLst/>
            <a:ahLst/>
            <a:cxnLst>
              <a:cxn ang="0">
                <a:pos x="wd2" y="hd2"/>
              </a:cxn>
              <a:cxn ang="5400000">
                <a:pos x="wd2" y="hd2"/>
              </a:cxn>
              <a:cxn ang="10800000">
                <a:pos x="wd2" y="hd2"/>
              </a:cxn>
              <a:cxn ang="16200000">
                <a:pos x="wd2" y="hd2"/>
              </a:cxn>
            </a:cxnLst>
            <a:rect l="0" t="0" r="r" b="b"/>
            <a:pathLst>
              <a:path w="21235" h="21370" extrusionOk="0">
                <a:moveTo>
                  <a:pt x="1663" y="17609"/>
                </a:moveTo>
                <a:lnTo>
                  <a:pt x="10321" y="21295"/>
                </a:lnTo>
                <a:cubicBezTo>
                  <a:pt x="10855" y="21435"/>
                  <a:pt x="11392" y="21379"/>
                  <a:pt x="11923" y="21127"/>
                </a:cubicBezTo>
                <a:cubicBezTo>
                  <a:pt x="12395" y="20902"/>
                  <a:pt x="12860" y="20524"/>
                  <a:pt x="13309" y="19997"/>
                </a:cubicBezTo>
                <a:lnTo>
                  <a:pt x="18019" y="14976"/>
                </a:lnTo>
                <a:lnTo>
                  <a:pt x="21222" y="5399"/>
                </a:lnTo>
                <a:cubicBezTo>
                  <a:pt x="21289" y="4008"/>
                  <a:pt x="21095" y="2621"/>
                  <a:pt x="20729" y="1882"/>
                </a:cubicBezTo>
                <a:cubicBezTo>
                  <a:pt x="20327" y="1072"/>
                  <a:pt x="19812" y="1211"/>
                  <a:pt x="19457" y="2225"/>
                </a:cubicBezTo>
                <a:lnTo>
                  <a:pt x="16561" y="10078"/>
                </a:lnTo>
                <a:lnTo>
                  <a:pt x="11797" y="11229"/>
                </a:lnTo>
                <a:lnTo>
                  <a:pt x="8071" y="7418"/>
                </a:lnTo>
                <a:lnTo>
                  <a:pt x="12996" y="6335"/>
                </a:lnTo>
                <a:cubicBezTo>
                  <a:pt x="13497" y="6404"/>
                  <a:pt x="13910" y="5059"/>
                  <a:pt x="13892" y="3417"/>
                </a:cubicBezTo>
                <a:cubicBezTo>
                  <a:pt x="13875" y="1830"/>
                  <a:pt x="13458" y="607"/>
                  <a:pt x="12975" y="723"/>
                </a:cubicBezTo>
                <a:lnTo>
                  <a:pt x="6206" y="86"/>
                </a:lnTo>
                <a:cubicBezTo>
                  <a:pt x="5121" y="-165"/>
                  <a:pt x="4031" y="133"/>
                  <a:pt x="2974" y="969"/>
                </a:cubicBezTo>
                <a:cubicBezTo>
                  <a:pt x="1756" y="1933"/>
                  <a:pt x="547" y="3843"/>
                  <a:pt x="136" y="7656"/>
                </a:cubicBezTo>
                <a:cubicBezTo>
                  <a:pt x="-311" y="11792"/>
                  <a:pt x="383" y="16315"/>
                  <a:pt x="1663" y="17609"/>
                </a:cubicBezTo>
                <a:close/>
              </a:path>
            </a:pathLst>
          </a:custGeom>
          <a:solidFill>
            <a:srgbClr val="FFFFFF"/>
          </a:solidFill>
          <a:ln w="88900">
            <a:solidFill>
              <a:srgbClr val="53585F"/>
            </a:solidFill>
            <a:miter lim="400000"/>
          </a:ln>
        </p:spPr>
        <p:txBody>
          <a:bodyPr lIns="71437" tIns="71437" rIns="71437" bIns="71437" anchor="ctr"/>
          <a:lstStyle/>
          <a:p>
            <a:pPr>
              <a:defRPr sz="3600">
                <a:solidFill>
                  <a:srgbClr val="FFFFFF"/>
                </a:solidFill>
              </a:defRPr>
            </a:pPr>
            <a:endParaRPr/>
          </a:p>
        </p:txBody>
      </p:sp>
      <p:sp>
        <p:nvSpPr>
          <p:cNvPr id="391"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92"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52"/>
                                        </p:tgtEl>
                                        <p:attrNameLst>
                                          <p:attrName>style.visibility</p:attrName>
                                        </p:attrNameLst>
                                      </p:cBhvr>
                                      <p:to>
                                        <p:strVal val="visible"/>
                                      </p:to>
                                    </p:set>
                                    <p:animEffect transition="in" filter="dissolve">
                                      <p:cBhvr>
                                        <p:cTn id="7" dur="199"/>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369"/>
                                        </p:tgtEl>
                                        <p:attrNameLst>
                                          <p:attrName>style.visibility</p:attrName>
                                        </p:attrNameLst>
                                      </p:cBhvr>
                                      <p:to>
                                        <p:strVal val="visible"/>
                                      </p:to>
                                    </p:set>
                                    <p:animEffect transition="in" filter="dissolve">
                                      <p:cBhvr>
                                        <p:cTn id="12" dur="199"/>
                                        <p:tgtEl>
                                          <p:spTgt spid="3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370"/>
                                        </p:tgtEl>
                                        <p:attrNameLst>
                                          <p:attrName>style.visibility</p:attrName>
                                        </p:attrNameLst>
                                      </p:cBhvr>
                                      <p:to>
                                        <p:strVal val="visible"/>
                                      </p:to>
                                    </p:set>
                                    <p:animEffect transition="in" filter="dissolve">
                                      <p:cBhvr>
                                        <p:cTn id="17" dur="199"/>
                                        <p:tgtEl>
                                          <p:spTgt spid="3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371"/>
                                        </p:tgtEl>
                                        <p:attrNameLst>
                                          <p:attrName>style.visibility</p:attrName>
                                        </p:attrNameLst>
                                      </p:cBhvr>
                                      <p:to>
                                        <p:strVal val="visible"/>
                                      </p:to>
                                    </p:set>
                                    <p:animEffect transition="in" filter="dissolve">
                                      <p:cBhvr>
                                        <p:cTn id="22" dur="199"/>
                                        <p:tgtEl>
                                          <p:spTgt spid="37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5" nodeType="clickEffect">
                                  <p:stCondLst>
                                    <p:cond delay="0"/>
                                  </p:stCondLst>
                                  <p:iterate>
                                    <p:tmAbs val="0"/>
                                  </p:iterate>
                                  <p:childTnLst>
                                    <p:set>
                                      <p:cBhvr>
                                        <p:cTn id="26" fill="hold"/>
                                        <p:tgtEl>
                                          <p:spTgt spid="390"/>
                                        </p:tgtEl>
                                        <p:attrNameLst>
                                          <p:attrName>style.visibility</p:attrName>
                                        </p:attrNameLst>
                                      </p:cBhvr>
                                      <p:to>
                                        <p:strVal val="visible"/>
                                      </p:to>
                                    </p:set>
                                    <p:animEffect transition="in" filter="dissolve">
                                      <p:cBhvr>
                                        <p:cTn id="27" dur="199"/>
                                        <p:tgtEl>
                                          <p:spTgt spid="39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6" nodeType="clickEffect">
                                  <p:stCondLst>
                                    <p:cond delay="0"/>
                                  </p:stCondLst>
                                  <p:iterate>
                                    <p:tmAbs val="0"/>
                                  </p:iterate>
                                  <p:childTnLst>
                                    <p:set>
                                      <p:cBhvr>
                                        <p:cTn id="31" fill="hold"/>
                                        <p:tgtEl>
                                          <p:spTgt spid="384"/>
                                        </p:tgtEl>
                                        <p:attrNameLst>
                                          <p:attrName>style.visibility</p:attrName>
                                        </p:attrNameLst>
                                      </p:cBhvr>
                                      <p:to>
                                        <p:strVal val="visible"/>
                                      </p:to>
                                    </p:set>
                                    <p:animEffect transition="in" filter="dissolve">
                                      <p:cBhvr>
                                        <p:cTn id="32" dur="199"/>
                                        <p:tgtEl>
                                          <p:spTgt spid="38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fill="hold" grpId="7" nodeType="clickEffect">
                                  <p:stCondLst>
                                    <p:cond delay="0"/>
                                  </p:stCondLst>
                                  <p:iterate>
                                    <p:tmAbs val="0"/>
                                  </p:iterate>
                                  <p:childTnLst>
                                    <p:set>
                                      <p:cBhvr>
                                        <p:cTn id="36" fill="hold"/>
                                        <p:tgtEl>
                                          <p:spTgt spid="372"/>
                                        </p:tgtEl>
                                        <p:attrNameLst>
                                          <p:attrName>style.visibility</p:attrName>
                                        </p:attrNameLst>
                                      </p:cBhvr>
                                      <p:to>
                                        <p:strVal val="visible"/>
                                      </p:to>
                                    </p:set>
                                    <p:animEffect transition="in" filter="dissolve">
                                      <p:cBhvr>
                                        <p:cTn id="37" dur="199"/>
                                        <p:tgtEl>
                                          <p:spTgt spid="37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8" nodeType="clickEffect">
                                  <p:stCondLst>
                                    <p:cond delay="0"/>
                                  </p:stCondLst>
                                  <p:iterate>
                                    <p:tmAbs val="0"/>
                                  </p:iterate>
                                  <p:childTnLst>
                                    <p:set>
                                      <p:cBhvr>
                                        <p:cTn id="41" fill="hold"/>
                                        <p:tgtEl>
                                          <p:spTgt spid="387"/>
                                        </p:tgtEl>
                                        <p:attrNameLst>
                                          <p:attrName>style.visibility</p:attrName>
                                        </p:attrNameLst>
                                      </p:cBhvr>
                                      <p:to>
                                        <p:strVal val="visible"/>
                                      </p:to>
                                    </p:set>
                                    <p:animEffect transition="in" filter="dissolve">
                                      <p:cBhvr>
                                        <p:cTn id="42" dur="199"/>
                                        <p:tgtEl>
                                          <p:spTgt spid="38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9" nodeType="clickEffect">
                                  <p:stCondLst>
                                    <p:cond delay="0"/>
                                  </p:stCondLst>
                                  <p:iterate>
                                    <p:tmAbs val="0"/>
                                  </p:iterate>
                                  <p:childTnLst>
                                    <p:set>
                                      <p:cBhvr>
                                        <p:cTn id="46" fill="hold"/>
                                        <p:tgtEl>
                                          <p:spTgt spid="368"/>
                                        </p:tgtEl>
                                        <p:attrNameLst>
                                          <p:attrName>style.visibility</p:attrName>
                                        </p:attrNameLst>
                                      </p:cBhvr>
                                      <p:to>
                                        <p:strVal val="visible"/>
                                      </p:to>
                                    </p:set>
                                    <p:animEffect transition="in" filter="dissolve">
                                      <p:cBhvr>
                                        <p:cTn id="47" dur="199"/>
                                        <p:tgtEl>
                                          <p:spTgt spid="36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10" nodeType="clickEffect">
                                  <p:stCondLst>
                                    <p:cond delay="0"/>
                                  </p:stCondLst>
                                  <p:iterate>
                                    <p:tmAbs val="0"/>
                                  </p:iterate>
                                  <p:childTnLst>
                                    <p:set>
                                      <p:cBhvr>
                                        <p:cTn id="51" fill="hold"/>
                                        <p:tgtEl>
                                          <p:spTgt spid="377"/>
                                        </p:tgtEl>
                                        <p:attrNameLst>
                                          <p:attrName>style.visibility</p:attrName>
                                        </p:attrNameLst>
                                      </p:cBhvr>
                                      <p:to>
                                        <p:strVal val="visible"/>
                                      </p:to>
                                    </p:set>
                                    <p:animEffect transition="in" filter="dissolve">
                                      <p:cBhvr>
                                        <p:cTn id="52" dur="199"/>
                                        <p:tgtEl>
                                          <p:spTgt spid="37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1" nodeType="clickEffect">
                                  <p:stCondLst>
                                    <p:cond delay="0"/>
                                  </p:stCondLst>
                                  <p:iterate>
                                    <p:tmAbs val="0"/>
                                  </p:iterate>
                                  <p:childTnLst>
                                    <p:set>
                                      <p:cBhvr>
                                        <p:cTn id="56" fill="hold"/>
                                        <p:tgtEl>
                                          <p:spTgt spid="375"/>
                                        </p:tgtEl>
                                        <p:attrNameLst>
                                          <p:attrName>style.visibility</p:attrName>
                                        </p:attrNameLst>
                                      </p:cBhvr>
                                      <p:to>
                                        <p:strVal val="visible"/>
                                      </p:to>
                                    </p:set>
                                    <p:animEffect transition="in" filter="dissolve">
                                      <p:cBhvr>
                                        <p:cTn id="57" dur="199"/>
                                        <p:tgtEl>
                                          <p:spTgt spid="375"/>
                                        </p:tgtEl>
                                      </p:cBhvr>
                                    </p:animEffect>
                                  </p:childTnLst>
                                </p:cTn>
                              </p:par>
                            </p:childTnLst>
                          </p:cTn>
                        </p:par>
                        <p:par>
                          <p:cTn id="58" fill="hold">
                            <p:stCondLst>
                              <p:cond delay="199"/>
                            </p:stCondLst>
                            <p:childTnLst>
                              <p:par>
                                <p:cTn id="59" presetID="9" presetClass="entr" fill="hold" grpId="12" nodeType="afterEffect">
                                  <p:stCondLst>
                                    <p:cond delay="0"/>
                                  </p:stCondLst>
                                  <p:iterate>
                                    <p:tmAbs val="0"/>
                                  </p:iterate>
                                  <p:childTnLst>
                                    <p:set>
                                      <p:cBhvr>
                                        <p:cTn id="60" fill="hold"/>
                                        <p:tgtEl>
                                          <p:spTgt spid="374"/>
                                        </p:tgtEl>
                                        <p:attrNameLst>
                                          <p:attrName>style.visibility</p:attrName>
                                        </p:attrNameLst>
                                      </p:cBhvr>
                                      <p:to>
                                        <p:strVal val="visible"/>
                                      </p:to>
                                    </p:set>
                                    <p:animEffect transition="in" filter="dissolve">
                                      <p:cBhvr>
                                        <p:cTn id="61" dur="199"/>
                                        <p:tgtEl>
                                          <p:spTgt spid="374"/>
                                        </p:tgtEl>
                                      </p:cBhvr>
                                    </p:animEffect>
                                  </p:childTnLst>
                                </p:cTn>
                              </p:par>
                            </p:childTnLst>
                          </p:cTn>
                        </p:par>
                        <p:par>
                          <p:cTn id="62" fill="hold">
                            <p:stCondLst>
                              <p:cond delay="398"/>
                            </p:stCondLst>
                            <p:childTnLst>
                              <p:par>
                                <p:cTn id="63" presetID="9" presetClass="entr" fill="hold" grpId="13" nodeType="afterEffect">
                                  <p:stCondLst>
                                    <p:cond delay="0"/>
                                  </p:stCondLst>
                                  <p:iterate>
                                    <p:tmAbs val="0"/>
                                  </p:iterate>
                                  <p:childTnLst>
                                    <p:set>
                                      <p:cBhvr>
                                        <p:cTn id="64" fill="hold"/>
                                        <p:tgtEl>
                                          <p:spTgt spid="373"/>
                                        </p:tgtEl>
                                        <p:attrNameLst>
                                          <p:attrName>style.visibility</p:attrName>
                                        </p:attrNameLst>
                                      </p:cBhvr>
                                      <p:to>
                                        <p:strVal val="visible"/>
                                      </p:to>
                                    </p:set>
                                    <p:animEffect transition="in" filter="dissolve">
                                      <p:cBhvr>
                                        <p:cTn id="65" dur="199"/>
                                        <p:tgtEl>
                                          <p:spTgt spid="37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fill="hold" grpId="14" nodeType="clickEffect">
                                  <p:stCondLst>
                                    <p:cond delay="0"/>
                                  </p:stCondLst>
                                  <p:iterate>
                                    <p:tmAbs val="0"/>
                                  </p:iterate>
                                  <p:childTnLst>
                                    <p:set>
                                      <p:cBhvr>
                                        <p:cTn id="69" fill="hold"/>
                                        <p:tgtEl>
                                          <p:spTgt spid="386"/>
                                        </p:tgtEl>
                                        <p:attrNameLst>
                                          <p:attrName>style.visibility</p:attrName>
                                        </p:attrNameLst>
                                      </p:cBhvr>
                                      <p:to>
                                        <p:strVal val="visible"/>
                                      </p:to>
                                    </p:set>
                                    <p:animEffect transition="in" filter="dissolve">
                                      <p:cBhvr>
                                        <p:cTn id="70" dur="199"/>
                                        <p:tgtEl>
                                          <p:spTgt spid="386"/>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fill="hold" grpId="15" nodeType="clickEffect">
                                  <p:stCondLst>
                                    <p:cond delay="0"/>
                                  </p:stCondLst>
                                  <p:iterate>
                                    <p:tmAbs val="0"/>
                                  </p:iterate>
                                  <p:childTnLst>
                                    <p:set>
                                      <p:cBhvr>
                                        <p:cTn id="74" fill="hold"/>
                                        <p:tgtEl>
                                          <p:spTgt spid="376"/>
                                        </p:tgtEl>
                                        <p:attrNameLst>
                                          <p:attrName>style.visibility</p:attrName>
                                        </p:attrNameLst>
                                      </p:cBhvr>
                                      <p:to>
                                        <p:strVal val="visible"/>
                                      </p:to>
                                    </p:set>
                                    <p:animEffect transition="in" filter="dissolve">
                                      <p:cBhvr>
                                        <p:cTn id="75" dur="199"/>
                                        <p:tgtEl>
                                          <p:spTgt spid="376"/>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fill="hold" grpId="16" nodeType="clickEffect">
                                  <p:stCondLst>
                                    <p:cond delay="0"/>
                                  </p:stCondLst>
                                  <p:iterate>
                                    <p:tmAbs val="0"/>
                                  </p:iterate>
                                  <p:childTnLst>
                                    <p:set>
                                      <p:cBhvr>
                                        <p:cTn id="79" fill="hold"/>
                                        <p:tgtEl>
                                          <p:spTgt spid="388"/>
                                        </p:tgtEl>
                                        <p:attrNameLst>
                                          <p:attrName>style.visibility</p:attrName>
                                        </p:attrNameLst>
                                      </p:cBhvr>
                                      <p:to>
                                        <p:strVal val="visible"/>
                                      </p:to>
                                    </p:set>
                                    <p:animEffect transition="in" filter="dissolve">
                                      <p:cBhvr>
                                        <p:cTn id="80" dur="199"/>
                                        <p:tgtEl>
                                          <p:spTgt spid="388"/>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fill="hold" grpId="17" nodeType="clickEffect">
                                  <p:stCondLst>
                                    <p:cond delay="0"/>
                                  </p:stCondLst>
                                  <p:iterate>
                                    <p:tmAbs val="0"/>
                                  </p:iterate>
                                  <p:childTnLst>
                                    <p:set>
                                      <p:cBhvr>
                                        <p:cTn id="84" fill="hold"/>
                                        <p:tgtEl>
                                          <p:spTgt spid="383"/>
                                        </p:tgtEl>
                                        <p:attrNameLst>
                                          <p:attrName>style.visibility</p:attrName>
                                        </p:attrNameLst>
                                      </p:cBhvr>
                                      <p:to>
                                        <p:strVal val="visible"/>
                                      </p:to>
                                    </p:set>
                                    <p:animEffect transition="in" filter="dissolve">
                                      <p:cBhvr>
                                        <p:cTn id="85" dur="199"/>
                                        <p:tgtEl>
                                          <p:spTgt spid="383"/>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fill="hold" grpId="18" nodeType="clickEffect">
                                  <p:stCondLst>
                                    <p:cond delay="0"/>
                                  </p:stCondLst>
                                  <p:iterate>
                                    <p:tmAbs val="0"/>
                                  </p:iterate>
                                  <p:childTnLst>
                                    <p:set>
                                      <p:cBhvr>
                                        <p:cTn id="89" fill="hold"/>
                                        <p:tgtEl>
                                          <p:spTgt spid="359"/>
                                        </p:tgtEl>
                                        <p:attrNameLst>
                                          <p:attrName>style.visibility</p:attrName>
                                        </p:attrNameLst>
                                      </p:cBhvr>
                                      <p:to>
                                        <p:strVal val="visible"/>
                                      </p:to>
                                    </p:set>
                                    <p:animEffect transition="in" filter="dissolve">
                                      <p:cBhvr>
                                        <p:cTn id="90" dur="199"/>
                                        <p:tgtEl>
                                          <p:spTgt spid="359"/>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fill="hold" grpId="19" nodeType="clickEffect">
                                  <p:stCondLst>
                                    <p:cond delay="0"/>
                                  </p:stCondLst>
                                  <p:iterate>
                                    <p:tmAbs val="0"/>
                                  </p:iterate>
                                  <p:childTnLst>
                                    <p:set>
                                      <p:cBhvr>
                                        <p:cTn id="94" fill="hold"/>
                                        <p:tgtEl>
                                          <p:spTgt spid="385"/>
                                        </p:tgtEl>
                                        <p:attrNameLst>
                                          <p:attrName>style.visibility</p:attrName>
                                        </p:attrNameLst>
                                      </p:cBhvr>
                                      <p:to>
                                        <p:strVal val="visible"/>
                                      </p:to>
                                    </p:set>
                                    <p:animEffect transition="in" filter="dissolve">
                                      <p:cBhvr>
                                        <p:cTn id="95" dur="199"/>
                                        <p:tgtEl>
                                          <p:spTgt spid="385"/>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fill="hold" grpId="20" nodeType="clickEffect">
                                  <p:stCondLst>
                                    <p:cond delay="0"/>
                                  </p:stCondLst>
                                  <p:iterate>
                                    <p:tmAbs val="0"/>
                                  </p:iterate>
                                  <p:childTnLst>
                                    <p:set>
                                      <p:cBhvr>
                                        <p:cTn id="99" fill="hold"/>
                                        <p:tgtEl>
                                          <p:spTgt spid="389"/>
                                        </p:tgtEl>
                                        <p:attrNameLst>
                                          <p:attrName>style.visibility</p:attrName>
                                        </p:attrNameLst>
                                      </p:cBhvr>
                                      <p:to>
                                        <p:strVal val="visible"/>
                                      </p:to>
                                    </p:set>
                                    <p:animEffect transition="in" filter="dissolve">
                                      <p:cBhvr>
                                        <p:cTn id="100" dur="199"/>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1" animBg="1" advAuto="0"/>
      <p:bldP spid="359" grpId="18" animBg="1" advAuto="0"/>
      <p:bldP spid="368" grpId="9" animBg="1" advAuto="0"/>
      <p:bldP spid="369" grpId="2" animBg="1" advAuto="0"/>
      <p:bldP spid="370" grpId="3" animBg="1" advAuto="0"/>
      <p:bldP spid="371" grpId="4" animBg="1" advAuto="0"/>
      <p:bldP spid="372" grpId="7" animBg="1" advAuto="0"/>
      <p:bldP spid="373" grpId="13" animBg="1" advAuto="0"/>
      <p:bldP spid="374" grpId="12" animBg="1" advAuto="0"/>
      <p:bldP spid="375" grpId="11" animBg="1" advAuto="0"/>
      <p:bldP spid="376" grpId="15" animBg="1" advAuto="0"/>
      <p:bldP spid="377" grpId="10" animBg="1" advAuto="0"/>
      <p:bldP spid="383" grpId="17" animBg="1" advAuto="0"/>
      <p:bldP spid="384" grpId="6" animBg="1" advAuto="0"/>
      <p:bldP spid="385" grpId="19" animBg="1" advAuto="0"/>
      <p:bldP spid="386" grpId="14" animBg="1" advAuto="0"/>
      <p:bldP spid="387" grpId="8" animBg="1" advAuto="0"/>
      <p:bldP spid="388" grpId="16" animBg="1" advAuto="0"/>
      <p:bldP spid="389" grpId="20" animBg="1" advAuto="0"/>
      <p:bldP spid="390" grpId="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4"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a:p>
            <a:pPr marL="917073" indent="-917073" algn="l">
              <a:lnSpc>
                <a:spcPct val="110000"/>
              </a:lnSpc>
              <a:buSzPct val="75000"/>
              <a:buChar char="•"/>
              <a:defRPr sz="7000" b="1">
                <a:solidFill>
                  <a:srgbClr val="53585F"/>
                </a:solidFill>
                <a:latin typeface="Calibri"/>
                <a:ea typeface="Calibri"/>
                <a:cs typeface="Calibri"/>
                <a:sym typeface="Calibri"/>
              </a:defRPr>
            </a:pPr>
            <a:r>
              <a:t>Ps 119:11; Matt 4:10 </a:t>
            </a:r>
            <a:r>
              <a:rPr b="0"/>
              <a:t>- Combat Satan’s lies with God’s truth</a:t>
            </a:r>
          </a:p>
        </p:txBody>
      </p:sp>
      <p:sp>
        <p:nvSpPr>
          <p:cNvPr id="395"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96"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397"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398"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399"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400" name="LIE: A little fantasizing won’t hurt.…"/>
          <p:cNvSpPr/>
          <p:nvPr/>
        </p:nvSpPr>
        <p:spPr>
          <a:xfrm>
            <a:off x="669579" y="9357351"/>
            <a:ext cx="23188711" cy="4148771"/>
          </a:xfrm>
          <a:prstGeom prst="roundRect">
            <a:avLst>
              <a:gd name="adj" fmla="val 18542"/>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sz="5900">
                <a:solidFill>
                  <a:srgbClr val="FFFFFF"/>
                </a:solidFill>
                <a:latin typeface="Calibri"/>
                <a:ea typeface="Calibri"/>
                <a:cs typeface="Calibri"/>
                <a:sym typeface="Calibri"/>
              </a:defRPr>
            </a:pPr>
            <a:r>
              <a:rPr u="sng"/>
              <a:t>LIE</a:t>
            </a:r>
            <a:r>
              <a:t>: A little fantasizing won’t hurt.</a:t>
            </a:r>
            <a:br/>
            <a:endParaRPr/>
          </a:p>
          <a:p>
            <a:pPr>
              <a:lnSpc>
                <a:spcPct val="80000"/>
              </a:lnSpc>
              <a:defRPr sz="5900">
                <a:solidFill>
                  <a:srgbClr val="FFFFFF"/>
                </a:solidFill>
                <a:latin typeface="Calibri"/>
                <a:ea typeface="Calibri"/>
                <a:cs typeface="Calibri"/>
                <a:sym typeface="Calibri"/>
              </a:defRPr>
            </a:pPr>
            <a:r>
              <a:rPr u="sng"/>
              <a:t>TRUTH</a:t>
            </a:r>
            <a:r>
              <a:t>: </a:t>
            </a:r>
            <a:r>
              <a:rPr b="1"/>
              <a:t>Job 31:1-4</a:t>
            </a:r>
          </a:p>
          <a:p>
            <a:pPr>
              <a:lnSpc>
                <a:spcPct val="80000"/>
              </a:lnSpc>
              <a:defRPr sz="5900">
                <a:solidFill>
                  <a:srgbClr val="FFFFFF"/>
                </a:solidFill>
                <a:latin typeface="Calibri"/>
                <a:ea typeface="Calibri"/>
                <a:cs typeface="Calibri"/>
                <a:sym typeface="Calibri"/>
              </a:defRPr>
            </a:pPr>
            <a:r>
              <a:t>“I have made a covenant with my eyes; how then could I gaze at a virgin? …Does not he see my ways and number my steps?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94">
                                            <p:txEl>
                                              <p:pRg st="3" end="3"/>
                                            </p:txEl>
                                          </p:spTgt>
                                        </p:tgtEl>
                                        <p:attrNameLst>
                                          <p:attrName>style.visibility</p:attrName>
                                        </p:attrNameLst>
                                      </p:cBhvr>
                                      <p:to>
                                        <p:strVal val="visible"/>
                                      </p:to>
                                    </p:set>
                                    <p:animEffect transition="in" filter="dissolve">
                                      <p:cBhvr>
                                        <p:cTn id="7" dur="199"/>
                                        <p:tgtEl>
                                          <p:spTgt spid="39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00"/>
                                        </p:tgtEl>
                                        <p:attrNameLst>
                                          <p:attrName>style.visibility</p:attrName>
                                        </p:attrNameLst>
                                      </p:cBhvr>
                                      <p:to>
                                        <p:strVal val="visible"/>
                                      </p:to>
                                    </p:set>
                                    <p:animEffect transition="in" filter="dissolve">
                                      <p:cBhvr>
                                        <p:cTn id="12" dur="199"/>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1" build="p" bldLvl="5" animBg="1" advAuto="0"/>
      <p:bldP spid="400" grpId="2"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a:p>
            <a:pPr marL="917073" indent="-917073" algn="l">
              <a:lnSpc>
                <a:spcPct val="110000"/>
              </a:lnSpc>
              <a:buSzPct val="75000"/>
              <a:buChar char="•"/>
              <a:defRPr sz="7000" b="1">
                <a:solidFill>
                  <a:srgbClr val="53585F"/>
                </a:solidFill>
                <a:latin typeface="Calibri"/>
                <a:ea typeface="Calibri"/>
                <a:cs typeface="Calibri"/>
                <a:sym typeface="Calibri"/>
              </a:defRPr>
            </a:pPr>
            <a:r>
              <a:t>Ps 119:11; Matt 4:10 </a:t>
            </a:r>
            <a:r>
              <a:rPr b="0"/>
              <a:t>- Combat Satan’s lies with God’s truth</a:t>
            </a:r>
          </a:p>
        </p:txBody>
      </p:sp>
      <p:sp>
        <p:nvSpPr>
          <p:cNvPr id="403"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04"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405"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06"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407"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408" name="LIE: I can keep this hidden… no one has to know……"/>
          <p:cNvSpPr/>
          <p:nvPr/>
        </p:nvSpPr>
        <p:spPr>
          <a:xfrm>
            <a:off x="669579" y="9357351"/>
            <a:ext cx="23188711" cy="4148770"/>
          </a:xfrm>
          <a:prstGeom prst="roundRect">
            <a:avLst>
              <a:gd name="adj" fmla="val 18542"/>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sz="5900">
                <a:solidFill>
                  <a:srgbClr val="FFFFFF"/>
                </a:solidFill>
                <a:latin typeface="Calibri"/>
                <a:ea typeface="Calibri"/>
                <a:cs typeface="Calibri"/>
                <a:sym typeface="Calibri"/>
              </a:defRPr>
            </a:pPr>
            <a:r>
              <a:rPr u="sng"/>
              <a:t>LIE:</a:t>
            </a:r>
            <a:r>
              <a:t> I can keep this hidden… no one has to know…</a:t>
            </a:r>
            <a:br>
              <a:rPr u="sng"/>
            </a:br>
            <a:endParaRPr u="sng"/>
          </a:p>
          <a:p>
            <a:pPr>
              <a:lnSpc>
                <a:spcPct val="80000"/>
              </a:lnSpc>
              <a:defRPr sz="5900">
                <a:solidFill>
                  <a:srgbClr val="FFFFFF"/>
                </a:solidFill>
                <a:latin typeface="Calibri"/>
                <a:ea typeface="Calibri"/>
                <a:cs typeface="Calibri"/>
                <a:sym typeface="Calibri"/>
              </a:defRPr>
            </a:pPr>
            <a:r>
              <a:rPr u="sng"/>
              <a:t>TRUTH</a:t>
            </a:r>
            <a:r>
              <a:t>: </a:t>
            </a:r>
            <a:r>
              <a:rPr b="1"/>
              <a:t>Ecc 12:14</a:t>
            </a:r>
            <a:endParaRPr u="sng"/>
          </a:p>
          <a:p>
            <a:pPr>
              <a:lnSpc>
                <a:spcPct val="80000"/>
              </a:lnSpc>
              <a:defRPr sz="5900">
                <a:solidFill>
                  <a:srgbClr val="FFFFFF"/>
                </a:solidFill>
                <a:latin typeface="Calibri"/>
                <a:ea typeface="Calibri"/>
                <a:cs typeface="Calibri"/>
                <a:sym typeface="Calibri"/>
              </a:defRPr>
            </a:pPr>
            <a:r>
              <a:t>“For God will bring every deed into judgment, with every secret thing, whether good or evil.”</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159" name="THE POISON OF PORNOGRAPHY"/>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THE POISON OF PORNOGRAPHY</a:t>
            </a:r>
          </a:p>
        </p:txBody>
      </p:sp>
      <p:sp>
        <p:nvSpPr>
          <p:cNvPr id="160" name="Spiritual Poison:…"/>
          <p:cNvSpPr txBox="1"/>
          <p:nvPr/>
        </p:nvSpPr>
        <p:spPr>
          <a:xfrm>
            <a:off x="707385" y="2930651"/>
            <a:ext cx="23097176" cy="10261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1377" indent="-911377" algn="l">
              <a:lnSpc>
                <a:spcPct val="90000"/>
              </a:lnSpc>
              <a:buSzPct val="75000"/>
              <a:buChar char="•"/>
              <a:defRPr sz="6400">
                <a:solidFill>
                  <a:srgbClr val="53585F"/>
                </a:solidFill>
                <a:latin typeface="Calibri"/>
                <a:ea typeface="Calibri"/>
                <a:cs typeface="Calibri"/>
                <a:sym typeface="Calibri"/>
              </a:defRPr>
            </a:pPr>
            <a:r>
              <a:t>Spiritual Poison:</a:t>
            </a:r>
          </a:p>
          <a:p>
            <a:pPr marL="1800377" lvl="2" indent="-911377" algn="l">
              <a:lnSpc>
                <a:spcPct val="90000"/>
              </a:lnSpc>
              <a:buSzPct val="75000"/>
              <a:buChar char="•"/>
              <a:defRPr sz="6400" b="1">
                <a:solidFill>
                  <a:srgbClr val="53585F"/>
                </a:solidFill>
                <a:latin typeface="Calibri"/>
                <a:ea typeface="Calibri"/>
                <a:cs typeface="Calibri"/>
                <a:sym typeface="Calibri"/>
              </a:defRPr>
            </a:pPr>
            <a:r>
              <a:t>Mt 5:28 </a:t>
            </a:r>
            <a:r>
              <a:rPr b="0"/>
              <a:t>- It is lust. It is sin. It will kill you eternally.</a:t>
            </a:r>
          </a:p>
          <a:p>
            <a:pPr marL="2689377" lvl="4" indent="-911377" algn="l">
              <a:lnSpc>
                <a:spcPct val="90000"/>
              </a:lnSpc>
              <a:buSzPct val="75000"/>
              <a:buChar char="•"/>
              <a:defRPr sz="6400" b="1">
                <a:solidFill>
                  <a:srgbClr val="53585F"/>
                </a:solidFill>
                <a:latin typeface="Calibri"/>
                <a:ea typeface="Calibri"/>
                <a:cs typeface="Calibri"/>
                <a:sym typeface="Calibri"/>
              </a:defRPr>
            </a:pPr>
            <a:r>
              <a:rPr b="0"/>
              <a:t>Sexual purity: getting pleasure </a:t>
            </a:r>
            <a:r>
              <a:rPr b="0" i="1" u="sng"/>
              <a:t>only</a:t>
            </a:r>
            <a:r>
              <a:rPr b="0"/>
              <a:t> from your spouse</a:t>
            </a:r>
          </a:p>
          <a:p>
            <a:pPr marL="1800377" lvl="2" indent="-911377" algn="l">
              <a:lnSpc>
                <a:spcPct val="90000"/>
              </a:lnSpc>
              <a:buSzPct val="75000"/>
              <a:buChar char="•"/>
              <a:defRPr sz="6400" b="1">
                <a:solidFill>
                  <a:srgbClr val="53585F"/>
                </a:solidFill>
                <a:latin typeface="Calibri"/>
                <a:ea typeface="Calibri"/>
                <a:cs typeface="Calibri"/>
                <a:sym typeface="Calibri"/>
              </a:defRPr>
            </a:pPr>
            <a:r>
              <a:t>Ps 32:3-4 </a:t>
            </a:r>
            <a:r>
              <a:rPr b="0"/>
              <a:t>- The guilt can become crippling.</a:t>
            </a:r>
          </a:p>
          <a:p>
            <a:pPr marL="1800377" lvl="2" indent="-911377" algn="l">
              <a:lnSpc>
                <a:spcPct val="90000"/>
              </a:lnSpc>
              <a:buSzPct val="75000"/>
              <a:buChar char="•"/>
              <a:defRPr sz="6400" b="1">
                <a:solidFill>
                  <a:srgbClr val="53585F"/>
                </a:solidFill>
                <a:latin typeface="Calibri"/>
                <a:ea typeface="Calibri"/>
                <a:cs typeface="Calibri"/>
                <a:sym typeface="Calibri"/>
              </a:defRPr>
            </a:pPr>
            <a:r>
              <a:t>Gen 2:24-25 </a:t>
            </a:r>
            <a:r>
              <a:rPr b="0"/>
              <a:t>- Pornography destroys God’s good gift in marriage.</a:t>
            </a:r>
          </a:p>
        </p:txBody>
      </p:sp>
      <p:sp>
        <p:nvSpPr>
          <p:cNvPr id="161" name="Biohazard"/>
          <p:cNvSpPr/>
          <p:nvPr/>
        </p:nvSpPr>
        <p:spPr>
          <a:xfrm>
            <a:off x="21048930" y="2871231"/>
            <a:ext cx="2891517" cy="2612837"/>
          </a:xfrm>
          <a:custGeom>
            <a:avLst/>
            <a:gdLst/>
            <a:ahLst/>
            <a:cxnLst>
              <a:cxn ang="0">
                <a:pos x="wd2" y="hd2"/>
              </a:cxn>
              <a:cxn ang="5400000">
                <a:pos x="wd2" y="hd2"/>
              </a:cxn>
              <a:cxn ang="10800000">
                <a:pos x="wd2" y="hd2"/>
              </a:cxn>
              <a:cxn ang="16200000">
                <a:pos x="wd2" y="hd2"/>
              </a:cxn>
            </a:cxnLst>
            <a:rect l="0" t="0" r="r" b="b"/>
            <a:pathLst>
              <a:path w="21598" h="21266" extrusionOk="0">
                <a:moveTo>
                  <a:pt x="7817" y="4"/>
                </a:moveTo>
                <a:cubicBezTo>
                  <a:pt x="7793" y="-3"/>
                  <a:pt x="7766" y="0"/>
                  <a:pt x="7739" y="17"/>
                </a:cubicBezTo>
                <a:cubicBezTo>
                  <a:pt x="5945" y="1162"/>
                  <a:pt x="4740" y="3281"/>
                  <a:pt x="4740" y="5711"/>
                </a:cubicBezTo>
                <a:cubicBezTo>
                  <a:pt x="4740" y="6569"/>
                  <a:pt x="4894" y="7386"/>
                  <a:pt x="5168" y="8138"/>
                </a:cubicBezTo>
                <a:cubicBezTo>
                  <a:pt x="4433" y="8256"/>
                  <a:pt x="3706" y="8518"/>
                  <a:pt x="3024" y="8947"/>
                </a:cubicBezTo>
                <a:cubicBezTo>
                  <a:pt x="1093" y="10162"/>
                  <a:pt x="12" y="12359"/>
                  <a:pt x="0" y="14624"/>
                </a:cubicBezTo>
                <a:cubicBezTo>
                  <a:pt x="-1" y="14762"/>
                  <a:pt x="184" y="14777"/>
                  <a:pt x="205" y="14641"/>
                </a:cubicBezTo>
                <a:cubicBezTo>
                  <a:pt x="430" y="13230"/>
                  <a:pt x="1204" y="11934"/>
                  <a:pt x="2431" y="11162"/>
                </a:cubicBezTo>
                <a:cubicBezTo>
                  <a:pt x="4532" y="9840"/>
                  <a:pt x="7188" y="10535"/>
                  <a:pt x="8528" y="12689"/>
                </a:cubicBezTo>
                <a:lnTo>
                  <a:pt x="9291" y="12208"/>
                </a:lnTo>
                <a:cubicBezTo>
                  <a:pt x="9067" y="11450"/>
                  <a:pt x="9348" y="10599"/>
                  <a:pt x="10007" y="10185"/>
                </a:cubicBezTo>
                <a:cubicBezTo>
                  <a:pt x="10153" y="10093"/>
                  <a:pt x="10309" y="10037"/>
                  <a:pt x="10465" y="10000"/>
                </a:cubicBezTo>
                <a:lnTo>
                  <a:pt x="10465" y="9032"/>
                </a:lnTo>
                <a:cubicBezTo>
                  <a:pt x="8083" y="8845"/>
                  <a:pt x="6202" y="6685"/>
                  <a:pt x="6202" y="4042"/>
                </a:cubicBezTo>
                <a:cubicBezTo>
                  <a:pt x="6202" y="2497"/>
                  <a:pt x="6846" y="1120"/>
                  <a:pt x="7855" y="202"/>
                </a:cubicBezTo>
                <a:cubicBezTo>
                  <a:pt x="7928" y="136"/>
                  <a:pt x="7887" y="26"/>
                  <a:pt x="7817" y="4"/>
                </a:cubicBezTo>
                <a:close/>
                <a:moveTo>
                  <a:pt x="13780" y="4"/>
                </a:moveTo>
                <a:cubicBezTo>
                  <a:pt x="13709" y="26"/>
                  <a:pt x="13670" y="136"/>
                  <a:pt x="13743" y="202"/>
                </a:cubicBezTo>
                <a:cubicBezTo>
                  <a:pt x="14752" y="1120"/>
                  <a:pt x="15396" y="2497"/>
                  <a:pt x="15396" y="4042"/>
                </a:cubicBezTo>
                <a:cubicBezTo>
                  <a:pt x="15396" y="6685"/>
                  <a:pt x="13515" y="8845"/>
                  <a:pt x="11133" y="9032"/>
                </a:cubicBezTo>
                <a:lnTo>
                  <a:pt x="11133" y="9998"/>
                </a:lnTo>
                <a:cubicBezTo>
                  <a:pt x="11554" y="10097"/>
                  <a:pt x="11940" y="10377"/>
                  <a:pt x="12172" y="10817"/>
                </a:cubicBezTo>
                <a:cubicBezTo>
                  <a:pt x="12405" y="11256"/>
                  <a:pt x="12434" y="11759"/>
                  <a:pt x="12302" y="12206"/>
                </a:cubicBezTo>
                <a:lnTo>
                  <a:pt x="13070" y="12689"/>
                </a:lnTo>
                <a:cubicBezTo>
                  <a:pt x="14410" y="10535"/>
                  <a:pt x="17066" y="9840"/>
                  <a:pt x="19167" y="11162"/>
                </a:cubicBezTo>
                <a:cubicBezTo>
                  <a:pt x="20394" y="11934"/>
                  <a:pt x="21168" y="13228"/>
                  <a:pt x="21393" y="14639"/>
                </a:cubicBezTo>
                <a:cubicBezTo>
                  <a:pt x="21414" y="14775"/>
                  <a:pt x="21599" y="14762"/>
                  <a:pt x="21598" y="14624"/>
                </a:cubicBezTo>
                <a:cubicBezTo>
                  <a:pt x="21585" y="12359"/>
                  <a:pt x="20504" y="10162"/>
                  <a:pt x="18574" y="8947"/>
                </a:cubicBezTo>
                <a:cubicBezTo>
                  <a:pt x="17892" y="8518"/>
                  <a:pt x="17165" y="8256"/>
                  <a:pt x="16430" y="8138"/>
                </a:cubicBezTo>
                <a:cubicBezTo>
                  <a:pt x="16704" y="7386"/>
                  <a:pt x="16858" y="6569"/>
                  <a:pt x="16858" y="5711"/>
                </a:cubicBezTo>
                <a:cubicBezTo>
                  <a:pt x="16858" y="3281"/>
                  <a:pt x="15653" y="1162"/>
                  <a:pt x="13859" y="17"/>
                </a:cubicBezTo>
                <a:cubicBezTo>
                  <a:pt x="13832" y="0"/>
                  <a:pt x="13803" y="-3"/>
                  <a:pt x="13780" y="4"/>
                </a:cubicBezTo>
                <a:close/>
                <a:moveTo>
                  <a:pt x="10799" y="5433"/>
                </a:moveTo>
                <a:cubicBezTo>
                  <a:pt x="9597" y="5433"/>
                  <a:pt x="8481" y="5840"/>
                  <a:pt x="7559" y="6531"/>
                </a:cubicBezTo>
                <a:cubicBezTo>
                  <a:pt x="7851" y="6980"/>
                  <a:pt x="8219" y="7367"/>
                  <a:pt x="8644" y="7668"/>
                </a:cubicBezTo>
                <a:cubicBezTo>
                  <a:pt x="9278" y="7262"/>
                  <a:pt x="10012" y="7025"/>
                  <a:pt x="10799" y="7025"/>
                </a:cubicBezTo>
                <a:cubicBezTo>
                  <a:pt x="11586" y="7025"/>
                  <a:pt x="12320" y="7262"/>
                  <a:pt x="12954" y="7668"/>
                </a:cubicBezTo>
                <a:cubicBezTo>
                  <a:pt x="13379" y="7367"/>
                  <a:pt x="13747" y="6982"/>
                  <a:pt x="14039" y="6533"/>
                </a:cubicBezTo>
                <a:cubicBezTo>
                  <a:pt x="13117" y="5842"/>
                  <a:pt x="12001" y="5433"/>
                  <a:pt x="10799" y="5433"/>
                </a:cubicBezTo>
                <a:close/>
                <a:moveTo>
                  <a:pt x="5088" y="11193"/>
                </a:moveTo>
                <a:cubicBezTo>
                  <a:pt x="5077" y="11354"/>
                  <a:pt x="5067" y="11515"/>
                  <a:pt x="5067" y="11680"/>
                </a:cubicBezTo>
                <a:cubicBezTo>
                  <a:pt x="5067" y="14159"/>
                  <a:pt x="6403" y="16301"/>
                  <a:pt x="8329" y="17309"/>
                </a:cubicBezTo>
                <a:cubicBezTo>
                  <a:pt x="8538" y="16810"/>
                  <a:pt x="8661" y="16270"/>
                  <a:pt x="8688" y="15721"/>
                </a:cubicBezTo>
                <a:cubicBezTo>
                  <a:pt x="7399" y="14918"/>
                  <a:pt x="6527" y="13409"/>
                  <a:pt x="6527" y="11680"/>
                </a:cubicBezTo>
                <a:cubicBezTo>
                  <a:pt x="6527" y="11667"/>
                  <a:pt x="6529" y="11657"/>
                  <a:pt x="6529" y="11645"/>
                </a:cubicBezTo>
                <a:cubicBezTo>
                  <a:pt x="6085" y="11398"/>
                  <a:pt x="5596" y="11244"/>
                  <a:pt x="5088" y="11193"/>
                </a:cubicBezTo>
                <a:close/>
                <a:moveTo>
                  <a:pt x="16508" y="11193"/>
                </a:moveTo>
                <a:cubicBezTo>
                  <a:pt x="16000" y="11244"/>
                  <a:pt x="15513" y="11398"/>
                  <a:pt x="15069" y="11645"/>
                </a:cubicBezTo>
                <a:cubicBezTo>
                  <a:pt x="15069" y="11657"/>
                  <a:pt x="15070" y="11668"/>
                  <a:pt x="15071" y="11680"/>
                </a:cubicBezTo>
                <a:cubicBezTo>
                  <a:pt x="15071" y="13410"/>
                  <a:pt x="14199" y="14918"/>
                  <a:pt x="12910" y="15721"/>
                </a:cubicBezTo>
                <a:cubicBezTo>
                  <a:pt x="12937" y="16270"/>
                  <a:pt x="13060" y="16810"/>
                  <a:pt x="13269" y="17309"/>
                </a:cubicBezTo>
                <a:cubicBezTo>
                  <a:pt x="15195" y="16301"/>
                  <a:pt x="16531" y="14159"/>
                  <a:pt x="16531" y="11680"/>
                </a:cubicBezTo>
                <a:cubicBezTo>
                  <a:pt x="16531" y="11515"/>
                  <a:pt x="16519" y="11354"/>
                  <a:pt x="16508" y="11193"/>
                </a:cubicBezTo>
                <a:close/>
                <a:moveTo>
                  <a:pt x="11967" y="12834"/>
                </a:moveTo>
                <a:cubicBezTo>
                  <a:pt x="11859" y="12964"/>
                  <a:pt x="11737" y="13084"/>
                  <a:pt x="11591" y="13176"/>
                </a:cubicBezTo>
                <a:cubicBezTo>
                  <a:pt x="10932" y="13590"/>
                  <a:pt x="10115" y="13429"/>
                  <a:pt x="9625" y="12838"/>
                </a:cubicBezTo>
                <a:lnTo>
                  <a:pt x="8861" y="13319"/>
                </a:lnTo>
                <a:cubicBezTo>
                  <a:pt x="9904" y="15660"/>
                  <a:pt x="9127" y="18514"/>
                  <a:pt x="7026" y="19835"/>
                </a:cubicBezTo>
                <a:cubicBezTo>
                  <a:pt x="5799" y="20607"/>
                  <a:pt x="4383" y="20691"/>
                  <a:pt x="3149" y="20197"/>
                </a:cubicBezTo>
                <a:cubicBezTo>
                  <a:pt x="3030" y="20149"/>
                  <a:pt x="2950" y="20331"/>
                  <a:pt x="3060" y="20399"/>
                </a:cubicBezTo>
                <a:cubicBezTo>
                  <a:pt x="4867" y="21520"/>
                  <a:pt x="7153" y="21597"/>
                  <a:pt x="9084" y="20382"/>
                </a:cubicBezTo>
                <a:cubicBezTo>
                  <a:pt x="9766" y="19953"/>
                  <a:pt x="10338" y="19399"/>
                  <a:pt x="10799" y="18765"/>
                </a:cubicBezTo>
                <a:cubicBezTo>
                  <a:pt x="11260" y="19399"/>
                  <a:pt x="11832" y="19953"/>
                  <a:pt x="12514" y="20382"/>
                </a:cubicBezTo>
                <a:cubicBezTo>
                  <a:pt x="14445" y="21597"/>
                  <a:pt x="16731" y="21520"/>
                  <a:pt x="18538" y="20399"/>
                </a:cubicBezTo>
                <a:cubicBezTo>
                  <a:pt x="18648" y="20331"/>
                  <a:pt x="18568" y="20149"/>
                  <a:pt x="18449" y="20197"/>
                </a:cubicBezTo>
                <a:cubicBezTo>
                  <a:pt x="17215" y="20691"/>
                  <a:pt x="15799" y="20607"/>
                  <a:pt x="14572" y="19835"/>
                </a:cubicBezTo>
                <a:cubicBezTo>
                  <a:pt x="12471" y="18514"/>
                  <a:pt x="11694" y="15660"/>
                  <a:pt x="12737" y="13319"/>
                </a:cubicBezTo>
                <a:lnTo>
                  <a:pt x="11967" y="12834"/>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0">
                                            <p:bg/>
                                          </p:spTgt>
                                        </p:tgtEl>
                                        <p:attrNameLst>
                                          <p:attrName>style.visibility</p:attrName>
                                        </p:attrNameLst>
                                      </p:cBhvr>
                                      <p:to>
                                        <p:strVal val="visible"/>
                                      </p:to>
                                    </p:set>
                                    <p:animEffect transition="in" filter="dissolve">
                                      <p:cBhvr>
                                        <p:cTn id="7" dur="199"/>
                                        <p:tgtEl>
                                          <p:spTgt spid="160">
                                            <p:bg/>
                                          </p:spTgt>
                                        </p:tgtEl>
                                      </p:cBhvr>
                                    </p:animEffect>
                                  </p:childTnLst>
                                </p:cTn>
                              </p:par>
                              <p:par>
                                <p:cTn id="8" presetID="9" presetClass="entr" presetSubtype="0" fill="hold" grpId="1" nodeType="withEffect">
                                  <p:stCondLst>
                                    <p:cond delay="0"/>
                                  </p:stCondLst>
                                  <p:iterate>
                                    <p:tmAbs val="0"/>
                                  </p:iterate>
                                  <p:childTnLst>
                                    <p:set>
                                      <p:cBhvr>
                                        <p:cTn id="9" fill="hold"/>
                                        <p:tgtEl>
                                          <p:spTgt spid="160">
                                            <p:txEl>
                                              <p:pRg st="0" end="0"/>
                                            </p:txEl>
                                          </p:spTgt>
                                        </p:tgtEl>
                                        <p:attrNameLst>
                                          <p:attrName>style.visibility</p:attrName>
                                        </p:attrNameLst>
                                      </p:cBhvr>
                                      <p:to>
                                        <p:strVal val="visible"/>
                                      </p:to>
                                    </p:set>
                                    <p:animEffect transition="in" filter="dissolve">
                                      <p:cBhvr>
                                        <p:cTn id="10" dur="199"/>
                                        <p:tgtEl>
                                          <p:spTgt spid="1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160">
                                            <p:txEl>
                                              <p:pRg st="1" end="1"/>
                                            </p:txEl>
                                          </p:spTgt>
                                        </p:tgtEl>
                                        <p:attrNameLst>
                                          <p:attrName>style.visibility</p:attrName>
                                        </p:attrNameLst>
                                      </p:cBhvr>
                                      <p:to>
                                        <p:strVal val="visible"/>
                                      </p:to>
                                    </p:set>
                                    <p:animEffect transition="in" filter="dissolve">
                                      <p:cBhvr>
                                        <p:cTn id="15" dur="199"/>
                                        <p:tgtEl>
                                          <p:spTgt spid="16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160">
                                            <p:txEl>
                                              <p:pRg st="2" end="2"/>
                                            </p:txEl>
                                          </p:spTgt>
                                        </p:tgtEl>
                                        <p:attrNameLst>
                                          <p:attrName>style.visibility</p:attrName>
                                        </p:attrNameLst>
                                      </p:cBhvr>
                                      <p:to>
                                        <p:strVal val="visible"/>
                                      </p:to>
                                    </p:set>
                                    <p:animEffect transition="in" filter="dissolve">
                                      <p:cBhvr>
                                        <p:cTn id="20" dur="199"/>
                                        <p:tgtEl>
                                          <p:spTgt spid="16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160">
                                            <p:txEl>
                                              <p:pRg st="3" end="3"/>
                                            </p:txEl>
                                          </p:spTgt>
                                        </p:tgtEl>
                                        <p:attrNameLst>
                                          <p:attrName>style.visibility</p:attrName>
                                        </p:attrNameLst>
                                      </p:cBhvr>
                                      <p:to>
                                        <p:strVal val="visible"/>
                                      </p:to>
                                    </p:set>
                                    <p:animEffect transition="in" filter="dissolve">
                                      <p:cBhvr>
                                        <p:cTn id="25" dur="199"/>
                                        <p:tgtEl>
                                          <p:spTgt spid="16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160">
                                            <p:txEl>
                                              <p:pRg st="4" end="4"/>
                                            </p:txEl>
                                          </p:spTgt>
                                        </p:tgtEl>
                                        <p:attrNameLst>
                                          <p:attrName>style.visibility</p:attrName>
                                        </p:attrNameLst>
                                      </p:cBhvr>
                                      <p:to>
                                        <p:strVal val="visible"/>
                                      </p:to>
                                    </p:set>
                                    <p:animEffect transition="in" filter="dissolve">
                                      <p:cBhvr>
                                        <p:cTn id="30" dur="199"/>
                                        <p:tgtEl>
                                          <p:spTgt spid="1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a:p>
            <a:pPr marL="917073" indent="-917073" algn="l">
              <a:lnSpc>
                <a:spcPct val="110000"/>
              </a:lnSpc>
              <a:buSzPct val="75000"/>
              <a:buChar char="•"/>
              <a:defRPr sz="7000" b="1">
                <a:solidFill>
                  <a:srgbClr val="53585F"/>
                </a:solidFill>
                <a:latin typeface="Calibri"/>
                <a:ea typeface="Calibri"/>
                <a:cs typeface="Calibri"/>
                <a:sym typeface="Calibri"/>
              </a:defRPr>
            </a:pPr>
            <a:r>
              <a:t>Ps 119:11; Matt 4:10 </a:t>
            </a:r>
            <a:r>
              <a:rPr b="0"/>
              <a:t>- Combat Satan’s lies with God’s truth</a:t>
            </a:r>
          </a:p>
        </p:txBody>
      </p:sp>
      <p:sp>
        <p:nvSpPr>
          <p:cNvPr id="411"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12"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413"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14"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415"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416" name="LIE: Pornography will satisfy me.…"/>
          <p:cNvSpPr/>
          <p:nvPr/>
        </p:nvSpPr>
        <p:spPr>
          <a:xfrm>
            <a:off x="669579" y="9357351"/>
            <a:ext cx="23188711" cy="4148770"/>
          </a:xfrm>
          <a:prstGeom prst="roundRect">
            <a:avLst>
              <a:gd name="adj" fmla="val 18542"/>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a:solidFill>
                  <a:srgbClr val="FFFFFF"/>
                </a:solidFill>
                <a:latin typeface="Calibri"/>
                <a:ea typeface="Calibri"/>
                <a:cs typeface="Calibri"/>
                <a:sym typeface="Calibri"/>
              </a:defRPr>
            </a:pPr>
            <a:r>
              <a:rPr u="sng"/>
              <a:t>LIE</a:t>
            </a:r>
            <a:r>
              <a:t>: Pornography will satisfy me.</a:t>
            </a:r>
            <a:br>
              <a:rPr u="sng"/>
            </a:br>
            <a:endParaRPr u="sng"/>
          </a:p>
          <a:p>
            <a:pPr>
              <a:lnSpc>
                <a:spcPct val="80000"/>
              </a:lnSpc>
              <a:defRPr>
                <a:solidFill>
                  <a:srgbClr val="FFFFFF"/>
                </a:solidFill>
                <a:latin typeface="Calibri"/>
                <a:ea typeface="Calibri"/>
                <a:cs typeface="Calibri"/>
                <a:sym typeface="Calibri"/>
              </a:defRPr>
            </a:pPr>
            <a:r>
              <a:rPr u="sng"/>
              <a:t>TRUTH</a:t>
            </a:r>
            <a:r>
              <a:t>: </a:t>
            </a:r>
            <a:r>
              <a:rPr b="1"/>
              <a:t>Jer 2:13</a:t>
            </a:r>
            <a:endParaRPr u="sng"/>
          </a:p>
          <a:p>
            <a:pPr>
              <a:lnSpc>
                <a:spcPct val="80000"/>
              </a:lnSpc>
              <a:defRPr>
                <a:solidFill>
                  <a:srgbClr val="FFFFFF"/>
                </a:solidFill>
                <a:latin typeface="Calibri"/>
                <a:ea typeface="Calibri"/>
                <a:cs typeface="Calibri"/>
                <a:sym typeface="Calibri"/>
              </a:defRPr>
            </a:pPr>
            <a:r>
              <a:t>“…for my people have committed two evils: they have forsaken me, the fountain of living waters, and hewed out cisterns for themselves, broken cisterns that can hold no water.”</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a:p>
            <a:pPr marL="917073" indent="-917073" algn="l">
              <a:lnSpc>
                <a:spcPct val="110000"/>
              </a:lnSpc>
              <a:buSzPct val="75000"/>
              <a:buChar char="•"/>
              <a:defRPr sz="7000" b="1">
                <a:solidFill>
                  <a:srgbClr val="53585F"/>
                </a:solidFill>
                <a:latin typeface="Calibri"/>
                <a:ea typeface="Calibri"/>
                <a:cs typeface="Calibri"/>
                <a:sym typeface="Calibri"/>
              </a:defRPr>
            </a:pPr>
            <a:r>
              <a:t>Ps 119:11; Matt 4:10 </a:t>
            </a:r>
            <a:r>
              <a:rPr b="0"/>
              <a:t>- Combat Satan’s lies with God’s truth</a:t>
            </a:r>
          </a:p>
        </p:txBody>
      </p:sp>
      <p:sp>
        <p:nvSpPr>
          <p:cNvPr id="419"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20"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421"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22"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423"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424" name="LIE: I don’t have to take radical action against this sin.…"/>
          <p:cNvSpPr/>
          <p:nvPr/>
        </p:nvSpPr>
        <p:spPr>
          <a:xfrm>
            <a:off x="669579" y="9357351"/>
            <a:ext cx="23188711" cy="4148770"/>
          </a:xfrm>
          <a:prstGeom prst="roundRect">
            <a:avLst>
              <a:gd name="adj" fmla="val 18542"/>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sz="5200">
                <a:solidFill>
                  <a:srgbClr val="FFFFFF"/>
                </a:solidFill>
                <a:latin typeface="Calibri"/>
                <a:ea typeface="Calibri"/>
                <a:cs typeface="Calibri"/>
                <a:sym typeface="Calibri"/>
              </a:defRPr>
            </a:pPr>
            <a:r>
              <a:rPr u="sng"/>
              <a:t>LIE</a:t>
            </a:r>
            <a:r>
              <a:t>: I don’t have to take radical action against this sin.</a:t>
            </a:r>
            <a:br>
              <a:rPr u="sng"/>
            </a:br>
            <a:endParaRPr u="sng"/>
          </a:p>
          <a:p>
            <a:pPr>
              <a:lnSpc>
                <a:spcPct val="80000"/>
              </a:lnSpc>
              <a:defRPr sz="5200">
                <a:solidFill>
                  <a:srgbClr val="FFFFFF"/>
                </a:solidFill>
                <a:latin typeface="Calibri"/>
                <a:ea typeface="Calibri"/>
                <a:cs typeface="Calibri"/>
                <a:sym typeface="Calibri"/>
              </a:defRPr>
            </a:pPr>
            <a:r>
              <a:rPr u="sng"/>
              <a:t>TRUTH</a:t>
            </a:r>
            <a:r>
              <a:t>: </a:t>
            </a:r>
            <a:r>
              <a:rPr b="1"/>
              <a:t>Matt 5:29</a:t>
            </a:r>
            <a:endParaRPr u="sng"/>
          </a:p>
          <a:p>
            <a:pPr>
              <a:lnSpc>
                <a:spcPct val="80000"/>
              </a:lnSpc>
              <a:defRPr sz="5200">
                <a:solidFill>
                  <a:srgbClr val="FFFFFF"/>
                </a:solidFill>
                <a:latin typeface="Calibri"/>
                <a:ea typeface="Calibri"/>
                <a:cs typeface="Calibri"/>
                <a:sym typeface="Calibri"/>
              </a:defRPr>
            </a:pPr>
            <a:r>
              <a:t>“…If your right eye causes you to sin, tear it out and throw it away. For it is better that you lose one of your members than that your whole body be thrown into hell.”</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6"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a:p>
            <a:pPr marL="917073" indent="-917073" algn="l">
              <a:lnSpc>
                <a:spcPct val="110000"/>
              </a:lnSpc>
              <a:buSzPct val="75000"/>
              <a:buChar char="•"/>
              <a:defRPr sz="7000" b="1">
                <a:solidFill>
                  <a:srgbClr val="53585F"/>
                </a:solidFill>
                <a:latin typeface="Calibri"/>
                <a:ea typeface="Calibri"/>
                <a:cs typeface="Calibri"/>
                <a:sym typeface="Calibri"/>
              </a:defRPr>
            </a:pPr>
            <a:r>
              <a:t>Ps 119:11; Matt 4:10 </a:t>
            </a:r>
            <a:r>
              <a:rPr b="0"/>
              <a:t>- Combat Satan’s lies with God’s truth</a:t>
            </a:r>
          </a:p>
        </p:txBody>
      </p:sp>
      <p:sp>
        <p:nvSpPr>
          <p:cNvPr id="427"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28"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429"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30"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431"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432" name="LIE: I can control this sin. I won’t allow it to get worse.…"/>
          <p:cNvSpPr/>
          <p:nvPr/>
        </p:nvSpPr>
        <p:spPr>
          <a:xfrm>
            <a:off x="669579" y="9357351"/>
            <a:ext cx="23188711" cy="4148770"/>
          </a:xfrm>
          <a:prstGeom prst="roundRect">
            <a:avLst>
              <a:gd name="adj" fmla="val 18542"/>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lnSpc>
                <a:spcPct val="80000"/>
              </a:lnSpc>
              <a:defRPr sz="5100">
                <a:solidFill>
                  <a:srgbClr val="FFFFFF"/>
                </a:solidFill>
                <a:latin typeface="Calibri"/>
                <a:ea typeface="Calibri"/>
                <a:cs typeface="Calibri"/>
                <a:sym typeface="Calibri"/>
              </a:defRPr>
            </a:pPr>
            <a:r>
              <a:rPr u="sng"/>
              <a:t>LIE</a:t>
            </a:r>
            <a:r>
              <a:t>: I can control this sin. I won’t allow it to get worse.</a:t>
            </a:r>
            <a:br>
              <a:rPr u="sng"/>
            </a:br>
            <a:endParaRPr u="sng"/>
          </a:p>
          <a:p>
            <a:pPr>
              <a:lnSpc>
                <a:spcPct val="80000"/>
              </a:lnSpc>
              <a:defRPr sz="5100">
                <a:solidFill>
                  <a:srgbClr val="FFFFFF"/>
                </a:solidFill>
                <a:latin typeface="Calibri"/>
                <a:ea typeface="Calibri"/>
                <a:cs typeface="Calibri"/>
                <a:sym typeface="Calibri"/>
              </a:defRPr>
            </a:pPr>
            <a:r>
              <a:rPr u="sng"/>
              <a:t>TRUTH</a:t>
            </a:r>
            <a:r>
              <a:t>: </a:t>
            </a:r>
            <a:r>
              <a:rPr b="1"/>
              <a:t>2 Peter 2:18-19</a:t>
            </a:r>
            <a:endParaRPr u="sng"/>
          </a:p>
          <a:p>
            <a:pPr>
              <a:lnSpc>
                <a:spcPct val="80000"/>
              </a:lnSpc>
              <a:defRPr sz="5100">
                <a:solidFill>
                  <a:srgbClr val="FFFFFF"/>
                </a:solidFill>
                <a:latin typeface="Calibri"/>
                <a:ea typeface="Calibri"/>
                <a:cs typeface="Calibri"/>
                <a:sym typeface="Calibri"/>
              </a:defRPr>
            </a:pPr>
            <a:r>
              <a:t>“…they entice by sensual passions of the flesh those who are barely escaping from those who live in error. They promise them freedom, but they themselves are slaves of corruption. For whatever overcomes a person, to that he is enslaved.”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a:p>
            <a:pPr marL="917073" indent="-917073" algn="l">
              <a:lnSpc>
                <a:spcPct val="110000"/>
              </a:lnSpc>
              <a:buSzPct val="75000"/>
              <a:buChar char="•"/>
              <a:defRPr sz="7000" b="1">
                <a:solidFill>
                  <a:srgbClr val="53585F"/>
                </a:solidFill>
                <a:latin typeface="Calibri"/>
                <a:ea typeface="Calibri"/>
                <a:cs typeface="Calibri"/>
                <a:sym typeface="Calibri"/>
              </a:defRPr>
            </a:pPr>
            <a:r>
              <a:t>Ps 119:11; Matt 4:10 </a:t>
            </a:r>
            <a:r>
              <a:rPr b="0"/>
              <a:t>- Combat Satan’s lies with God’s truth</a:t>
            </a:r>
          </a:p>
        </p:txBody>
      </p:sp>
      <p:sp>
        <p:nvSpPr>
          <p:cNvPr id="435"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36"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437"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38"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439"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
        <p:nvSpPr>
          <p:cNvPr id="440" name="LIE: This sin won’t have serious consequences for me.…"/>
          <p:cNvSpPr/>
          <p:nvPr/>
        </p:nvSpPr>
        <p:spPr>
          <a:xfrm>
            <a:off x="669579" y="9357351"/>
            <a:ext cx="23188711" cy="4148770"/>
          </a:xfrm>
          <a:prstGeom prst="roundRect">
            <a:avLst>
              <a:gd name="adj" fmla="val 18542"/>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a:solidFill>
                  <a:srgbClr val="FFFFFF"/>
                </a:solidFill>
                <a:latin typeface="Calibri"/>
                <a:ea typeface="Calibri"/>
                <a:cs typeface="Calibri"/>
                <a:sym typeface="Calibri"/>
              </a:defRPr>
            </a:pPr>
            <a:r>
              <a:rPr u="sng"/>
              <a:t>LIE</a:t>
            </a:r>
            <a:r>
              <a:t>: This sin won’t have serious consequences for me.</a:t>
            </a:r>
            <a:br/>
            <a:endParaRPr/>
          </a:p>
          <a:p>
            <a:pPr>
              <a:defRPr>
                <a:solidFill>
                  <a:srgbClr val="FFFFFF"/>
                </a:solidFill>
                <a:latin typeface="Calibri"/>
                <a:ea typeface="Calibri"/>
                <a:cs typeface="Calibri"/>
                <a:sym typeface="Calibri"/>
              </a:defRPr>
            </a:pPr>
            <a:r>
              <a:rPr u="sng"/>
              <a:t>TRUTH</a:t>
            </a:r>
            <a:r>
              <a:t>: </a:t>
            </a:r>
            <a:r>
              <a:rPr b="1"/>
              <a:t>Gal 6:7-8  </a:t>
            </a:r>
            <a:r>
              <a:t>“Do not be deceived: God is not mocked, for whatever one sows, that will he also reap. For the one who sows to his own flesh will from the flesh reap corruption, but the one who sows to the Spirit will from the Spirit reap eternal life.”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a:p>
            <a:pPr marL="917073" indent="-917073" algn="l">
              <a:lnSpc>
                <a:spcPct val="110000"/>
              </a:lnSpc>
              <a:buSzPct val="75000"/>
              <a:buChar char="•"/>
              <a:defRPr sz="7000" b="1">
                <a:solidFill>
                  <a:srgbClr val="53585F"/>
                </a:solidFill>
                <a:latin typeface="Calibri"/>
                <a:ea typeface="Calibri"/>
                <a:cs typeface="Calibri"/>
                <a:sym typeface="Calibri"/>
              </a:defRPr>
            </a:pPr>
            <a:r>
              <a:t>Ps 119:11; Matt 4:10 </a:t>
            </a:r>
            <a:r>
              <a:rPr b="0"/>
              <a:t>- Combat Satan’s lies with God’s truth</a:t>
            </a:r>
          </a:p>
          <a:p>
            <a:pPr marL="917073" indent="-917073" algn="l">
              <a:lnSpc>
                <a:spcPct val="110000"/>
              </a:lnSpc>
              <a:buSzPct val="75000"/>
              <a:buChar char="•"/>
              <a:defRPr sz="7000" b="1">
                <a:solidFill>
                  <a:srgbClr val="53585F"/>
                </a:solidFill>
                <a:latin typeface="Calibri"/>
                <a:ea typeface="Calibri"/>
                <a:cs typeface="Calibri"/>
                <a:sym typeface="Calibri"/>
              </a:defRPr>
            </a:pPr>
            <a:r>
              <a:t>Jer 2:13 </a:t>
            </a:r>
            <a:r>
              <a:rPr b="0"/>
              <a:t>- Dig deeper: </a:t>
            </a:r>
            <a:r>
              <a:rPr b="0" i="1"/>
              <a:t>Why</a:t>
            </a:r>
            <a:r>
              <a:rPr b="0"/>
              <a:t> am I turning to this sin?</a:t>
            </a:r>
          </a:p>
          <a:p>
            <a:pPr marL="1806073" lvl="2" indent="-917073" algn="l">
              <a:lnSpc>
                <a:spcPct val="110000"/>
              </a:lnSpc>
              <a:buSzPct val="75000"/>
              <a:buChar char="•"/>
              <a:defRPr sz="7000" b="1">
                <a:solidFill>
                  <a:srgbClr val="53585F"/>
                </a:solidFill>
                <a:latin typeface="Calibri"/>
                <a:ea typeface="Calibri"/>
                <a:cs typeface="Calibri"/>
                <a:sym typeface="Calibri"/>
              </a:defRPr>
            </a:pPr>
            <a:r>
              <a:rPr b="0"/>
              <a:t>Is there a void I’m trying to fill? Pain/stress/pride?</a:t>
            </a:r>
          </a:p>
          <a:p>
            <a:pPr marL="1806073" lvl="2" indent="-917073" algn="l">
              <a:lnSpc>
                <a:spcPct val="110000"/>
              </a:lnSpc>
              <a:buSzPct val="75000"/>
              <a:buChar char="•"/>
              <a:defRPr sz="7000" b="1">
                <a:solidFill>
                  <a:srgbClr val="53585F"/>
                </a:solidFill>
                <a:latin typeface="Calibri"/>
                <a:ea typeface="Calibri"/>
                <a:cs typeface="Calibri"/>
                <a:sym typeface="Calibri"/>
              </a:defRPr>
            </a:pPr>
            <a:r>
              <a:rPr b="0"/>
              <a:t>Sometimes counseling is needed to get to the root</a:t>
            </a:r>
          </a:p>
        </p:txBody>
      </p:sp>
      <p:sp>
        <p:nvSpPr>
          <p:cNvPr id="443"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44"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445"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46"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447"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42">
                                            <p:txEl>
                                              <p:pRg st="4" end="4"/>
                                            </p:txEl>
                                          </p:spTgt>
                                        </p:tgtEl>
                                        <p:attrNameLst>
                                          <p:attrName>style.visibility</p:attrName>
                                        </p:attrNameLst>
                                      </p:cBhvr>
                                      <p:to>
                                        <p:strVal val="visible"/>
                                      </p:to>
                                    </p:set>
                                    <p:animEffect transition="in" filter="dissolve">
                                      <p:cBhvr>
                                        <p:cTn id="7" dur="199"/>
                                        <p:tgtEl>
                                          <p:spTgt spid="44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442">
                                            <p:txEl>
                                              <p:pRg st="5" end="5"/>
                                            </p:txEl>
                                          </p:spTgt>
                                        </p:tgtEl>
                                        <p:attrNameLst>
                                          <p:attrName>style.visibility</p:attrName>
                                        </p:attrNameLst>
                                      </p:cBhvr>
                                      <p:to>
                                        <p:strVal val="visible"/>
                                      </p:to>
                                    </p:set>
                                    <p:animEffect transition="in" filter="dissolve">
                                      <p:cBhvr>
                                        <p:cTn id="12" dur="199"/>
                                        <p:tgtEl>
                                          <p:spTgt spid="44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442">
                                            <p:txEl>
                                              <p:pRg st="6" end="6"/>
                                            </p:txEl>
                                          </p:spTgt>
                                        </p:tgtEl>
                                        <p:attrNameLst>
                                          <p:attrName>style.visibility</p:attrName>
                                        </p:attrNameLst>
                                      </p:cBhvr>
                                      <p:to>
                                        <p:strVal val="visible"/>
                                      </p:to>
                                    </p:set>
                                    <p:animEffect transition="in" filter="dissolve">
                                      <p:cBhvr>
                                        <p:cTn id="17" dur="199"/>
                                        <p:tgtEl>
                                          <p:spTgt spid="4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1"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9" name="Ps 101:1-4 - Renewed godly desires: Hate evil. Love good.…"/>
          <p:cNvSpPr txBox="1"/>
          <p:nvPr/>
        </p:nvSpPr>
        <p:spPr>
          <a:xfrm>
            <a:off x="676700" y="4625578"/>
            <a:ext cx="23174469" cy="88867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b="1">
                <a:solidFill>
                  <a:srgbClr val="53585F"/>
                </a:solidFill>
                <a:latin typeface="Calibri"/>
                <a:ea typeface="Calibri"/>
                <a:cs typeface="Calibri"/>
                <a:sym typeface="Calibri"/>
              </a:defRPr>
            </a:pPr>
            <a:r>
              <a:t>Ps 101:1-4 </a:t>
            </a:r>
            <a:r>
              <a:rPr b="0"/>
              <a:t>- Renewed godly desires: Hate evil. Love good.</a:t>
            </a:r>
          </a:p>
          <a:p>
            <a:pPr marL="917073" indent="-917073" algn="l">
              <a:lnSpc>
                <a:spcPct val="110000"/>
              </a:lnSpc>
              <a:buSzPct val="75000"/>
              <a:buChar char="•"/>
              <a:defRPr sz="7000" b="1">
                <a:solidFill>
                  <a:srgbClr val="53585F"/>
                </a:solidFill>
                <a:latin typeface="Calibri"/>
                <a:ea typeface="Calibri"/>
                <a:cs typeface="Calibri"/>
                <a:sym typeface="Calibri"/>
              </a:defRPr>
            </a:pPr>
            <a:r>
              <a:t>Jas 1:14-15 </a:t>
            </a:r>
            <a:r>
              <a:rPr b="0"/>
              <a:t>- Fight a different battle—attack lust at the root</a:t>
            </a:r>
          </a:p>
          <a:p>
            <a:pPr marL="917073" indent="-917073" algn="l">
              <a:lnSpc>
                <a:spcPct val="110000"/>
              </a:lnSpc>
              <a:buSzPct val="75000"/>
              <a:buChar char="•"/>
              <a:defRPr sz="7000" b="1">
                <a:solidFill>
                  <a:srgbClr val="53585F"/>
                </a:solidFill>
                <a:latin typeface="Calibri"/>
                <a:ea typeface="Calibri"/>
                <a:cs typeface="Calibri"/>
                <a:sym typeface="Calibri"/>
              </a:defRPr>
            </a:pPr>
            <a:r>
              <a:t>2 Cor 7:8-11 </a:t>
            </a:r>
            <a:r>
              <a:rPr b="0"/>
              <a:t>- Learn the balance of God’s grace</a:t>
            </a:r>
          </a:p>
          <a:p>
            <a:pPr marL="917073" indent="-917073" algn="l">
              <a:lnSpc>
                <a:spcPct val="110000"/>
              </a:lnSpc>
              <a:buSzPct val="75000"/>
              <a:buChar char="•"/>
              <a:defRPr sz="7000" b="1">
                <a:solidFill>
                  <a:srgbClr val="53585F"/>
                </a:solidFill>
                <a:latin typeface="Calibri"/>
                <a:ea typeface="Calibri"/>
                <a:cs typeface="Calibri"/>
                <a:sym typeface="Calibri"/>
              </a:defRPr>
            </a:pPr>
            <a:r>
              <a:t>Ps 119:11; Matt 4:10 </a:t>
            </a:r>
            <a:r>
              <a:rPr b="0"/>
              <a:t>- Combat Satan’s lies with God’s truth</a:t>
            </a:r>
          </a:p>
          <a:p>
            <a:pPr marL="917073" indent="-917073" algn="l">
              <a:lnSpc>
                <a:spcPct val="110000"/>
              </a:lnSpc>
              <a:buSzPct val="75000"/>
              <a:buChar char="•"/>
              <a:defRPr sz="7000" b="1">
                <a:solidFill>
                  <a:srgbClr val="53585F"/>
                </a:solidFill>
                <a:latin typeface="Calibri"/>
                <a:ea typeface="Calibri"/>
                <a:cs typeface="Calibri"/>
                <a:sym typeface="Calibri"/>
              </a:defRPr>
            </a:pPr>
            <a:r>
              <a:t>Jer 2:13 </a:t>
            </a:r>
            <a:r>
              <a:rPr b="0"/>
              <a:t>- Dig deeper: </a:t>
            </a:r>
            <a:r>
              <a:rPr b="0" i="1"/>
              <a:t>Why</a:t>
            </a:r>
            <a:r>
              <a:rPr b="0"/>
              <a:t> am I turning to this sin?</a:t>
            </a:r>
          </a:p>
          <a:p>
            <a:pPr marL="917073" indent="-917073" algn="l">
              <a:lnSpc>
                <a:spcPct val="110000"/>
              </a:lnSpc>
              <a:buSzPct val="75000"/>
              <a:buChar char="•"/>
              <a:defRPr sz="7000" b="1">
                <a:solidFill>
                  <a:srgbClr val="53585F"/>
                </a:solidFill>
                <a:latin typeface="Calibri"/>
                <a:ea typeface="Calibri"/>
                <a:cs typeface="Calibri"/>
                <a:sym typeface="Calibri"/>
              </a:defRPr>
            </a:pPr>
            <a:r>
              <a:t>2 Tim 2:22; Prov 5 </a:t>
            </a:r>
            <a:r>
              <a:rPr b="0"/>
              <a:t>- Flee </a:t>
            </a:r>
            <a:r>
              <a:rPr b="0" i="1"/>
              <a:t>and</a:t>
            </a:r>
            <a:r>
              <a:rPr b="0"/>
              <a:t> fill—don’t just say NO, say YES</a:t>
            </a:r>
          </a:p>
          <a:p>
            <a:pPr marL="917073" indent="-917073" algn="l">
              <a:lnSpc>
                <a:spcPct val="110000"/>
              </a:lnSpc>
              <a:buSzPct val="75000"/>
              <a:buChar char="•"/>
              <a:defRPr sz="7000" b="1">
                <a:solidFill>
                  <a:srgbClr val="53585F"/>
                </a:solidFill>
                <a:latin typeface="Calibri"/>
                <a:ea typeface="Calibri"/>
                <a:cs typeface="Calibri"/>
                <a:sym typeface="Calibri"/>
              </a:defRPr>
            </a:pPr>
            <a:r>
              <a:t>1 John 3:1-3 </a:t>
            </a:r>
            <a:r>
              <a:rPr b="0"/>
              <a:t>- Fix your heart and mind on the Lord</a:t>
            </a:r>
          </a:p>
        </p:txBody>
      </p:sp>
      <p:sp>
        <p:nvSpPr>
          <p:cNvPr id="450"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51" name="LONG-TERM BATTLE STRAREGIES"/>
          <p:cNvSpPr txBox="1"/>
          <p:nvPr/>
        </p:nvSpPr>
        <p:spPr>
          <a:xfrm>
            <a:off x="0" y="131417"/>
            <a:ext cx="24384000"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defTabSz="813315">
              <a:defRPr sz="13266" b="1">
                <a:solidFill>
                  <a:srgbClr val="FFFFFF"/>
                </a:solidFill>
                <a:latin typeface="Calibri"/>
                <a:ea typeface="Calibri"/>
                <a:cs typeface="Calibri"/>
                <a:sym typeface="Calibri"/>
              </a:defRPr>
            </a:lvl1pPr>
          </a:lstStyle>
          <a:p>
            <a:r>
              <a:rPr dirty="0"/>
              <a:t>LONG-TERM BATTLE STRAREGIES</a:t>
            </a:r>
          </a:p>
        </p:txBody>
      </p:sp>
      <p:sp>
        <p:nvSpPr>
          <p:cNvPr id="452" name="Brain"/>
          <p:cNvSpPr/>
          <p:nvPr/>
        </p:nvSpPr>
        <p:spPr>
          <a:xfrm>
            <a:off x="19441041" y="2521469"/>
            <a:ext cx="2766703" cy="2071018"/>
          </a:xfrm>
          <a:custGeom>
            <a:avLst/>
            <a:gdLst/>
            <a:ahLst/>
            <a:cxnLst>
              <a:cxn ang="0">
                <a:pos x="wd2" y="hd2"/>
              </a:cxn>
              <a:cxn ang="5400000">
                <a:pos x="wd2" y="hd2"/>
              </a:cxn>
              <a:cxn ang="10800000">
                <a:pos x="wd2" y="hd2"/>
              </a:cxn>
              <a:cxn ang="16200000">
                <a:pos x="wd2" y="hd2"/>
              </a:cxn>
            </a:cxnLst>
            <a:rect l="0" t="0" r="r" b="b"/>
            <a:pathLst>
              <a:path w="20488" h="21353" extrusionOk="0">
                <a:moveTo>
                  <a:pt x="7849" y="0"/>
                </a:moveTo>
                <a:cubicBezTo>
                  <a:pt x="6588" y="6"/>
                  <a:pt x="5225" y="689"/>
                  <a:pt x="4557" y="2140"/>
                </a:cubicBezTo>
                <a:cubicBezTo>
                  <a:pt x="2599" y="1020"/>
                  <a:pt x="-24" y="5596"/>
                  <a:pt x="711" y="7397"/>
                </a:cubicBezTo>
                <a:cubicBezTo>
                  <a:pt x="-688" y="9636"/>
                  <a:pt x="116" y="13872"/>
                  <a:pt x="1923" y="14061"/>
                </a:cubicBezTo>
                <a:cubicBezTo>
                  <a:pt x="1923" y="16787"/>
                  <a:pt x="2890" y="18203"/>
                  <a:pt x="5652" y="18009"/>
                </a:cubicBezTo>
                <a:cubicBezTo>
                  <a:pt x="5058" y="18885"/>
                  <a:pt x="3979" y="20442"/>
                  <a:pt x="3979" y="20442"/>
                </a:cubicBezTo>
                <a:lnTo>
                  <a:pt x="5611" y="21353"/>
                </a:lnTo>
                <a:lnTo>
                  <a:pt x="8716" y="17668"/>
                </a:lnTo>
                <a:cubicBezTo>
                  <a:pt x="8716" y="17668"/>
                  <a:pt x="10238" y="18641"/>
                  <a:pt x="12318" y="17960"/>
                </a:cubicBezTo>
                <a:cubicBezTo>
                  <a:pt x="13886" y="17446"/>
                  <a:pt x="14413" y="16378"/>
                  <a:pt x="14315" y="14805"/>
                </a:cubicBezTo>
                <a:cubicBezTo>
                  <a:pt x="16693" y="15486"/>
                  <a:pt x="19417" y="16159"/>
                  <a:pt x="20347" y="12752"/>
                </a:cubicBezTo>
                <a:cubicBezTo>
                  <a:pt x="20912" y="10684"/>
                  <a:pt x="19660" y="7640"/>
                  <a:pt x="18716" y="7640"/>
                </a:cubicBezTo>
                <a:cubicBezTo>
                  <a:pt x="19416" y="6130"/>
                  <a:pt x="17143" y="3112"/>
                  <a:pt x="15639" y="3647"/>
                </a:cubicBezTo>
                <a:cubicBezTo>
                  <a:pt x="15534" y="1422"/>
                  <a:pt x="11423" y="-247"/>
                  <a:pt x="10234" y="1165"/>
                </a:cubicBezTo>
                <a:cubicBezTo>
                  <a:pt x="9750" y="398"/>
                  <a:pt x="8830" y="-5"/>
                  <a:pt x="7849" y="0"/>
                </a:cubicBez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53" name="RENEW YOUR MIND"/>
          <p:cNvSpPr txBox="1"/>
          <p:nvPr/>
        </p:nvSpPr>
        <p:spPr>
          <a:xfrm>
            <a:off x="2176256" y="2355357"/>
            <a:ext cx="16044310" cy="2915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lgn="l" defTabSz="813315">
              <a:lnSpc>
                <a:spcPct val="110000"/>
              </a:lnSpc>
              <a:defRPr sz="14850" b="1">
                <a:solidFill>
                  <a:srgbClr val="53585F"/>
                </a:solidFill>
                <a:latin typeface="Calibri"/>
                <a:ea typeface="Calibri"/>
                <a:cs typeface="Calibri"/>
                <a:sym typeface="Calibri"/>
              </a:defRPr>
            </a:lvl1pPr>
          </a:lstStyle>
          <a:p>
            <a:r>
              <a:t>RENEW YOUR MIND</a:t>
            </a:r>
          </a:p>
        </p:txBody>
      </p:sp>
      <p:sp>
        <p:nvSpPr>
          <p:cNvPr id="454" name="Arrow 2"/>
          <p:cNvSpPr/>
          <p:nvPr/>
        </p:nvSpPr>
        <p:spPr>
          <a:xfrm>
            <a:off x="20128314" y="2895807"/>
            <a:ext cx="1213564" cy="977170"/>
          </a:xfrm>
          <a:custGeom>
            <a:avLst/>
            <a:gdLst/>
            <a:ahLst/>
            <a:cxnLst>
              <a:cxn ang="0">
                <a:pos x="wd2" y="hd2"/>
              </a:cxn>
              <a:cxn ang="5400000">
                <a:pos x="wd2" y="hd2"/>
              </a:cxn>
              <a:cxn ang="10800000">
                <a:pos x="wd2" y="hd2"/>
              </a:cxn>
              <a:cxn ang="16200000">
                <a:pos x="wd2" y="hd2"/>
              </a:cxn>
            </a:cxnLst>
            <a:rect l="0" t="0" r="r" b="b"/>
            <a:pathLst>
              <a:path w="21600" h="21600"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a:miter lim="400000"/>
          </a:ln>
        </p:spPr>
        <p:txBody>
          <a:bodyPr lIns="71437" tIns="71437" rIns="71437" bIns="71437" anchor="ctr"/>
          <a:lstStyle/>
          <a:p>
            <a:pPr>
              <a:defRPr sz="36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49">
                                            <p:txEl>
                                              <p:pRg st="5" end="5"/>
                                            </p:txEl>
                                          </p:spTgt>
                                        </p:tgtEl>
                                        <p:attrNameLst>
                                          <p:attrName>style.visibility</p:attrName>
                                        </p:attrNameLst>
                                      </p:cBhvr>
                                      <p:to>
                                        <p:strVal val="visible"/>
                                      </p:to>
                                    </p:set>
                                    <p:animEffect transition="in" filter="dissolve">
                                      <p:cBhvr>
                                        <p:cTn id="7" dur="199"/>
                                        <p:tgtEl>
                                          <p:spTgt spid="449">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449">
                                            <p:txEl>
                                              <p:pRg st="6" end="6"/>
                                            </p:txEl>
                                          </p:spTgt>
                                        </p:tgtEl>
                                        <p:attrNameLst>
                                          <p:attrName>style.visibility</p:attrName>
                                        </p:attrNameLst>
                                      </p:cBhvr>
                                      <p:to>
                                        <p:strVal val="visible"/>
                                      </p:to>
                                    </p:set>
                                    <p:animEffect transition="in" filter="dissolve">
                                      <p:cBhvr>
                                        <p:cTn id="12" dur="199"/>
                                        <p:tgtEl>
                                          <p:spTgt spid="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1"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6" name="Relationships:…"/>
          <p:cNvSpPr txBox="1"/>
          <p:nvPr/>
        </p:nvSpPr>
        <p:spPr>
          <a:xfrm>
            <a:off x="658372" y="2742635"/>
            <a:ext cx="22975140" cy="1045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buSzPct val="75000"/>
              <a:buChar char="•"/>
              <a:defRPr sz="7000">
                <a:solidFill>
                  <a:srgbClr val="53585F"/>
                </a:solidFill>
                <a:latin typeface="Calibri"/>
                <a:ea typeface="Calibri"/>
                <a:cs typeface="Calibri"/>
                <a:sym typeface="Calibri"/>
              </a:defRPr>
            </a:pPr>
            <a:r>
              <a:t>Relationships:</a:t>
            </a:r>
          </a:p>
          <a:p>
            <a:pPr marL="1806073" lvl="2" indent="-917073" algn="l">
              <a:buSzPct val="75000"/>
              <a:buChar char="•"/>
              <a:defRPr sz="7000" b="1">
                <a:solidFill>
                  <a:srgbClr val="53585F"/>
                </a:solidFill>
                <a:latin typeface="Calibri"/>
                <a:ea typeface="Calibri"/>
                <a:cs typeface="Calibri"/>
                <a:sym typeface="Calibri"/>
              </a:defRPr>
            </a:pPr>
            <a:r>
              <a:t>Deut 6:7-9 </a:t>
            </a:r>
            <a:r>
              <a:rPr b="0"/>
              <a:t>- Create a culture of openness in your family.</a:t>
            </a:r>
          </a:p>
          <a:p>
            <a:pPr marL="2695073" lvl="4" indent="-917073" algn="l">
              <a:buSzPct val="75000"/>
              <a:buChar char="•"/>
              <a:defRPr sz="7000" b="1">
                <a:solidFill>
                  <a:srgbClr val="53585F"/>
                </a:solidFill>
                <a:latin typeface="Calibri"/>
                <a:ea typeface="Calibri"/>
                <a:cs typeface="Calibri"/>
                <a:sym typeface="Calibri"/>
              </a:defRPr>
            </a:pPr>
            <a:r>
              <a:rPr b="0"/>
              <a:t>Resource for kids: “Good Pictures, Bad Pictures”</a:t>
            </a:r>
          </a:p>
          <a:p>
            <a:pPr marL="2695073" lvl="4" indent="-917073" algn="l">
              <a:buSzPct val="75000"/>
              <a:buChar char="•"/>
              <a:defRPr sz="7000" b="1">
                <a:solidFill>
                  <a:srgbClr val="53585F"/>
                </a:solidFill>
                <a:latin typeface="Calibri"/>
                <a:ea typeface="Calibri"/>
                <a:cs typeface="Calibri"/>
                <a:sym typeface="Calibri"/>
              </a:defRPr>
            </a:pPr>
            <a:r>
              <a:rPr b="0"/>
              <a:t>Teach your kids before the world does.</a:t>
            </a:r>
          </a:p>
          <a:p>
            <a:pPr marL="2695073" lvl="4" indent="-917073" algn="l">
              <a:buSzPct val="75000"/>
              <a:buChar char="•"/>
              <a:defRPr sz="7000" b="1">
                <a:solidFill>
                  <a:srgbClr val="53585F"/>
                </a:solidFill>
                <a:latin typeface="Calibri"/>
                <a:ea typeface="Calibri"/>
                <a:cs typeface="Calibri"/>
                <a:sym typeface="Calibri"/>
              </a:defRPr>
            </a:pPr>
            <a:r>
              <a:rPr b="0"/>
              <a:t>Create a culture of openness in your church family.</a:t>
            </a:r>
          </a:p>
          <a:p>
            <a:pPr marL="917073" indent="-917073" algn="l">
              <a:buSzPct val="75000"/>
              <a:buChar char="•"/>
              <a:defRPr sz="7000">
                <a:solidFill>
                  <a:srgbClr val="53585F"/>
                </a:solidFill>
                <a:latin typeface="Calibri"/>
                <a:ea typeface="Calibri"/>
                <a:cs typeface="Calibri"/>
                <a:sym typeface="Calibri"/>
              </a:defRPr>
            </a:pPr>
            <a:r>
              <a:t>Fortify your home:</a:t>
            </a:r>
          </a:p>
          <a:p>
            <a:pPr marL="1806073" lvl="2" indent="-917073" algn="l">
              <a:buSzPct val="75000"/>
              <a:buChar char="•"/>
              <a:defRPr sz="7000">
                <a:solidFill>
                  <a:srgbClr val="53585F"/>
                </a:solidFill>
                <a:latin typeface="Calibri"/>
                <a:ea typeface="Calibri"/>
                <a:cs typeface="Calibri"/>
                <a:sym typeface="Calibri"/>
              </a:defRPr>
            </a:pPr>
            <a:r>
              <a:t>Filtering: Prevent accidental access (ounce of prevention)</a:t>
            </a:r>
          </a:p>
          <a:p>
            <a:pPr marL="1806073" lvl="2" indent="-917073" algn="l">
              <a:buSzPct val="75000"/>
              <a:buChar char="•"/>
              <a:defRPr sz="7000">
                <a:solidFill>
                  <a:srgbClr val="53585F"/>
                </a:solidFill>
                <a:latin typeface="Calibri"/>
                <a:ea typeface="Calibri"/>
                <a:cs typeface="Calibri"/>
                <a:sym typeface="Calibri"/>
              </a:defRPr>
            </a:pPr>
            <a:r>
              <a:t>Accountability: Send weekly reports, catch filter holes</a:t>
            </a:r>
          </a:p>
          <a:p>
            <a:pPr marL="1806073" lvl="2" indent="-917073" algn="l">
              <a:buSzPct val="75000"/>
              <a:buChar char="•"/>
              <a:defRPr sz="7000">
                <a:solidFill>
                  <a:srgbClr val="53585F"/>
                </a:solidFill>
                <a:latin typeface="Calibri"/>
                <a:ea typeface="Calibri"/>
                <a:cs typeface="Calibri"/>
                <a:sym typeface="Calibri"/>
              </a:defRPr>
            </a:pPr>
            <a:r>
              <a:t>Give technology responsibly. Phone checks.</a:t>
            </a:r>
          </a:p>
        </p:txBody>
      </p:sp>
      <p:sp>
        <p:nvSpPr>
          <p:cNvPr id="457"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58" name="PROACTIVE PREVENTION"/>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PROACTIVE PREVENTION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56">
                                            <p:bg/>
                                          </p:spTgt>
                                        </p:tgtEl>
                                        <p:attrNameLst>
                                          <p:attrName>style.visibility</p:attrName>
                                        </p:attrNameLst>
                                      </p:cBhvr>
                                      <p:to>
                                        <p:strVal val="visible"/>
                                      </p:to>
                                    </p:set>
                                    <p:animEffect transition="in" filter="dissolve">
                                      <p:cBhvr>
                                        <p:cTn id="7" dur="199"/>
                                        <p:tgtEl>
                                          <p:spTgt spid="456">
                                            <p:bg/>
                                          </p:spTgt>
                                        </p:tgtEl>
                                      </p:cBhvr>
                                    </p:animEffect>
                                  </p:childTnLst>
                                </p:cTn>
                              </p:par>
                              <p:par>
                                <p:cTn id="8" presetID="9" presetClass="entr" presetSubtype="0" fill="hold" grpId="1" nodeType="withEffect">
                                  <p:stCondLst>
                                    <p:cond delay="0"/>
                                  </p:stCondLst>
                                  <p:iterate>
                                    <p:tmAbs val="0"/>
                                  </p:iterate>
                                  <p:childTnLst>
                                    <p:set>
                                      <p:cBhvr>
                                        <p:cTn id="9" fill="hold"/>
                                        <p:tgtEl>
                                          <p:spTgt spid="456">
                                            <p:txEl>
                                              <p:pRg st="0" end="0"/>
                                            </p:txEl>
                                          </p:spTgt>
                                        </p:tgtEl>
                                        <p:attrNameLst>
                                          <p:attrName>style.visibility</p:attrName>
                                        </p:attrNameLst>
                                      </p:cBhvr>
                                      <p:to>
                                        <p:strVal val="visible"/>
                                      </p:to>
                                    </p:set>
                                    <p:animEffect transition="in" filter="dissolve">
                                      <p:cBhvr>
                                        <p:cTn id="10" dur="199"/>
                                        <p:tgtEl>
                                          <p:spTgt spid="4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456">
                                            <p:txEl>
                                              <p:pRg st="1" end="1"/>
                                            </p:txEl>
                                          </p:spTgt>
                                        </p:tgtEl>
                                        <p:attrNameLst>
                                          <p:attrName>style.visibility</p:attrName>
                                        </p:attrNameLst>
                                      </p:cBhvr>
                                      <p:to>
                                        <p:strVal val="visible"/>
                                      </p:to>
                                    </p:set>
                                    <p:animEffect transition="in" filter="dissolve">
                                      <p:cBhvr>
                                        <p:cTn id="15" dur="199"/>
                                        <p:tgtEl>
                                          <p:spTgt spid="4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456">
                                            <p:txEl>
                                              <p:pRg st="2" end="2"/>
                                            </p:txEl>
                                          </p:spTgt>
                                        </p:tgtEl>
                                        <p:attrNameLst>
                                          <p:attrName>style.visibility</p:attrName>
                                        </p:attrNameLst>
                                      </p:cBhvr>
                                      <p:to>
                                        <p:strVal val="visible"/>
                                      </p:to>
                                    </p:set>
                                    <p:animEffect transition="in" filter="dissolve">
                                      <p:cBhvr>
                                        <p:cTn id="20" dur="199"/>
                                        <p:tgtEl>
                                          <p:spTgt spid="4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456">
                                            <p:txEl>
                                              <p:pRg st="3" end="3"/>
                                            </p:txEl>
                                          </p:spTgt>
                                        </p:tgtEl>
                                        <p:attrNameLst>
                                          <p:attrName>style.visibility</p:attrName>
                                        </p:attrNameLst>
                                      </p:cBhvr>
                                      <p:to>
                                        <p:strVal val="visible"/>
                                      </p:to>
                                    </p:set>
                                    <p:animEffect transition="in" filter="dissolve">
                                      <p:cBhvr>
                                        <p:cTn id="25" dur="199"/>
                                        <p:tgtEl>
                                          <p:spTgt spid="45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456">
                                            <p:txEl>
                                              <p:pRg st="4" end="4"/>
                                            </p:txEl>
                                          </p:spTgt>
                                        </p:tgtEl>
                                        <p:attrNameLst>
                                          <p:attrName>style.visibility</p:attrName>
                                        </p:attrNameLst>
                                      </p:cBhvr>
                                      <p:to>
                                        <p:strVal val="visible"/>
                                      </p:to>
                                    </p:set>
                                    <p:animEffect transition="in" filter="dissolve">
                                      <p:cBhvr>
                                        <p:cTn id="30" dur="199"/>
                                        <p:tgtEl>
                                          <p:spTgt spid="45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p:tmAbs val="0"/>
                                  </p:iterate>
                                  <p:childTnLst>
                                    <p:set>
                                      <p:cBhvr>
                                        <p:cTn id="34" fill="hold"/>
                                        <p:tgtEl>
                                          <p:spTgt spid="456">
                                            <p:txEl>
                                              <p:pRg st="5" end="5"/>
                                            </p:txEl>
                                          </p:spTgt>
                                        </p:tgtEl>
                                        <p:attrNameLst>
                                          <p:attrName>style.visibility</p:attrName>
                                        </p:attrNameLst>
                                      </p:cBhvr>
                                      <p:to>
                                        <p:strVal val="visible"/>
                                      </p:to>
                                    </p:set>
                                    <p:animEffect transition="in" filter="dissolve">
                                      <p:cBhvr>
                                        <p:cTn id="35" dur="199"/>
                                        <p:tgtEl>
                                          <p:spTgt spid="45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1" nodeType="clickEffect">
                                  <p:stCondLst>
                                    <p:cond delay="0"/>
                                  </p:stCondLst>
                                  <p:iterate>
                                    <p:tmAbs val="0"/>
                                  </p:iterate>
                                  <p:childTnLst>
                                    <p:set>
                                      <p:cBhvr>
                                        <p:cTn id="39" fill="hold"/>
                                        <p:tgtEl>
                                          <p:spTgt spid="456">
                                            <p:txEl>
                                              <p:pRg st="6" end="6"/>
                                            </p:txEl>
                                          </p:spTgt>
                                        </p:tgtEl>
                                        <p:attrNameLst>
                                          <p:attrName>style.visibility</p:attrName>
                                        </p:attrNameLst>
                                      </p:cBhvr>
                                      <p:to>
                                        <p:strVal val="visible"/>
                                      </p:to>
                                    </p:set>
                                    <p:animEffect transition="in" filter="dissolve">
                                      <p:cBhvr>
                                        <p:cTn id="40" dur="199"/>
                                        <p:tgtEl>
                                          <p:spTgt spid="45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1" nodeType="clickEffect">
                                  <p:stCondLst>
                                    <p:cond delay="0"/>
                                  </p:stCondLst>
                                  <p:iterate>
                                    <p:tmAbs val="0"/>
                                  </p:iterate>
                                  <p:childTnLst>
                                    <p:set>
                                      <p:cBhvr>
                                        <p:cTn id="44" fill="hold"/>
                                        <p:tgtEl>
                                          <p:spTgt spid="456">
                                            <p:txEl>
                                              <p:pRg st="7" end="7"/>
                                            </p:txEl>
                                          </p:spTgt>
                                        </p:tgtEl>
                                        <p:attrNameLst>
                                          <p:attrName>style.visibility</p:attrName>
                                        </p:attrNameLst>
                                      </p:cBhvr>
                                      <p:to>
                                        <p:strVal val="visible"/>
                                      </p:to>
                                    </p:set>
                                    <p:animEffect transition="in" filter="dissolve">
                                      <p:cBhvr>
                                        <p:cTn id="45" dur="199"/>
                                        <p:tgtEl>
                                          <p:spTgt spid="456">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fill="hold" grpId="1" nodeType="clickEffect">
                                  <p:stCondLst>
                                    <p:cond delay="0"/>
                                  </p:stCondLst>
                                  <p:iterate>
                                    <p:tmAbs val="0"/>
                                  </p:iterate>
                                  <p:childTnLst>
                                    <p:set>
                                      <p:cBhvr>
                                        <p:cTn id="49" fill="hold"/>
                                        <p:tgtEl>
                                          <p:spTgt spid="456">
                                            <p:txEl>
                                              <p:pRg st="8" end="8"/>
                                            </p:txEl>
                                          </p:spTgt>
                                        </p:tgtEl>
                                        <p:attrNameLst>
                                          <p:attrName>style.visibility</p:attrName>
                                        </p:attrNameLst>
                                      </p:cBhvr>
                                      <p:to>
                                        <p:strVal val="visible"/>
                                      </p:to>
                                    </p:set>
                                    <p:animEffect transition="in" filter="dissolve">
                                      <p:cBhvr>
                                        <p:cTn id="50" dur="199"/>
                                        <p:tgtEl>
                                          <p:spTgt spid="45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1"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 name="“Finally Free” by Heath Lambert…"/>
          <p:cNvSpPr txBox="1"/>
          <p:nvPr/>
        </p:nvSpPr>
        <p:spPr>
          <a:xfrm>
            <a:off x="5476359" y="2742635"/>
            <a:ext cx="12762315" cy="105423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898732" indent="-898732" algn="l" defTabSz="805100">
              <a:lnSpc>
                <a:spcPct val="110000"/>
              </a:lnSpc>
              <a:buSzPct val="75000"/>
              <a:buChar char="•"/>
              <a:defRPr sz="6860">
                <a:solidFill>
                  <a:srgbClr val="53585F"/>
                </a:solidFill>
                <a:latin typeface="Calibri"/>
                <a:ea typeface="Calibri"/>
                <a:cs typeface="Calibri"/>
                <a:sym typeface="Calibri"/>
              </a:defRPr>
            </a:pPr>
            <a:r>
              <a:t>“Finally Free” by Heath Lambert</a:t>
            </a:r>
          </a:p>
          <a:p>
            <a:pPr marL="1769952" lvl="2" indent="-898732" algn="l" defTabSz="805100">
              <a:lnSpc>
                <a:spcPct val="110000"/>
              </a:lnSpc>
              <a:buSzPct val="75000"/>
              <a:buChar char="•"/>
              <a:defRPr sz="6860">
                <a:solidFill>
                  <a:srgbClr val="53585F"/>
                </a:solidFill>
                <a:latin typeface="Calibri"/>
                <a:ea typeface="Calibri"/>
                <a:cs typeface="Calibri"/>
                <a:sym typeface="Calibri"/>
              </a:defRPr>
            </a:pPr>
            <a:r>
              <a:t>For teens/adults</a:t>
            </a:r>
          </a:p>
          <a:p>
            <a:pPr marL="1769952" lvl="2" indent="-898732" algn="l" defTabSz="805100">
              <a:lnSpc>
                <a:spcPct val="110000"/>
              </a:lnSpc>
              <a:buSzPct val="75000"/>
              <a:buChar char="•"/>
              <a:defRPr sz="6860">
                <a:solidFill>
                  <a:srgbClr val="53585F"/>
                </a:solidFill>
                <a:latin typeface="Calibri"/>
                <a:ea typeface="Calibri"/>
                <a:cs typeface="Calibri"/>
                <a:sym typeface="Calibri"/>
              </a:defRPr>
            </a:pPr>
            <a:r>
              <a:t>Chapter questions</a:t>
            </a:r>
          </a:p>
          <a:p>
            <a:pPr marL="898732" indent="-898732" algn="l" defTabSz="805100">
              <a:lnSpc>
                <a:spcPct val="110000"/>
              </a:lnSpc>
              <a:buSzPct val="75000"/>
              <a:buChar char="•"/>
              <a:defRPr sz="6860">
                <a:solidFill>
                  <a:srgbClr val="53585F"/>
                </a:solidFill>
                <a:latin typeface="Calibri"/>
                <a:ea typeface="Calibri"/>
                <a:cs typeface="Calibri"/>
                <a:sym typeface="Calibri"/>
              </a:defRPr>
            </a:pPr>
            <a:r>
              <a:t>“Good Pictures, Bad Pictures” by Jenson &amp; Poyner</a:t>
            </a:r>
          </a:p>
          <a:p>
            <a:pPr marL="1769952" lvl="2" indent="-898732" algn="l" defTabSz="805100">
              <a:lnSpc>
                <a:spcPct val="110000"/>
              </a:lnSpc>
              <a:buSzPct val="75000"/>
              <a:buChar char="•"/>
              <a:defRPr sz="6860">
                <a:solidFill>
                  <a:srgbClr val="53585F"/>
                </a:solidFill>
                <a:latin typeface="Calibri"/>
                <a:ea typeface="Calibri"/>
                <a:cs typeface="Calibri"/>
                <a:sym typeface="Calibri"/>
              </a:defRPr>
            </a:pPr>
            <a:r>
              <a:t>For ages 6/7 and up</a:t>
            </a:r>
          </a:p>
          <a:p>
            <a:pPr marL="898732" indent="-898732" algn="l" defTabSz="805100">
              <a:lnSpc>
                <a:spcPct val="110000"/>
              </a:lnSpc>
              <a:buSzPct val="75000"/>
              <a:buChar char="•"/>
              <a:defRPr sz="6860">
                <a:solidFill>
                  <a:srgbClr val="53585F"/>
                </a:solidFill>
                <a:latin typeface="Calibri"/>
                <a:ea typeface="Calibri"/>
                <a:cs typeface="Calibri"/>
                <a:sym typeface="Calibri"/>
              </a:defRPr>
            </a:pPr>
            <a:r>
              <a:t>Filtering/accountability:</a:t>
            </a:r>
          </a:p>
          <a:p>
            <a:pPr marL="1769952" lvl="2" indent="-898732" algn="l" defTabSz="805100">
              <a:lnSpc>
                <a:spcPct val="110000"/>
              </a:lnSpc>
              <a:buSzPct val="75000"/>
              <a:buChar char="•"/>
              <a:defRPr sz="6860">
                <a:solidFill>
                  <a:srgbClr val="53585F"/>
                </a:solidFill>
                <a:latin typeface="Calibri"/>
                <a:ea typeface="Calibri"/>
                <a:cs typeface="Calibri"/>
                <a:sym typeface="Calibri"/>
              </a:defRPr>
            </a:pPr>
            <a:r>
              <a:t>Covenant Eyes (both)</a:t>
            </a:r>
          </a:p>
          <a:p>
            <a:pPr marL="1769952" lvl="2" indent="-898732" algn="l" defTabSz="805100">
              <a:lnSpc>
                <a:spcPct val="110000"/>
              </a:lnSpc>
              <a:buSzPct val="75000"/>
              <a:buChar char="•"/>
              <a:defRPr sz="6860">
                <a:solidFill>
                  <a:srgbClr val="53585F"/>
                </a:solidFill>
                <a:latin typeface="Calibri"/>
                <a:ea typeface="Calibri"/>
                <a:cs typeface="Calibri"/>
                <a:sym typeface="Calibri"/>
              </a:defRPr>
            </a:pPr>
            <a:r>
              <a:t>Ever Accountable (only acc.)</a:t>
            </a:r>
          </a:p>
        </p:txBody>
      </p:sp>
      <p:sp>
        <p:nvSpPr>
          <p:cNvPr id="461"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462" name="RESOURCES"/>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RESOURCES</a:t>
            </a:r>
          </a:p>
        </p:txBody>
      </p:sp>
      <p:pic>
        <p:nvPicPr>
          <p:cNvPr id="463" name="Screen Shot 2018-01-30 at 8.23.55 AM.png" descr="Screen Shot 2018-01-30 at 8.23.55 AM.png"/>
          <p:cNvPicPr>
            <a:picLocks noChangeAspect="1"/>
          </p:cNvPicPr>
          <p:nvPr/>
        </p:nvPicPr>
        <p:blipFill>
          <a:blip r:embed="rId2"/>
          <a:stretch>
            <a:fillRect/>
          </a:stretch>
        </p:blipFill>
        <p:spPr>
          <a:xfrm>
            <a:off x="288242" y="2573290"/>
            <a:ext cx="4839892" cy="7000876"/>
          </a:xfrm>
          <a:prstGeom prst="rect">
            <a:avLst/>
          </a:prstGeom>
          <a:ln w="12700">
            <a:miter lim="400000"/>
          </a:ln>
        </p:spPr>
      </p:pic>
      <p:pic>
        <p:nvPicPr>
          <p:cNvPr id="464" name="Screen Shot 2019-09-13 at 7.29.01 PM.png" descr="Screen Shot 2019-09-13 at 7.29.01 PM.png"/>
          <p:cNvPicPr>
            <a:picLocks noChangeAspect="1"/>
          </p:cNvPicPr>
          <p:nvPr/>
        </p:nvPicPr>
        <p:blipFill>
          <a:blip r:embed="rId3"/>
          <a:stretch>
            <a:fillRect/>
          </a:stretch>
        </p:blipFill>
        <p:spPr>
          <a:xfrm>
            <a:off x="18402545" y="2485978"/>
            <a:ext cx="5638801" cy="7175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60">
                                            <p:bg/>
                                          </p:spTgt>
                                        </p:tgtEl>
                                        <p:attrNameLst>
                                          <p:attrName>style.visibility</p:attrName>
                                        </p:attrNameLst>
                                      </p:cBhvr>
                                      <p:to>
                                        <p:strVal val="visible"/>
                                      </p:to>
                                    </p:set>
                                    <p:animEffect transition="in" filter="dissolve">
                                      <p:cBhvr>
                                        <p:cTn id="7" dur="199"/>
                                        <p:tgtEl>
                                          <p:spTgt spid="460">
                                            <p:bg/>
                                          </p:spTgt>
                                        </p:tgtEl>
                                      </p:cBhvr>
                                    </p:animEffect>
                                  </p:childTnLst>
                                </p:cTn>
                              </p:par>
                              <p:par>
                                <p:cTn id="8" presetID="9" presetClass="entr" presetSubtype="0" fill="hold" grpId="1" nodeType="withEffect">
                                  <p:stCondLst>
                                    <p:cond delay="0"/>
                                  </p:stCondLst>
                                  <p:iterate>
                                    <p:tmAbs val="0"/>
                                  </p:iterate>
                                  <p:childTnLst>
                                    <p:set>
                                      <p:cBhvr>
                                        <p:cTn id="9" fill="hold"/>
                                        <p:tgtEl>
                                          <p:spTgt spid="460">
                                            <p:txEl>
                                              <p:pRg st="0" end="0"/>
                                            </p:txEl>
                                          </p:spTgt>
                                        </p:tgtEl>
                                        <p:attrNameLst>
                                          <p:attrName>style.visibility</p:attrName>
                                        </p:attrNameLst>
                                      </p:cBhvr>
                                      <p:to>
                                        <p:strVal val="visible"/>
                                      </p:to>
                                    </p:set>
                                    <p:animEffect transition="in" filter="dissolve">
                                      <p:cBhvr>
                                        <p:cTn id="10" dur="199"/>
                                        <p:tgtEl>
                                          <p:spTgt spid="4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463"/>
                                        </p:tgtEl>
                                        <p:attrNameLst>
                                          <p:attrName>style.visibility</p:attrName>
                                        </p:attrNameLst>
                                      </p:cBhvr>
                                      <p:to>
                                        <p:strVal val="visible"/>
                                      </p:to>
                                    </p:set>
                                    <p:animEffect transition="in" filter="dissolve">
                                      <p:cBhvr>
                                        <p:cTn id="15" dur="199"/>
                                        <p:tgtEl>
                                          <p:spTgt spid="46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460">
                                            <p:txEl>
                                              <p:pRg st="1" end="1"/>
                                            </p:txEl>
                                          </p:spTgt>
                                        </p:tgtEl>
                                        <p:attrNameLst>
                                          <p:attrName>style.visibility</p:attrName>
                                        </p:attrNameLst>
                                      </p:cBhvr>
                                      <p:to>
                                        <p:strVal val="visible"/>
                                      </p:to>
                                    </p:set>
                                    <p:animEffect transition="in" filter="dissolve">
                                      <p:cBhvr>
                                        <p:cTn id="20" dur="199"/>
                                        <p:tgtEl>
                                          <p:spTgt spid="46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460">
                                            <p:txEl>
                                              <p:pRg st="2" end="2"/>
                                            </p:txEl>
                                          </p:spTgt>
                                        </p:tgtEl>
                                        <p:attrNameLst>
                                          <p:attrName>style.visibility</p:attrName>
                                        </p:attrNameLst>
                                      </p:cBhvr>
                                      <p:to>
                                        <p:strVal val="visible"/>
                                      </p:to>
                                    </p:set>
                                    <p:animEffect transition="in" filter="dissolve">
                                      <p:cBhvr>
                                        <p:cTn id="25" dur="199"/>
                                        <p:tgtEl>
                                          <p:spTgt spid="46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p:tmAbs val="0"/>
                                  </p:iterate>
                                  <p:childTnLst>
                                    <p:set>
                                      <p:cBhvr>
                                        <p:cTn id="29" fill="hold"/>
                                        <p:tgtEl>
                                          <p:spTgt spid="460">
                                            <p:txEl>
                                              <p:pRg st="3" end="3"/>
                                            </p:txEl>
                                          </p:spTgt>
                                        </p:tgtEl>
                                        <p:attrNameLst>
                                          <p:attrName>style.visibility</p:attrName>
                                        </p:attrNameLst>
                                      </p:cBhvr>
                                      <p:to>
                                        <p:strVal val="visible"/>
                                      </p:to>
                                    </p:set>
                                    <p:animEffect transition="in" filter="dissolve">
                                      <p:cBhvr>
                                        <p:cTn id="30" dur="199"/>
                                        <p:tgtEl>
                                          <p:spTgt spid="46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3" nodeType="clickEffect">
                                  <p:stCondLst>
                                    <p:cond delay="0"/>
                                  </p:stCondLst>
                                  <p:iterate>
                                    <p:tmAbs val="0"/>
                                  </p:iterate>
                                  <p:childTnLst>
                                    <p:set>
                                      <p:cBhvr>
                                        <p:cTn id="34" fill="hold"/>
                                        <p:tgtEl>
                                          <p:spTgt spid="464"/>
                                        </p:tgtEl>
                                        <p:attrNameLst>
                                          <p:attrName>style.visibility</p:attrName>
                                        </p:attrNameLst>
                                      </p:cBhvr>
                                      <p:to>
                                        <p:strVal val="visible"/>
                                      </p:to>
                                    </p:set>
                                    <p:animEffect transition="in" filter="dissolve">
                                      <p:cBhvr>
                                        <p:cTn id="35" dur="200"/>
                                        <p:tgtEl>
                                          <p:spTgt spid="46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1" nodeType="clickEffect">
                                  <p:stCondLst>
                                    <p:cond delay="0"/>
                                  </p:stCondLst>
                                  <p:iterate>
                                    <p:tmAbs val="0"/>
                                  </p:iterate>
                                  <p:childTnLst>
                                    <p:set>
                                      <p:cBhvr>
                                        <p:cTn id="39" fill="hold"/>
                                        <p:tgtEl>
                                          <p:spTgt spid="460">
                                            <p:txEl>
                                              <p:pRg st="4" end="4"/>
                                            </p:txEl>
                                          </p:spTgt>
                                        </p:tgtEl>
                                        <p:attrNameLst>
                                          <p:attrName>style.visibility</p:attrName>
                                        </p:attrNameLst>
                                      </p:cBhvr>
                                      <p:to>
                                        <p:strVal val="visible"/>
                                      </p:to>
                                    </p:set>
                                    <p:animEffect transition="in" filter="dissolve">
                                      <p:cBhvr>
                                        <p:cTn id="40" dur="199"/>
                                        <p:tgtEl>
                                          <p:spTgt spid="460">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1" nodeType="clickEffect">
                                  <p:stCondLst>
                                    <p:cond delay="0"/>
                                  </p:stCondLst>
                                  <p:iterate>
                                    <p:tmAbs val="0"/>
                                  </p:iterate>
                                  <p:childTnLst>
                                    <p:set>
                                      <p:cBhvr>
                                        <p:cTn id="44" fill="hold"/>
                                        <p:tgtEl>
                                          <p:spTgt spid="460">
                                            <p:txEl>
                                              <p:pRg st="5" end="5"/>
                                            </p:txEl>
                                          </p:spTgt>
                                        </p:tgtEl>
                                        <p:attrNameLst>
                                          <p:attrName>style.visibility</p:attrName>
                                        </p:attrNameLst>
                                      </p:cBhvr>
                                      <p:to>
                                        <p:strVal val="visible"/>
                                      </p:to>
                                    </p:set>
                                    <p:animEffect transition="in" filter="dissolve">
                                      <p:cBhvr>
                                        <p:cTn id="45" dur="199"/>
                                        <p:tgtEl>
                                          <p:spTgt spid="460">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fill="hold" grpId="1" nodeType="clickEffect">
                                  <p:stCondLst>
                                    <p:cond delay="0"/>
                                  </p:stCondLst>
                                  <p:iterate>
                                    <p:tmAbs val="0"/>
                                  </p:iterate>
                                  <p:childTnLst>
                                    <p:set>
                                      <p:cBhvr>
                                        <p:cTn id="49" fill="hold"/>
                                        <p:tgtEl>
                                          <p:spTgt spid="460">
                                            <p:txEl>
                                              <p:pRg st="6" end="6"/>
                                            </p:txEl>
                                          </p:spTgt>
                                        </p:tgtEl>
                                        <p:attrNameLst>
                                          <p:attrName>style.visibility</p:attrName>
                                        </p:attrNameLst>
                                      </p:cBhvr>
                                      <p:to>
                                        <p:strVal val="visible"/>
                                      </p:to>
                                    </p:set>
                                    <p:animEffect transition="in" filter="dissolve">
                                      <p:cBhvr>
                                        <p:cTn id="50" dur="199"/>
                                        <p:tgtEl>
                                          <p:spTgt spid="460">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fill="hold" grpId="1" nodeType="clickEffect">
                                  <p:stCondLst>
                                    <p:cond delay="0"/>
                                  </p:stCondLst>
                                  <p:iterate>
                                    <p:tmAbs val="0"/>
                                  </p:iterate>
                                  <p:childTnLst>
                                    <p:set>
                                      <p:cBhvr>
                                        <p:cTn id="54" fill="hold"/>
                                        <p:tgtEl>
                                          <p:spTgt spid="460">
                                            <p:txEl>
                                              <p:pRg st="7" end="7"/>
                                            </p:txEl>
                                          </p:spTgt>
                                        </p:tgtEl>
                                        <p:attrNameLst>
                                          <p:attrName>style.visibility</p:attrName>
                                        </p:attrNameLst>
                                      </p:cBhvr>
                                      <p:to>
                                        <p:strVal val="visible"/>
                                      </p:to>
                                    </p:set>
                                    <p:animEffect transition="in" filter="dissolve">
                                      <p:cBhvr>
                                        <p:cTn id="55" dur="199"/>
                                        <p:tgtEl>
                                          <p:spTgt spid="4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 grpId="1" build="p" bldLvl="5" animBg="1" advAuto="0"/>
      <p:bldP spid="463" grpId="2" animBg="1" advAuto="0"/>
      <p:bldP spid="464" grpId="3"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M A R R I A G E   C O V E N A N T"/>
          <p:cNvSpPr/>
          <p:nvPr/>
        </p:nvSpPr>
        <p:spPr>
          <a:xfrm>
            <a:off x="2471181" y="5428585"/>
            <a:ext cx="19349522" cy="2261203"/>
          </a:xfrm>
          <a:prstGeom prst="rect">
            <a:avLst/>
          </a:prstGeom>
          <a:gradFill>
            <a:gsLst>
              <a:gs pos="0">
                <a:srgbClr val="A6AAA8"/>
              </a:gs>
              <a:gs pos="100000">
                <a:srgbClr val="53585F"/>
              </a:gs>
            </a:gsLst>
            <a:lin ang="5400000"/>
          </a:gradFill>
          <a:ln w="12700">
            <a:miter lim="400000"/>
          </a:ln>
          <a:effectLst>
            <a:outerShdw blurRad="88900"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11000" spc="-549">
                <a:solidFill>
                  <a:srgbClr val="FFFFFF"/>
                </a:solidFill>
                <a:latin typeface="Calibri"/>
                <a:ea typeface="Calibri"/>
                <a:cs typeface="Calibri"/>
                <a:sym typeface="Calibri"/>
              </a:defRPr>
            </a:lvl1pPr>
          </a:lstStyle>
          <a:p>
            <a:r>
              <a:t>M A R R I A G E   C O V E N A N T</a:t>
            </a:r>
          </a:p>
        </p:txBody>
      </p:sp>
      <p:sp>
        <p:nvSpPr>
          <p:cNvPr id="164" name="P E R S O N A L   A T T R A C T I O N"/>
          <p:cNvSpPr/>
          <p:nvPr/>
        </p:nvSpPr>
        <p:spPr>
          <a:xfrm>
            <a:off x="2471181" y="8077169"/>
            <a:ext cx="19349522" cy="2261203"/>
          </a:xfrm>
          <a:prstGeom prst="rect">
            <a:avLst/>
          </a:prstGeom>
          <a:gradFill>
            <a:gsLst>
              <a:gs pos="0">
                <a:srgbClr val="A6AAA8"/>
              </a:gs>
              <a:gs pos="100000">
                <a:srgbClr val="53585F"/>
              </a:gs>
            </a:gsLst>
            <a:lin ang="5400000"/>
          </a:gradFill>
          <a:ln w="12700">
            <a:miter lim="400000"/>
          </a:ln>
          <a:effectLst>
            <a:outerShdw blurRad="88900"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11000" spc="-549">
                <a:solidFill>
                  <a:srgbClr val="FFFFFF"/>
                </a:solidFill>
                <a:latin typeface="Calibri"/>
                <a:ea typeface="Calibri"/>
                <a:cs typeface="Calibri"/>
                <a:sym typeface="Calibri"/>
              </a:defRPr>
            </a:lvl1pPr>
          </a:lstStyle>
          <a:p>
            <a:r>
              <a:t>P E R S O N A L   A T T R A C T I O N</a:t>
            </a:r>
          </a:p>
        </p:txBody>
      </p:sp>
      <p:sp>
        <p:nvSpPr>
          <p:cNvPr id="165" name="P H Y S I C A L   A T T R A C T I O N"/>
          <p:cNvSpPr/>
          <p:nvPr/>
        </p:nvSpPr>
        <p:spPr>
          <a:xfrm>
            <a:off x="2471181" y="10790745"/>
            <a:ext cx="19349522" cy="2261202"/>
          </a:xfrm>
          <a:prstGeom prst="rect">
            <a:avLst/>
          </a:prstGeom>
          <a:gradFill>
            <a:gsLst>
              <a:gs pos="0">
                <a:srgbClr val="A6AAA8"/>
              </a:gs>
              <a:gs pos="100000">
                <a:srgbClr val="53585F"/>
              </a:gs>
            </a:gsLst>
            <a:lin ang="5400000"/>
          </a:gradFill>
          <a:ln w="12700">
            <a:miter lim="400000"/>
          </a:ln>
          <a:effectLst>
            <a:outerShdw blurRad="88900"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11000" spc="-549">
                <a:solidFill>
                  <a:srgbClr val="FFFFFF"/>
                </a:solidFill>
                <a:latin typeface="Calibri"/>
                <a:ea typeface="Calibri"/>
                <a:cs typeface="Calibri"/>
                <a:sym typeface="Calibri"/>
              </a:defRPr>
            </a:lvl1pPr>
          </a:lstStyle>
          <a:p>
            <a:r>
              <a:t>P H Y S I C A L   A T T R A C T I O N</a:t>
            </a:r>
          </a:p>
        </p:txBody>
      </p:sp>
      <p:sp>
        <p:nvSpPr>
          <p:cNvPr id="166" name="C O M M I T M E N T   T O   G O D"/>
          <p:cNvSpPr/>
          <p:nvPr/>
        </p:nvSpPr>
        <p:spPr>
          <a:xfrm>
            <a:off x="2517239" y="2780001"/>
            <a:ext cx="19349522" cy="2261203"/>
          </a:xfrm>
          <a:prstGeom prst="rect">
            <a:avLst/>
          </a:prstGeom>
          <a:gradFill>
            <a:gsLst>
              <a:gs pos="0">
                <a:srgbClr val="A6AAA8"/>
              </a:gs>
              <a:gs pos="100000">
                <a:srgbClr val="53585F"/>
              </a:gs>
            </a:gsLst>
            <a:lin ang="5400000"/>
          </a:gradFill>
          <a:ln w="12700">
            <a:miter lim="400000"/>
          </a:ln>
          <a:effectLst>
            <a:outerShdw blurRad="88900"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11000" spc="-549">
                <a:solidFill>
                  <a:srgbClr val="FFFFFF"/>
                </a:solidFill>
                <a:latin typeface="Calibri"/>
                <a:ea typeface="Calibri"/>
                <a:cs typeface="Calibri"/>
                <a:sym typeface="Calibri"/>
              </a:defRPr>
            </a:lvl1pPr>
          </a:lstStyle>
          <a:p>
            <a:r>
              <a:t>C O M M I T M E N T   T O   G O D</a:t>
            </a:r>
          </a:p>
        </p:txBody>
      </p:sp>
      <p:pic>
        <p:nvPicPr>
          <p:cNvPr id="167" name="Line" descr="Line"/>
          <p:cNvPicPr>
            <a:picLocks/>
          </p:cNvPicPr>
          <p:nvPr/>
        </p:nvPicPr>
        <p:blipFill>
          <a:blip r:embed="rId2"/>
          <a:stretch>
            <a:fillRect/>
          </a:stretch>
        </p:blipFill>
        <p:spPr>
          <a:xfrm rot="82474">
            <a:off x="2960470" y="6363061"/>
            <a:ext cx="18322342" cy="292101"/>
          </a:xfrm>
          <a:prstGeom prst="rect">
            <a:avLst/>
          </a:prstGeom>
        </p:spPr>
      </p:pic>
      <p:pic>
        <p:nvPicPr>
          <p:cNvPr id="169" name="Line" descr="Line"/>
          <p:cNvPicPr>
            <a:picLocks/>
          </p:cNvPicPr>
          <p:nvPr/>
        </p:nvPicPr>
        <p:blipFill>
          <a:blip r:embed="rId3"/>
          <a:stretch>
            <a:fillRect/>
          </a:stretch>
        </p:blipFill>
        <p:spPr>
          <a:xfrm rot="21538821">
            <a:off x="2673980" y="3751285"/>
            <a:ext cx="19510166" cy="292101"/>
          </a:xfrm>
          <a:prstGeom prst="rect">
            <a:avLst/>
          </a:prstGeom>
        </p:spPr>
      </p:pic>
      <p:pic>
        <p:nvPicPr>
          <p:cNvPr id="171" name="Line" descr="Line"/>
          <p:cNvPicPr>
            <a:picLocks/>
          </p:cNvPicPr>
          <p:nvPr/>
        </p:nvPicPr>
        <p:blipFill>
          <a:blip r:embed="rId4"/>
          <a:stretch>
            <a:fillRect/>
          </a:stretch>
        </p:blipFill>
        <p:spPr>
          <a:xfrm rot="51564">
            <a:off x="2743070" y="9186505"/>
            <a:ext cx="19256573" cy="292101"/>
          </a:xfrm>
          <a:prstGeom prst="rect">
            <a:avLst/>
          </a:prstGeom>
        </p:spPr>
      </p:pic>
      <p:sp>
        <p:nvSpPr>
          <p:cNvPr id="173"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174" name="THE POISON OF PORNOGRAPHY"/>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THE POISON OF PORNOGRAPHY</a:t>
            </a:r>
          </a:p>
        </p:txBody>
      </p:sp>
      <p:pic>
        <p:nvPicPr>
          <p:cNvPr id="175" name="Line" descr="Line"/>
          <p:cNvPicPr>
            <a:picLocks/>
          </p:cNvPicPr>
          <p:nvPr/>
        </p:nvPicPr>
        <p:blipFill>
          <a:blip r:embed="rId5"/>
          <a:stretch>
            <a:fillRect/>
          </a:stretch>
        </p:blipFill>
        <p:spPr>
          <a:xfrm rot="21557780">
            <a:off x="2564050" y="11801874"/>
            <a:ext cx="19640969" cy="292101"/>
          </a:xfrm>
          <a:prstGeom prst="rect">
            <a:avLst/>
          </a:prstGeom>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5"/>
                                        </p:tgtEl>
                                        <p:attrNameLst>
                                          <p:attrName>style.visibility</p:attrName>
                                        </p:attrNameLst>
                                      </p:cBhvr>
                                      <p:to>
                                        <p:strVal val="visible"/>
                                      </p:to>
                                    </p:set>
                                    <p:animEffect transition="in" filter="dissolve">
                                      <p:cBhvr>
                                        <p:cTn id="7" dur="199"/>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64"/>
                                        </p:tgtEl>
                                        <p:attrNameLst>
                                          <p:attrName>style.visibility</p:attrName>
                                        </p:attrNameLst>
                                      </p:cBhvr>
                                      <p:to>
                                        <p:strVal val="visible"/>
                                      </p:to>
                                    </p:set>
                                    <p:animEffect transition="in" filter="dissolve">
                                      <p:cBhvr>
                                        <p:cTn id="12" dur="199"/>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3" nodeType="clickEffect">
                                  <p:stCondLst>
                                    <p:cond delay="0"/>
                                  </p:stCondLst>
                                  <p:iterate>
                                    <p:tmAbs val="0"/>
                                  </p:iterate>
                                  <p:childTnLst>
                                    <p:set>
                                      <p:cBhvr>
                                        <p:cTn id="16" fill="hold"/>
                                        <p:tgtEl>
                                          <p:spTgt spid="163"/>
                                        </p:tgtEl>
                                        <p:attrNameLst>
                                          <p:attrName>style.visibility</p:attrName>
                                        </p:attrNameLst>
                                      </p:cBhvr>
                                      <p:to>
                                        <p:strVal val="visible"/>
                                      </p:to>
                                    </p:set>
                                    <p:animEffect transition="in" filter="dissolve">
                                      <p:cBhvr>
                                        <p:cTn id="17" dur="199"/>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4" nodeType="clickEffect">
                                  <p:stCondLst>
                                    <p:cond delay="0"/>
                                  </p:stCondLst>
                                  <p:iterate>
                                    <p:tmAbs val="0"/>
                                  </p:iterate>
                                  <p:childTnLst>
                                    <p:set>
                                      <p:cBhvr>
                                        <p:cTn id="21" fill="hold"/>
                                        <p:tgtEl>
                                          <p:spTgt spid="166"/>
                                        </p:tgtEl>
                                        <p:attrNameLst>
                                          <p:attrName>style.visibility</p:attrName>
                                        </p:attrNameLst>
                                      </p:cBhvr>
                                      <p:to>
                                        <p:strVal val="visible"/>
                                      </p:to>
                                    </p:set>
                                    <p:animEffect transition="in" filter="dissolve">
                                      <p:cBhvr>
                                        <p:cTn id="22" dur="199"/>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169"/>
                                        </p:tgtEl>
                                        <p:attrNameLst>
                                          <p:attrName>style.visibility</p:attrName>
                                        </p:attrNameLst>
                                      </p:cBhvr>
                                      <p:to>
                                        <p:strVal val="visible"/>
                                      </p:to>
                                    </p:set>
                                    <p:animEffect transition="in" filter="wipe(left)">
                                      <p:cBhvr>
                                        <p:cTn id="27" dur="499"/>
                                        <p:tgtEl>
                                          <p:spTgt spid="1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6" nodeType="clickEffect">
                                  <p:stCondLst>
                                    <p:cond delay="0"/>
                                  </p:stCondLst>
                                  <p:iterate>
                                    <p:tmAbs val="0"/>
                                  </p:iterate>
                                  <p:childTnLst>
                                    <p:set>
                                      <p:cBhvr>
                                        <p:cTn id="31" fill="hold"/>
                                        <p:tgtEl>
                                          <p:spTgt spid="167"/>
                                        </p:tgtEl>
                                        <p:attrNameLst>
                                          <p:attrName>style.visibility</p:attrName>
                                        </p:attrNameLst>
                                      </p:cBhvr>
                                      <p:to>
                                        <p:strVal val="visible"/>
                                      </p:to>
                                    </p:set>
                                    <p:animEffect transition="in" filter="wipe(left)">
                                      <p:cBhvr>
                                        <p:cTn id="32" dur="499"/>
                                        <p:tgtEl>
                                          <p:spTgt spid="1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7" nodeType="clickEffect">
                                  <p:stCondLst>
                                    <p:cond delay="0"/>
                                  </p:stCondLst>
                                  <p:iterate>
                                    <p:tmAbs val="0"/>
                                  </p:iterate>
                                  <p:childTnLst>
                                    <p:set>
                                      <p:cBhvr>
                                        <p:cTn id="36" fill="hold"/>
                                        <p:tgtEl>
                                          <p:spTgt spid="171"/>
                                        </p:tgtEl>
                                        <p:attrNameLst>
                                          <p:attrName>style.visibility</p:attrName>
                                        </p:attrNameLst>
                                      </p:cBhvr>
                                      <p:to>
                                        <p:strVal val="visible"/>
                                      </p:to>
                                    </p:set>
                                    <p:animEffect transition="in" filter="wipe(left)">
                                      <p:cBhvr>
                                        <p:cTn id="37" dur="499"/>
                                        <p:tgtEl>
                                          <p:spTgt spid="17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8" nodeType="clickEffect">
                                  <p:stCondLst>
                                    <p:cond delay="0"/>
                                  </p:stCondLst>
                                  <p:iterate>
                                    <p:tmAbs val="0"/>
                                  </p:iterate>
                                  <p:childTnLst>
                                    <p:set>
                                      <p:cBhvr>
                                        <p:cTn id="41" fill="hold"/>
                                        <p:tgtEl>
                                          <p:spTgt spid="175"/>
                                        </p:tgtEl>
                                        <p:attrNameLst>
                                          <p:attrName>style.visibility</p:attrName>
                                        </p:attrNameLst>
                                      </p:cBhvr>
                                      <p:to>
                                        <p:strVal val="visible"/>
                                      </p:to>
                                    </p:set>
                                    <p:animEffect transition="in" filter="wipe(left)">
                                      <p:cBhvr>
                                        <p:cTn id="42" dur="499"/>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3" animBg="1" advAuto="0"/>
      <p:bldP spid="164" grpId="2" animBg="1" advAuto="0"/>
      <p:bldP spid="165" grpId="1" animBg="1" advAuto="0"/>
      <p:bldP spid="166" grpId="4" animBg="1" advAuto="0"/>
      <p:bldP spid="167" grpId="6" animBg="1" advAuto="0"/>
      <p:bldP spid="169" grpId="5" animBg="1" advAuto="0"/>
      <p:bldP spid="171" grpId="7" animBg="1" advAuto="0"/>
      <p:bldP spid="175" grpId="8"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179" name="THE POISON OF PORNOGRAPHY"/>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THE POISON OF PORNOGRAPHY</a:t>
            </a:r>
          </a:p>
        </p:txBody>
      </p:sp>
      <p:sp>
        <p:nvSpPr>
          <p:cNvPr id="180" name="Spiritual Poison:…"/>
          <p:cNvSpPr txBox="1"/>
          <p:nvPr/>
        </p:nvSpPr>
        <p:spPr>
          <a:xfrm>
            <a:off x="707385" y="2930651"/>
            <a:ext cx="23097176" cy="10261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1377" indent="-911377" algn="l">
              <a:lnSpc>
                <a:spcPct val="90000"/>
              </a:lnSpc>
              <a:buSzPct val="75000"/>
              <a:buChar char="•"/>
              <a:defRPr sz="6400">
                <a:solidFill>
                  <a:srgbClr val="53585F"/>
                </a:solidFill>
                <a:latin typeface="Calibri"/>
                <a:ea typeface="Calibri"/>
                <a:cs typeface="Calibri"/>
                <a:sym typeface="Calibri"/>
              </a:defRPr>
            </a:pPr>
            <a:r>
              <a:t>Spiritual Poison:</a:t>
            </a:r>
          </a:p>
          <a:p>
            <a:pPr marL="1800377" lvl="2" indent="-911377" algn="l">
              <a:lnSpc>
                <a:spcPct val="90000"/>
              </a:lnSpc>
              <a:buSzPct val="75000"/>
              <a:buChar char="•"/>
              <a:defRPr sz="6400" b="1">
                <a:solidFill>
                  <a:srgbClr val="53585F"/>
                </a:solidFill>
                <a:latin typeface="Calibri"/>
                <a:ea typeface="Calibri"/>
                <a:cs typeface="Calibri"/>
                <a:sym typeface="Calibri"/>
              </a:defRPr>
            </a:pPr>
            <a:r>
              <a:t>Mt 5:28 </a:t>
            </a:r>
            <a:r>
              <a:rPr b="0"/>
              <a:t>- It is lust. It is sin. It will kill you eternally.</a:t>
            </a:r>
          </a:p>
          <a:p>
            <a:pPr marL="2689377" lvl="4" indent="-911377" algn="l">
              <a:lnSpc>
                <a:spcPct val="90000"/>
              </a:lnSpc>
              <a:buSzPct val="75000"/>
              <a:buChar char="•"/>
              <a:defRPr sz="6400" b="1">
                <a:solidFill>
                  <a:srgbClr val="53585F"/>
                </a:solidFill>
                <a:latin typeface="Calibri"/>
                <a:ea typeface="Calibri"/>
                <a:cs typeface="Calibri"/>
                <a:sym typeface="Calibri"/>
              </a:defRPr>
            </a:pPr>
            <a:r>
              <a:rPr b="0"/>
              <a:t>Sexual purity: getting pleasure </a:t>
            </a:r>
            <a:r>
              <a:rPr b="0" i="1" u="sng"/>
              <a:t>only</a:t>
            </a:r>
            <a:r>
              <a:rPr b="0"/>
              <a:t> from your spouse</a:t>
            </a:r>
          </a:p>
          <a:p>
            <a:pPr marL="1800377" lvl="2" indent="-911377" algn="l">
              <a:lnSpc>
                <a:spcPct val="90000"/>
              </a:lnSpc>
              <a:buSzPct val="75000"/>
              <a:buChar char="•"/>
              <a:defRPr sz="6400" b="1">
                <a:solidFill>
                  <a:srgbClr val="53585F"/>
                </a:solidFill>
                <a:latin typeface="Calibri"/>
                <a:ea typeface="Calibri"/>
                <a:cs typeface="Calibri"/>
                <a:sym typeface="Calibri"/>
              </a:defRPr>
            </a:pPr>
            <a:r>
              <a:t>Ps 32:3-4 </a:t>
            </a:r>
            <a:r>
              <a:rPr b="0"/>
              <a:t>- The guilt can become crippling.</a:t>
            </a:r>
          </a:p>
          <a:p>
            <a:pPr marL="1800377" lvl="2" indent="-911377" algn="l">
              <a:lnSpc>
                <a:spcPct val="90000"/>
              </a:lnSpc>
              <a:buSzPct val="75000"/>
              <a:buChar char="•"/>
              <a:defRPr sz="6400" b="1">
                <a:solidFill>
                  <a:srgbClr val="53585F"/>
                </a:solidFill>
                <a:latin typeface="Calibri"/>
                <a:ea typeface="Calibri"/>
                <a:cs typeface="Calibri"/>
                <a:sym typeface="Calibri"/>
              </a:defRPr>
            </a:pPr>
            <a:r>
              <a:t>Gen 2:24-25 </a:t>
            </a:r>
            <a:r>
              <a:rPr b="0"/>
              <a:t>- Pornography destroys God’s good gift in marriage.</a:t>
            </a:r>
          </a:p>
          <a:p>
            <a:pPr marL="911377" indent="-911377" algn="l">
              <a:lnSpc>
                <a:spcPct val="90000"/>
              </a:lnSpc>
              <a:buSzPct val="75000"/>
              <a:buChar char="•"/>
              <a:defRPr sz="6400" b="1">
                <a:solidFill>
                  <a:srgbClr val="53585F"/>
                </a:solidFill>
                <a:latin typeface="Calibri"/>
                <a:ea typeface="Calibri"/>
                <a:cs typeface="Calibri"/>
                <a:sym typeface="Calibri"/>
              </a:defRPr>
            </a:pPr>
            <a:r>
              <a:rPr b="0"/>
              <a:t>Mental / Physical Poison:</a:t>
            </a:r>
          </a:p>
          <a:p>
            <a:pPr marL="1800377" lvl="2" indent="-911377" algn="l">
              <a:lnSpc>
                <a:spcPct val="90000"/>
              </a:lnSpc>
              <a:buSzPct val="75000"/>
              <a:buChar char="•"/>
              <a:defRPr sz="6400" b="1">
                <a:solidFill>
                  <a:srgbClr val="53585F"/>
                </a:solidFill>
                <a:latin typeface="Calibri"/>
                <a:ea typeface="Calibri"/>
                <a:cs typeface="Calibri"/>
                <a:sym typeface="Calibri"/>
              </a:defRPr>
            </a:pPr>
            <a:r>
              <a:t>2 Pt 2:14,19</a:t>
            </a:r>
            <a:r>
              <a:rPr b="0"/>
              <a:t> - It is </a:t>
            </a:r>
            <a:r>
              <a:rPr b="0" i="1"/>
              <a:t>addictive</a:t>
            </a:r>
            <a:r>
              <a:rPr b="0"/>
              <a:t> &amp; </a:t>
            </a:r>
            <a:r>
              <a:rPr b="0" i="1"/>
              <a:t>progressive—</a:t>
            </a:r>
            <a:r>
              <a:rPr b="0"/>
              <a:t>you become a slave</a:t>
            </a:r>
          </a:p>
          <a:p>
            <a:pPr marL="1800377" lvl="2" indent="-911377" algn="l">
              <a:lnSpc>
                <a:spcPct val="90000"/>
              </a:lnSpc>
              <a:buSzPct val="75000"/>
              <a:buChar char="•"/>
              <a:defRPr sz="6400" b="1">
                <a:solidFill>
                  <a:srgbClr val="53585F"/>
                </a:solidFill>
                <a:latin typeface="Calibri"/>
                <a:ea typeface="Calibri"/>
                <a:cs typeface="Calibri"/>
                <a:sym typeface="Calibri"/>
              </a:defRPr>
            </a:pPr>
            <a:r>
              <a:t>2 Sam 11:2ff</a:t>
            </a:r>
            <a:r>
              <a:rPr b="0"/>
              <a:t> - Can lead to acting on what has been seen</a:t>
            </a:r>
          </a:p>
          <a:p>
            <a:pPr marL="1800377" lvl="2" indent="-911377" algn="l">
              <a:lnSpc>
                <a:spcPct val="90000"/>
              </a:lnSpc>
              <a:buSzPct val="75000"/>
              <a:buChar char="•"/>
              <a:defRPr sz="6400" b="1">
                <a:solidFill>
                  <a:srgbClr val="53585F"/>
                </a:solidFill>
                <a:latin typeface="Calibri"/>
                <a:ea typeface="Calibri"/>
                <a:cs typeface="Calibri"/>
                <a:sym typeface="Calibri"/>
              </a:defRPr>
            </a:pPr>
            <a:r>
              <a:t>Rom 1:24-25 </a:t>
            </a:r>
            <a:r>
              <a:rPr b="0"/>
              <a:t>- Pornography is a LIE. It warps your thinking.</a:t>
            </a:r>
          </a:p>
        </p:txBody>
      </p:sp>
      <p:sp>
        <p:nvSpPr>
          <p:cNvPr id="181" name="Biohazard"/>
          <p:cNvSpPr/>
          <p:nvPr/>
        </p:nvSpPr>
        <p:spPr>
          <a:xfrm>
            <a:off x="21048930" y="2871231"/>
            <a:ext cx="2891517" cy="2612837"/>
          </a:xfrm>
          <a:custGeom>
            <a:avLst/>
            <a:gdLst/>
            <a:ahLst/>
            <a:cxnLst>
              <a:cxn ang="0">
                <a:pos x="wd2" y="hd2"/>
              </a:cxn>
              <a:cxn ang="5400000">
                <a:pos x="wd2" y="hd2"/>
              </a:cxn>
              <a:cxn ang="10800000">
                <a:pos x="wd2" y="hd2"/>
              </a:cxn>
              <a:cxn ang="16200000">
                <a:pos x="wd2" y="hd2"/>
              </a:cxn>
            </a:cxnLst>
            <a:rect l="0" t="0" r="r" b="b"/>
            <a:pathLst>
              <a:path w="21598" h="21266" extrusionOk="0">
                <a:moveTo>
                  <a:pt x="7817" y="4"/>
                </a:moveTo>
                <a:cubicBezTo>
                  <a:pt x="7793" y="-3"/>
                  <a:pt x="7766" y="0"/>
                  <a:pt x="7739" y="17"/>
                </a:cubicBezTo>
                <a:cubicBezTo>
                  <a:pt x="5945" y="1162"/>
                  <a:pt x="4740" y="3281"/>
                  <a:pt x="4740" y="5711"/>
                </a:cubicBezTo>
                <a:cubicBezTo>
                  <a:pt x="4740" y="6569"/>
                  <a:pt x="4894" y="7386"/>
                  <a:pt x="5168" y="8138"/>
                </a:cubicBezTo>
                <a:cubicBezTo>
                  <a:pt x="4433" y="8256"/>
                  <a:pt x="3706" y="8518"/>
                  <a:pt x="3024" y="8947"/>
                </a:cubicBezTo>
                <a:cubicBezTo>
                  <a:pt x="1093" y="10162"/>
                  <a:pt x="12" y="12359"/>
                  <a:pt x="0" y="14624"/>
                </a:cubicBezTo>
                <a:cubicBezTo>
                  <a:pt x="-1" y="14762"/>
                  <a:pt x="184" y="14777"/>
                  <a:pt x="205" y="14641"/>
                </a:cubicBezTo>
                <a:cubicBezTo>
                  <a:pt x="430" y="13230"/>
                  <a:pt x="1204" y="11934"/>
                  <a:pt x="2431" y="11162"/>
                </a:cubicBezTo>
                <a:cubicBezTo>
                  <a:pt x="4532" y="9840"/>
                  <a:pt x="7188" y="10535"/>
                  <a:pt x="8528" y="12689"/>
                </a:cubicBezTo>
                <a:lnTo>
                  <a:pt x="9291" y="12208"/>
                </a:lnTo>
                <a:cubicBezTo>
                  <a:pt x="9067" y="11450"/>
                  <a:pt x="9348" y="10599"/>
                  <a:pt x="10007" y="10185"/>
                </a:cubicBezTo>
                <a:cubicBezTo>
                  <a:pt x="10153" y="10093"/>
                  <a:pt x="10309" y="10037"/>
                  <a:pt x="10465" y="10000"/>
                </a:cubicBezTo>
                <a:lnTo>
                  <a:pt x="10465" y="9032"/>
                </a:lnTo>
                <a:cubicBezTo>
                  <a:pt x="8083" y="8845"/>
                  <a:pt x="6202" y="6685"/>
                  <a:pt x="6202" y="4042"/>
                </a:cubicBezTo>
                <a:cubicBezTo>
                  <a:pt x="6202" y="2497"/>
                  <a:pt x="6846" y="1120"/>
                  <a:pt x="7855" y="202"/>
                </a:cubicBezTo>
                <a:cubicBezTo>
                  <a:pt x="7928" y="136"/>
                  <a:pt x="7887" y="26"/>
                  <a:pt x="7817" y="4"/>
                </a:cubicBezTo>
                <a:close/>
                <a:moveTo>
                  <a:pt x="13780" y="4"/>
                </a:moveTo>
                <a:cubicBezTo>
                  <a:pt x="13709" y="26"/>
                  <a:pt x="13670" y="136"/>
                  <a:pt x="13743" y="202"/>
                </a:cubicBezTo>
                <a:cubicBezTo>
                  <a:pt x="14752" y="1120"/>
                  <a:pt x="15396" y="2497"/>
                  <a:pt x="15396" y="4042"/>
                </a:cubicBezTo>
                <a:cubicBezTo>
                  <a:pt x="15396" y="6685"/>
                  <a:pt x="13515" y="8845"/>
                  <a:pt x="11133" y="9032"/>
                </a:cubicBezTo>
                <a:lnTo>
                  <a:pt x="11133" y="9998"/>
                </a:lnTo>
                <a:cubicBezTo>
                  <a:pt x="11554" y="10097"/>
                  <a:pt x="11940" y="10377"/>
                  <a:pt x="12172" y="10817"/>
                </a:cubicBezTo>
                <a:cubicBezTo>
                  <a:pt x="12405" y="11256"/>
                  <a:pt x="12434" y="11759"/>
                  <a:pt x="12302" y="12206"/>
                </a:cubicBezTo>
                <a:lnTo>
                  <a:pt x="13070" y="12689"/>
                </a:lnTo>
                <a:cubicBezTo>
                  <a:pt x="14410" y="10535"/>
                  <a:pt x="17066" y="9840"/>
                  <a:pt x="19167" y="11162"/>
                </a:cubicBezTo>
                <a:cubicBezTo>
                  <a:pt x="20394" y="11934"/>
                  <a:pt x="21168" y="13228"/>
                  <a:pt x="21393" y="14639"/>
                </a:cubicBezTo>
                <a:cubicBezTo>
                  <a:pt x="21414" y="14775"/>
                  <a:pt x="21599" y="14762"/>
                  <a:pt x="21598" y="14624"/>
                </a:cubicBezTo>
                <a:cubicBezTo>
                  <a:pt x="21585" y="12359"/>
                  <a:pt x="20504" y="10162"/>
                  <a:pt x="18574" y="8947"/>
                </a:cubicBezTo>
                <a:cubicBezTo>
                  <a:pt x="17892" y="8518"/>
                  <a:pt x="17165" y="8256"/>
                  <a:pt x="16430" y="8138"/>
                </a:cubicBezTo>
                <a:cubicBezTo>
                  <a:pt x="16704" y="7386"/>
                  <a:pt x="16858" y="6569"/>
                  <a:pt x="16858" y="5711"/>
                </a:cubicBezTo>
                <a:cubicBezTo>
                  <a:pt x="16858" y="3281"/>
                  <a:pt x="15653" y="1162"/>
                  <a:pt x="13859" y="17"/>
                </a:cubicBezTo>
                <a:cubicBezTo>
                  <a:pt x="13832" y="0"/>
                  <a:pt x="13803" y="-3"/>
                  <a:pt x="13780" y="4"/>
                </a:cubicBezTo>
                <a:close/>
                <a:moveTo>
                  <a:pt x="10799" y="5433"/>
                </a:moveTo>
                <a:cubicBezTo>
                  <a:pt x="9597" y="5433"/>
                  <a:pt x="8481" y="5840"/>
                  <a:pt x="7559" y="6531"/>
                </a:cubicBezTo>
                <a:cubicBezTo>
                  <a:pt x="7851" y="6980"/>
                  <a:pt x="8219" y="7367"/>
                  <a:pt x="8644" y="7668"/>
                </a:cubicBezTo>
                <a:cubicBezTo>
                  <a:pt x="9278" y="7262"/>
                  <a:pt x="10012" y="7025"/>
                  <a:pt x="10799" y="7025"/>
                </a:cubicBezTo>
                <a:cubicBezTo>
                  <a:pt x="11586" y="7025"/>
                  <a:pt x="12320" y="7262"/>
                  <a:pt x="12954" y="7668"/>
                </a:cubicBezTo>
                <a:cubicBezTo>
                  <a:pt x="13379" y="7367"/>
                  <a:pt x="13747" y="6982"/>
                  <a:pt x="14039" y="6533"/>
                </a:cubicBezTo>
                <a:cubicBezTo>
                  <a:pt x="13117" y="5842"/>
                  <a:pt x="12001" y="5433"/>
                  <a:pt x="10799" y="5433"/>
                </a:cubicBezTo>
                <a:close/>
                <a:moveTo>
                  <a:pt x="5088" y="11193"/>
                </a:moveTo>
                <a:cubicBezTo>
                  <a:pt x="5077" y="11354"/>
                  <a:pt x="5067" y="11515"/>
                  <a:pt x="5067" y="11680"/>
                </a:cubicBezTo>
                <a:cubicBezTo>
                  <a:pt x="5067" y="14159"/>
                  <a:pt x="6403" y="16301"/>
                  <a:pt x="8329" y="17309"/>
                </a:cubicBezTo>
                <a:cubicBezTo>
                  <a:pt x="8538" y="16810"/>
                  <a:pt x="8661" y="16270"/>
                  <a:pt x="8688" y="15721"/>
                </a:cubicBezTo>
                <a:cubicBezTo>
                  <a:pt x="7399" y="14918"/>
                  <a:pt x="6527" y="13409"/>
                  <a:pt x="6527" y="11680"/>
                </a:cubicBezTo>
                <a:cubicBezTo>
                  <a:pt x="6527" y="11667"/>
                  <a:pt x="6529" y="11657"/>
                  <a:pt x="6529" y="11645"/>
                </a:cubicBezTo>
                <a:cubicBezTo>
                  <a:pt x="6085" y="11398"/>
                  <a:pt x="5596" y="11244"/>
                  <a:pt x="5088" y="11193"/>
                </a:cubicBezTo>
                <a:close/>
                <a:moveTo>
                  <a:pt x="16508" y="11193"/>
                </a:moveTo>
                <a:cubicBezTo>
                  <a:pt x="16000" y="11244"/>
                  <a:pt x="15513" y="11398"/>
                  <a:pt x="15069" y="11645"/>
                </a:cubicBezTo>
                <a:cubicBezTo>
                  <a:pt x="15069" y="11657"/>
                  <a:pt x="15070" y="11668"/>
                  <a:pt x="15071" y="11680"/>
                </a:cubicBezTo>
                <a:cubicBezTo>
                  <a:pt x="15071" y="13410"/>
                  <a:pt x="14199" y="14918"/>
                  <a:pt x="12910" y="15721"/>
                </a:cubicBezTo>
                <a:cubicBezTo>
                  <a:pt x="12937" y="16270"/>
                  <a:pt x="13060" y="16810"/>
                  <a:pt x="13269" y="17309"/>
                </a:cubicBezTo>
                <a:cubicBezTo>
                  <a:pt x="15195" y="16301"/>
                  <a:pt x="16531" y="14159"/>
                  <a:pt x="16531" y="11680"/>
                </a:cubicBezTo>
                <a:cubicBezTo>
                  <a:pt x="16531" y="11515"/>
                  <a:pt x="16519" y="11354"/>
                  <a:pt x="16508" y="11193"/>
                </a:cubicBezTo>
                <a:close/>
                <a:moveTo>
                  <a:pt x="11967" y="12834"/>
                </a:moveTo>
                <a:cubicBezTo>
                  <a:pt x="11859" y="12964"/>
                  <a:pt x="11737" y="13084"/>
                  <a:pt x="11591" y="13176"/>
                </a:cubicBezTo>
                <a:cubicBezTo>
                  <a:pt x="10932" y="13590"/>
                  <a:pt x="10115" y="13429"/>
                  <a:pt x="9625" y="12838"/>
                </a:cubicBezTo>
                <a:lnTo>
                  <a:pt x="8861" y="13319"/>
                </a:lnTo>
                <a:cubicBezTo>
                  <a:pt x="9904" y="15660"/>
                  <a:pt x="9127" y="18514"/>
                  <a:pt x="7026" y="19835"/>
                </a:cubicBezTo>
                <a:cubicBezTo>
                  <a:pt x="5799" y="20607"/>
                  <a:pt x="4383" y="20691"/>
                  <a:pt x="3149" y="20197"/>
                </a:cubicBezTo>
                <a:cubicBezTo>
                  <a:pt x="3030" y="20149"/>
                  <a:pt x="2950" y="20331"/>
                  <a:pt x="3060" y="20399"/>
                </a:cubicBezTo>
                <a:cubicBezTo>
                  <a:pt x="4867" y="21520"/>
                  <a:pt x="7153" y="21597"/>
                  <a:pt x="9084" y="20382"/>
                </a:cubicBezTo>
                <a:cubicBezTo>
                  <a:pt x="9766" y="19953"/>
                  <a:pt x="10338" y="19399"/>
                  <a:pt x="10799" y="18765"/>
                </a:cubicBezTo>
                <a:cubicBezTo>
                  <a:pt x="11260" y="19399"/>
                  <a:pt x="11832" y="19953"/>
                  <a:pt x="12514" y="20382"/>
                </a:cubicBezTo>
                <a:cubicBezTo>
                  <a:pt x="14445" y="21597"/>
                  <a:pt x="16731" y="21520"/>
                  <a:pt x="18538" y="20399"/>
                </a:cubicBezTo>
                <a:cubicBezTo>
                  <a:pt x="18648" y="20331"/>
                  <a:pt x="18568" y="20149"/>
                  <a:pt x="18449" y="20197"/>
                </a:cubicBezTo>
                <a:cubicBezTo>
                  <a:pt x="17215" y="20691"/>
                  <a:pt x="15799" y="20607"/>
                  <a:pt x="14572" y="19835"/>
                </a:cubicBezTo>
                <a:cubicBezTo>
                  <a:pt x="12471" y="18514"/>
                  <a:pt x="11694" y="15660"/>
                  <a:pt x="12737" y="13319"/>
                </a:cubicBezTo>
                <a:lnTo>
                  <a:pt x="11967" y="12834"/>
                </a:lnTo>
                <a:close/>
              </a:path>
            </a:pathLst>
          </a:custGeom>
          <a:solidFill>
            <a:srgbClr val="720C04"/>
          </a:solidFill>
          <a:ln w="12700">
            <a:miter lim="400000"/>
          </a:ln>
        </p:spPr>
        <p:txBody>
          <a:bodyPr lIns="71437" tIns="71437" rIns="71437" bIns="71437" anchor="ctr"/>
          <a:lstStyle/>
          <a:p>
            <a:pPr>
              <a:defRPr sz="3600">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0">
                                            <p:txEl>
                                              <p:pRg st="5" end="5"/>
                                            </p:txEl>
                                          </p:spTgt>
                                        </p:tgtEl>
                                        <p:attrNameLst>
                                          <p:attrName>style.visibility</p:attrName>
                                        </p:attrNameLst>
                                      </p:cBhvr>
                                      <p:to>
                                        <p:strVal val="visible"/>
                                      </p:to>
                                    </p:set>
                                    <p:animEffect transition="in" filter="dissolve">
                                      <p:cBhvr>
                                        <p:cTn id="7" dur="199"/>
                                        <p:tgtEl>
                                          <p:spTgt spid="18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1" nodeType="clickEffect">
                                  <p:stCondLst>
                                    <p:cond delay="0"/>
                                  </p:stCondLst>
                                  <p:iterate>
                                    <p:tmAbs val="0"/>
                                  </p:iterate>
                                  <p:childTnLst>
                                    <p:set>
                                      <p:cBhvr>
                                        <p:cTn id="11" fill="hold"/>
                                        <p:tgtEl>
                                          <p:spTgt spid="180">
                                            <p:txEl>
                                              <p:pRg st="6" end="6"/>
                                            </p:txEl>
                                          </p:spTgt>
                                        </p:tgtEl>
                                        <p:attrNameLst>
                                          <p:attrName>style.visibility</p:attrName>
                                        </p:attrNameLst>
                                      </p:cBhvr>
                                      <p:to>
                                        <p:strVal val="visible"/>
                                      </p:to>
                                    </p:set>
                                    <p:animEffect transition="in" filter="dissolve">
                                      <p:cBhvr>
                                        <p:cTn id="12" dur="199"/>
                                        <p:tgtEl>
                                          <p:spTgt spid="180">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1" nodeType="clickEffect">
                                  <p:stCondLst>
                                    <p:cond delay="0"/>
                                  </p:stCondLst>
                                  <p:iterate>
                                    <p:tmAbs val="0"/>
                                  </p:iterate>
                                  <p:childTnLst>
                                    <p:set>
                                      <p:cBhvr>
                                        <p:cTn id="16" fill="hold"/>
                                        <p:tgtEl>
                                          <p:spTgt spid="180">
                                            <p:txEl>
                                              <p:pRg st="7" end="7"/>
                                            </p:txEl>
                                          </p:spTgt>
                                        </p:tgtEl>
                                        <p:attrNameLst>
                                          <p:attrName>style.visibility</p:attrName>
                                        </p:attrNameLst>
                                      </p:cBhvr>
                                      <p:to>
                                        <p:strVal val="visible"/>
                                      </p:to>
                                    </p:set>
                                    <p:animEffect transition="in" filter="dissolve">
                                      <p:cBhvr>
                                        <p:cTn id="17" dur="199"/>
                                        <p:tgtEl>
                                          <p:spTgt spid="180">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1" nodeType="clickEffect">
                                  <p:stCondLst>
                                    <p:cond delay="0"/>
                                  </p:stCondLst>
                                  <p:iterate>
                                    <p:tmAbs val="0"/>
                                  </p:iterate>
                                  <p:childTnLst>
                                    <p:set>
                                      <p:cBhvr>
                                        <p:cTn id="21" fill="hold"/>
                                        <p:tgtEl>
                                          <p:spTgt spid="180">
                                            <p:txEl>
                                              <p:pRg st="8" end="8"/>
                                            </p:txEl>
                                          </p:spTgt>
                                        </p:tgtEl>
                                        <p:attrNameLst>
                                          <p:attrName>style.visibility</p:attrName>
                                        </p:attrNameLst>
                                      </p:cBhvr>
                                      <p:to>
                                        <p:strVal val="visible"/>
                                      </p:to>
                                    </p:set>
                                    <p:animEffect transition="in" filter="dissolve">
                                      <p:cBhvr>
                                        <p:cTn id="22" dur="199"/>
                                        <p:tgtEl>
                                          <p:spTgt spid="18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 name="Spiritually:…"/>
          <p:cNvSpPr txBox="1"/>
          <p:nvPr/>
        </p:nvSpPr>
        <p:spPr>
          <a:xfrm>
            <a:off x="3723294" y="2930651"/>
            <a:ext cx="16937412" cy="10261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a:solidFill>
                  <a:srgbClr val="53585F"/>
                </a:solidFill>
                <a:latin typeface="Calibri"/>
                <a:ea typeface="Calibri"/>
                <a:cs typeface="Calibri"/>
                <a:sym typeface="Calibri"/>
              </a:defRPr>
            </a:pPr>
            <a:r>
              <a:t>Spiritually:</a:t>
            </a:r>
          </a:p>
          <a:p>
            <a:pPr marL="1806073" lvl="2" indent="-917073" algn="l">
              <a:lnSpc>
                <a:spcPct val="110000"/>
              </a:lnSpc>
              <a:buSzPct val="75000"/>
              <a:buChar char="•"/>
              <a:defRPr sz="7000" b="1">
                <a:solidFill>
                  <a:srgbClr val="53585F"/>
                </a:solidFill>
                <a:latin typeface="Calibri"/>
                <a:ea typeface="Calibri"/>
                <a:cs typeface="Calibri"/>
                <a:sym typeface="Calibri"/>
              </a:defRPr>
            </a:pPr>
            <a:r>
              <a:t>Mt 5:28 </a:t>
            </a:r>
            <a:r>
              <a:rPr b="0"/>
              <a:t>- It is lust. It is sin.</a:t>
            </a:r>
          </a:p>
          <a:p>
            <a:pPr marL="1806073" lvl="2" indent="-917073" algn="l">
              <a:lnSpc>
                <a:spcPct val="110000"/>
              </a:lnSpc>
              <a:buSzPct val="75000"/>
              <a:buChar char="•"/>
              <a:defRPr sz="7000" b="1">
                <a:solidFill>
                  <a:srgbClr val="53585F"/>
                </a:solidFill>
                <a:latin typeface="Calibri"/>
                <a:ea typeface="Calibri"/>
                <a:cs typeface="Calibri"/>
                <a:sym typeface="Calibri"/>
              </a:defRPr>
            </a:pPr>
            <a:r>
              <a:t>Ps 32:3-4 </a:t>
            </a:r>
            <a:r>
              <a:rPr b="0"/>
              <a:t>- The guilt can cripple you.</a:t>
            </a:r>
          </a:p>
          <a:p>
            <a:pPr marL="1806073" lvl="2" indent="-917073" algn="l">
              <a:lnSpc>
                <a:spcPct val="110000"/>
              </a:lnSpc>
              <a:buSzPct val="75000"/>
              <a:buChar char="•"/>
              <a:defRPr sz="7000" b="1">
                <a:solidFill>
                  <a:srgbClr val="53585F"/>
                </a:solidFill>
                <a:latin typeface="Calibri"/>
                <a:ea typeface="Calibri"/>
                <a:cs typeface="Calibri"/>
                <a:sym typeface="Calibri"/>
              </a:defRPr>
            </a:pPr>
            <a:r>
              <a:t>Gen 2:24-25 </a:t>
            </a:r>
            <a:r>
              <a:rPr b="0"/>
              <a:t>- Destroys God’s good gift</a:t>
            </a:r>
          </a:p>
          <a:p>
            <a:pPr marL="917073" indent="-917073" algn="l">
              <a:lnSpc>
                <a:spcPct val="110000"/>
              </a:lnSpc>
              <a:buSzPct val="75000"/>
              <a:buChar char="•"/>
              <a:defRPr sz="7000" b="1">
                <a:solidFill>
                  <a:srgbClr val="53585F"/>
                </a:solidFill>
                <a:latin typeface="Calibri"/>
                <a:ea typeface="Calibri"/>
                <a:cs typeface="Calibri"/>
                <a:sym typeface="Calibri"/>
              </a:defRPr>
            </a:pPr>
            <a:r>
              <a:rPr b="0"/>
              <a:t>Mentally/Physically:</a:t>
            </a:r>
          </a:p>
          <a:p>
            <a:pPr marL="1806073" lvl="2" indent="-917073" algn="l">
              <a:lnSpc>
                <a:spcPct val="110000"/>
              </a:lnSpc>
              <a:buSzPct val="75000"/>
              <a:buChar char="•"/>
              <a:defRPr sz="7000" b="1">
                <a:solidFill>
                  <a:srgbClr val="53585F"/>
                </a:solidFill>
                <a:latin typeface="Calibri"/>
                <a:ea typeface="Calibri"/>
                <a:cs typeface="Calibri"/>
                <a:sym typeface="Calibri"/>
              </a:defRPr>
            </a:pPr>
            <a:r>
              <a:t>2 Pt 2:14,19</a:t>
            </a:r>
            <a:r>
              <a:rPr b="0"/>
              <a:t> - Addictive &amp; progressive</a:t>
            </a:r>
          </a:p>
          <a:p>
            <a:pPr marL="1806073" lvl="2" indent="-917073" algn="l">
              <a:lnSpc>
                <a:spcPct val="110000"/>
              </a:lnSpc>
              <a:buSzPct val="75000"/>
              <a:buChar char="•"/>
              <a:defRPr sz="7000" b="1">
                <a:solidFill>
                  <a:srgbClr val="53585F"/>
                </a:solidFill>
                <a:latin typeface="Calibri"/>
                <a:ea typeface="Calibri"/>
                <a:cs typeface="Calibri"/>
                <a:sym typeface="Calibri"/>
              </a:defRPr>
            </a:pPr>
            <a:r>
              <a:t>2 Sam 11:2ff</a:t>
            </a:r>
            <a:r>
              <a:rPr b="0"/>
              <a:t> - Leads to acting it out</a:t>
            </a:r>
          </a:p>
          <a:p>
            <a:pPr marL="1806073" lvl="2" indent="-917073" algn="l">
              <a:lnSpc>
                <a:spcPct val="110000"/>
              </a:lnSpc>
              <a:buSzPct val="75000"/>
              <a:buChar char="•"/>
              <a:defRPr sz="7000" b="1">
                <a:solidFill>
                  <a:srgbClr val="53585F"/>
                </a:solidFill>
                <a:latin typeface="Calibri"/>
                <a:ea typeface="Calibri"/>
                <a:cs typeface="Calibri"/>
                <a:sym typeface="Calibri"/>
              </a:defRPr>
            </a:pPr>
            <a:r>
              <a:t>Rom 1:24-25 </a:t>
            </a:r>
            <a:r>
              <a:rPr b="0"/>
              <a:t>- It is a LIE. Warps thinking</a:t>
            </a:r>
          </a:p>
        </p:txBody>
      </p:sp>
      <p:sp>
        <p:nvSpPr>
          <p:cNvPr id="184" name="It is a lie about men/women.…"/>
          <p:cNvSpPr/>
          <p:nvPr/>
        </p:nvSpPr>
        <p:spPr>
          <a:xfrm>
            <a:off x="579660" y="2710637"/>
            <a:ext cx="23132564" cy="10330695"/>
          </a:xfrm>
          <a:prstGeom prst="roundRect">
            <a:avLst>
              <a:gd name="adj" fmla="val 7446"/>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lstStyle/>
          <a:p>
            <a:pPr>
              <a:defRPr sz="5800" b="1" u="sng">
                <a:solidFill>
                  <a:srgbClr val="FFFFFF"/>
                </a:solidFill>
                <a:latin typeface="Calibri"/>
                <a:ea typeface="Calibri"/>
                <a:cs typeface="Calibri"/>
                <a:sym typeface="Calibri"/>
              </a:defRPr>
            </a:pPr>
            <a:r>
              <a:t>It is a lie about men/women.</a:t>
            </a:r>
          </a:p>
          <a:p>
            <a:pPr marL="1011104" marR="228600" indent="-553904" algn="l">
              <a:buSzPct val="75000"/>
              <a:buChar char="•"/>
              <a:defRPr sz="5800">
                <a:solidFill>
                  <a:srgbClr val="FFFFFF"/>
                </a:solidFill>
                <a:latin typeface="Calibri"/>
                <a:ea typeface="Calibri"/>
                <a:cs typeface="Calibri"/>
                <a:sym typeface="Calibri"/>
              </a:defRPr>
            </a:pPr>
            <a:r>
              <a:t>You may not realize it, but when you watch pornography, you are learning. You are submitting yourself to a more-and-more twisted sex education class. Imagine a health class being taught by a cigarette salesman. He wouldn’t teach what was true, but whatever would get you to buy his product more. Pornography makers are no different.</a:t>
            </a:r>
          </a:p>
          <a:p>
            <a:pPr marL="1011104" marR="228600" indent="-553904" algn="l">
              <a:buSzPct val="75000"/>
              <a:buChar char="•"/>
              <a:defRPr sz="5800">
                <a:solidFill>
                  <a:srgbClr val="FFFFFF"/>
                </a:solidFill>
                <a:latin typeface="Calibri"/>
                <a:ea typeface="Calibri"/>
                <a:cs typeface="Calibri"/>
                <a:sym typeface="Calibri"/>
              </a:defRPr>
            </a:pPr>
            <a:r>
              <a:t>Pornography teaches lies about how men’s and women’s bodies are supposed to look and react, creating discontentment with real people.</a:t>
            </a:r>
          </a:p>
          <a:p>
            <a:pPr marL="1011104" marR="228600" indent="-553904" algn="l">
              <a:buSzPct val="75000"/>
              <a:buChar char="•"/>
              <a:defRPr sz="5800">
                <a:solidFill>
                  <a:srgbClr val="FFFFFF"/>
                </a:solidFill>
                <a:latin typeface="Calibri"/>
                <a:ea typeface="Calibri"/>
                <a:cs typeface="Calibri"/>
                <a:sym typeface="Calibri"/>
              </a:defRPr>
            </a:pPr>
            <a:r>
              <a:t>It teaches lies about how men and women should treat each other, often endorsing dangerous and violent behavior, and making it seem normal or fulfilling.</a:t>
            </a:r>
          </a:p>
        </p:txBody>
      </p:sp>
      <p:sp>
        <p:nvSpPr>
          <p:cNvPr id="185"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186" name="THE POISON OF PORNOGRAPHY"/>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THE POISON OF PORNOGRAPHY</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 name="Spiritually:…"/>
          <p:cNvSpPr txBox="1"/>
          <p:nvPr/>
        </p:nvSpPr>
        <p:spPr>
          <a:xfrm>
            <a:off x="3723294" y="2930651"/>
            <a:ext cx="16937412" cy="10261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a:solidFill>
                  <a:srgbClr val="53585F"/>
                </a:solidFill>
                <a:latin typeface="Calibri"/>
                <a:ea typeface="Calibri"/>
                <a:cs typeface="Calibri"/>
                <a:sym typeface="Calibri"/>
              </a:defRPr>
            </a:pPr>
            <a:r>
              <a:t>Spiritually:</a:t>
            </a:r>
          </a:p>
          <a:p>
            <a:pPr marL="1806073" lvl="2" indent="-917073" algn="l">
              <a:lnSpc>
                <a:spcPct val="110000"/>
              </a:lnSpc>
              <a:buSzPct val="75000"/>
              <a:buChar char="•"/>
              <a:defRPr sz="7000" b="1">
                <a:solidFill>
                  <a:srgbClr val="53585F"/>
                </a:solidFill>
                <a:latin typeface="Calibri"/>
                <a:ea typeface="Calibri"/>
                <a:cs typeface="Calibri"/>
                <a:sym typeface="Calibri"/>
              </a:defRPr>
            </a:pPr>
            <a:r>
              <a:t>Mt 5:28 </a:t>
            </a:r>
            <a:r>
              <a:rPr b="0"/>
              <a:t>- It is lust. It is sin.</a:t>
            </a:r>
          </a:p>
          <a:p>
            <a:pPr marL="1806073" lvl="2" indent="-917073" algn="l">
              <a:lnSpc>
                <a:spcPct val="110000"/>
              </a:lnSpc>
              <a:buSzPct val="75000"/>
              <a:buChar char="•"/>
              <a:defRPr sz="7000" b="1">
                <a:solidFill>
                  <a:srgbClr val="53585F"/>
                </a:solidFill>
                <a:latin typeface="Calibri"/>
                <a:ea typeface="Calibri"/>
                <a:cs typeface="Calibri"/>
                <a:sym typeface="Calibri"/>
              </a:defRPr>
            </a:pPr>
            <a:r>
              <a:t>Ps 32:3-4 </a:t>
            </a:r>
            <a:r>
              <a:rPr b="0"/>
              <a:t>- The guilt can cripple you.</a:t>
            </a:r>
          </a:p>
          <a:p>
            <a:pPr marL="1806073" lvl="2" indent="-917073" algn="l">
              <a:lnSpc>
                <a:spcPct val="110000"/>
              </a:lnSpc>
              <a:buSzPct val="75000"/>
              <a:buChar char="•"/>
              <a:defRPr sz="7000" b="1">
                <a:solidFill>
                  <a:srgbClr val="53585F"/>
                </a:solidFill>
                <a:latin typeface="Calibri"/>
                <a:ea typeface="Calibri"/>
                <a:cs typeface="Calibri"/>
                <a:sym typeface="Calibri"/>
              </a:defRPr>
            </a:pPr>
            <a:r>
              <a:t>Gen 2:24-25 </a:t>
            </a:r>
            <a:r>
              <a:rPr b="0"/>
              <a:t>- Destroys God’s good gift</a:t>
            </a:r>
          </a:p>
          <a:p>
            <a:pPr marL="917073" indent="-917073" algn="l">
              <a:lnSpc>
                <a:spcPct val="110000"/>
              </a:lnSpc>
              <a:buSzPct val="75000"/>
              <a:buChar char="•"/>
              <a:defRPr sz="7000" b="1">
                <a:solidFill>
                  <a:srgbClr val="53585F"/>
                </a:solidFill>
                <a:latin typeface="Calibri"/>
                <a:ea typeface="Calibri"/>
                <a:cs typeface="Calibri"/>
                <a:sym typeface="Calibri"/>
              </a:defRPr>
            </a:pPr>
            <a:r>
              <a:rPr b="0"/>
              <a:t>Mentally/Physically:</a:t>
            </a:r>
          </a:p>
          <a:p>
            <a:pPr marL="1806073" lvl="2" indent="-917073" algn="l">
              <a:lnSpc>
                <a:spcPct val="110000"/>
              </a:lnSpc>
              <a:buSzPct val="75000"/>
              <a:buChar char="•"/>
              <a:defRPr sz="7000" b="1">
                <a:solidFill>
                  <a:srgbClr val="53585F"/>
                </a:solidFill>
                <a:latin typeface="Calibri"/>
                <a:ea typeface="Calibri"/>
                <a:cs typeface="Calibri"/>
                <a:sym typeface="Calibri"/>
              </a:defRPr>
            </a:pPr>
            <a:r>
              <a:t>2 Pt 2:14,19</a:t>
            </a:r>
            <a:r>
              <a:rPr b="0"/>
              <a:t> - Addictive &amp; progressive</a:t>
            </a:r>
          </a:p>
          <a:p>
            <a:pPr marL="1806073" lvl="2" indent="-917073" algn="l">
              <a:lnSpc>
                <a:spcPct val="110000"/>
              </a:lnSpc>
              <a:buSzPct val="75000"/>
              <a:buChar char="•"/>
              <a:defRPr sz="7000" b="1">
                <a:solidFill>
                  <a:srgbClr val="53585F"/>
                </a:solidFill>
                <a:latin typeface="Calibri"/>
                <a:ea typeface="Calibri"/>
                <a:cs typeface="Calibri"/>
                <a:sym typeface="Calibri"/>
              </a:defRPr>
            </a:pPr>
            <a:r>
              <a:t>2 Sam 11:2ff</a:t>
            </a:r>
            <a:r>
              <a:rPr b="0"/>
              <a:t> - Leads to acting it out</a:t>
            </a:r>
          </a:p>
          <a:p>
            <a:pPr marL="1806073" lvl="2" indent="-917073" algn="l">
              <a:lnSpc>
                <a:spcPct val="110000"/>
              </a:lnSpc>
              <a:buSzPct val="75000"/>
              <a:buChar char="•"/>
              <a:defRPr sz="7000" b="1">
                <a:solidFill>
                  <a:srgbClr val="53585F"/>
                </a:solidFill>
                <a:latin typeface="Calibri"/>
                <a:ea typeface="Calibri"/>
                <a:cs typeface="Calibri"/>
                <a:sym typeface="Calibri"/>
              </a:defRPr>
            </a:pPr>
            <a:r>
              <a:t>Rom 1:24-25 </a:t>
            </a:r>
            <a:r>
              <a:rPr b="0"/>
              <a:t>- It is a LIE. Warps thinking</a:t>
            </a:r>
          </a:p>
        </p:txBody>
      </p:sp>
      <p:sp>
        <p:nvSpPr>
          <p:cNvPr id="189" name="It is a lie about the nature of the sexual relationship.…"/>
          <p:cNvSpPr/>
          <p:nvPr/>
        </p:nvSpPr>
        <p:spPr>
          <a:xfrm>
            <a:off x="579660" y="2710637"/>
            <a:ext cx="23132564" cy="10330695"/>
          </a:xfrm>
          <a:prstGeom prst="roundRect">
            <a:avLst>
              <a:gd name="adj" fmla="val 7446"/>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lstStyle/>
          <a:p>
            <a:pPr marR="228600">
              <a:defRPr sz="5500" b="1" u="sng">
                <a:solidFill>
                  <a:srgbClr val="FFFFFF"/>
                </a:solidFill>
                <a:latin typeface="Calibri"/>
                <a:ea typeface="Calibri"/>
                <a:cs typeface="Calibri"/>
                <a:sym typeface="Calibri"/>
              </a:defRPr>
            </a:pPr>
            <a:r>
              <a:t>It is a lie about the nature of the sexual relationship.</a:t>
            </a:r>
          </a:p>
          <a:p>
            <a:pPr marL="782504" marR="228600" indent="-553904" algn="l">
              <a:buSzPct val="75000"/>
              <a:buChar char="•"/>
              <a:defRPr sz="5500">
                <a:solidFill>
                  <a:srgbClr val="FFFFFF"/>
                </a:solidFill>
                <a:latin typeface="Calibri"/>
                <a:ea typeface="Calibri"/>
                <a:cs typeface="Calibri"/>
                <a:sym typeface="Calibri"/>
              </a:defRPr>
            </a:pPr>
            <a:r>
              <a:t>Many of the people seen in pornography are literally actors—they are making up, and often forced to make up, their reactions. Pornography makes you think that these actors are finding fulfillment, when even for them it’s not just empty, but degrading, painful, and even in some cases deadly.</a:t>
            </a:r>
          </a:p>
          <a:p>
            <a:pPr marL="782504" marR="228600" indent="-553904" algn="l">
              <a:buSzPct val="75000"/>
              <a:buChar char="•"/>
              <a:defRPr sz="5500">
                <a:solidFill>
                  <a:srgbClr val="FFFFFF"/>
                </a:solidFill>
                <a:latin typeface="Calibri"/>
                <a:ea typeface="Calibri"/>
                <a:cs typeface="Calibri"/>
                <a:sym typeface="Calibri"/>
              </a:defRPr>
            </a:pPr>
            <a:r>
              <a:t>These lies don’t just affect the person viewing pornography. Many sexual perversions come from young people trying to recreate what they’ve seen in pornography, many times against the will of their partner.</a:t>
            </a:r>
          </a:p>
          <a:p>
            <a:pPr marL="782504" marR="228600" indent="-553904" algn="l">
              <a:buSzPct val="75000"/>
              <a:buChar char="•"/>
              <a:defRPr sz="5500">
                <a:solidFill>
                  <a:srgbClr val="FFFFFF"/>
                </a:solidFill>
                <a:latin typeface="Calibri"/>
                <a:ea typeface="Calibri"/>
                <a:cs typeface="Calibri"/>
                <a:sym typeface="Calibri"/>
              </a:defRPr>
            </a:pPr>
            <a:r>
              <a:t>The person viewing pornography can become dissatisfied with a real relationship in marriage. </a:t>
            </a:r>
            <a:r>
              <a:rPr u="sng"/>
              <a:t>Marriage does not automatically solve a pornography problem!</a:t>
            </a:r>
          </a:p>
        </p:txBody>
      </p:sp>
      <p:sp>
        <p:nvSpPr>
          <p:cNvPr id="190"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191" name="THE POISON OF PORNOGRAPHY"/>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THE POISON OF PORNOGRAPHY</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 name="Spiritually:…"/>
          <p:cNvSpPr txBox="1"/>
          <p:nvPr/>
        </p:nvSpPr>
        <p:spPr>
          <a:xfrm>
            <a:off x="3723294" y="2930651"/>
            <a:ext cx="16937412" cy="10261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a:solidFill>
                  <a:srgbClr val="53585F"/>
                </a:solidFill>
                <a:latin typeface="Calibri"/>
                <a:ea typeface="Calibri"/>
                <a:cs typeface="Calibri"/>
                <a:sym typeface="Calibri"/>
              </a:defRPr>
            </a:pPr>
            <a:r>
              <a:t>Spiritually:</a:t>
            </a:r>
          </a:p>
          <a:p>
            <a:pPr marL="1806073" lvl="2" indent="-917073" algn="l">
              <a:lnSpc>
                <a:spcPct val="110000"/>
              </a:lnSpc>
              <a:buSzPct val="75000"/>
              <a:buChar char="•"/>
              <a:defRPr sz="7000" b="1">
                <a:solidFill>
                  <a:srgbClr val="53585F"/>
                </a:solidFill>
                <a:latin typeface="Calibri"/>
                <a:ea typeface="Calibri"/>
                <a:cs typeface="Calibri"/>
                <a:sym typeface="Calibri"/>
              </a:defRPr>
            </a:pPr>
            <a:r>
              <a:t>Mt 5:28 </a:t>
            </a:r>
            <a:r>
              <a:rPr b="0"/>
              <a:t>- It is lust. It is sin.</a:t>
            </a:r>
          </a:p>
          <a:p>
            <a:pPr marL="1806073" lvl="2" indent="-917073" algn="l">
              <a:lnSpc>
                <a:spcPct val="110000"/>
              </a:lnSpc>
              <a:buSzPct val="75000"/>
              <a:buChar char="•"/>
              <a:defRPr sz="7000" b="1">
                <a:solidFill>
                  <a:srgbClr val="53585F"/>
                </a:solidFill>
                <a:latin typeface="Calibri"/>
                <a:ea typeface="Calibri"/>
                <a:cs typeface="Calibri"/>
                <a:sym typeface="Calibri"/>
              </a:defRPr>
            </a:pPr>
            <a:r>
              <a:t>Ps 32:3-4 </a:t>
            </a:r>
            <a:r>
              <a:rPr b="0"/>
              <a:t>- The guilt can cripple you.</a:t>
            </a:r>
          </a:p>
          <a:p>
            <a:pPr marL="1806073" lvl="2" indent="-917073" algn="l">
              <a:lnSpc>
                <a:spcPct val="110000"/>
              </a:lnSpc>
              <a:buSzPct val="75000"/>
              <a:buChar char="•"/>
              <a:defRPr sz="7000" b="1">
                <a:solidFill>
                  <a:srgbClr val="53585F"/>
                </a:solidFill>
                <a:latin typeface="Calibri"/>
                <a:ea typeface="Calibri"/>
                <a:cs typeface="Calibri"/>
                <a:sym typeface="Calibri"/>
              </a:defRPr>
            </a:pPr>
            <a:r>
              <a:t>Gen 2:24-25 </a:t>
            </a:r>
            <a:r>
              <a:rPr b="0"/>
              <a:t>- Destroys God’s good gift</a:t>
            </a:r>
          </a:p>
          <a:p>
            <a:pPr marL="917073" indent="-917073" algn="l">
              <a:lnSpc>
                <a:spcPct val="110000"/>
              </a:lnSpc>
              <a:buSzPct val="75000"/>
              <a:buChar char="•"/>
              <a:defRPr sz="7000" b="1">
                <a:solidFill>
                  <a:srgbClr val="53585F"/>
                </a:solidFill>
                <a:latin typeface="Calibri"/>
                <a:ea typeface="Calibri"/>
                <a:cs typeface="Calibri"/>
                <a:sym typeface="Calibri"/>
              </a:defRPr>
            </a:pPr>
            <a:r>
              <a:rPr b="0"/>
              <a:t>Mentally/Physically:</a:t>
            </a:r>
          </a:p>
          <a:p>
            <a:pPr marL="1806073" lvl="2" indent="-917073" algn="l">
              <a:lnSpc>
                <a:spcPct val="110000"/>
              </a:lnSpc>
              <a:buSzPct val="75000"/>
              <a:buChar char="•"/>
              <a:defRPr sz="7000" b="1">
                <a:solidFill>
                  <a:srgbClr val="53585F"/>
                </a:solidFill>
                <a:latin typeface="Calibri"/>
                <a:ea typeface="Calibri"/>
                <a:cs typeface="Calibri"/>
                <a:sym typeface="Calibri"/>
              </a:defRPr>
            </a:pPr>
            <a:r>
              <a:t>2 Pt 2:14,19</a:t>
            </a:r>
            <a:r>
              <a:rPr b="0"/>
              <a:t> - Addictive &amp; progressive</a:t>
            </a:r>
          </a:p>
          <a:p>
            <a:pPr marL="1806073" lvl="2" indent="-917073" algn="l">
              <a:lnSpc>
                <a:spcPct val="110000"/>
              </a:lnSpc>
              <a:buSzPct val="75000"/>
              <a:buChar char="•"/>
              <a:defRPr sz="7000" b="1">
                <a:solidFill>
                  <a:srgbClr val="53585F"/>
                </a:solidFill>
                <a:latin typeface="Calibri"/>
                <a:ea typeface="Calibri"/>
                <a:cs typeface="Calibri"/>
                <a:sym typeface="Calibri"/>
              </a:defRPr>
            </a:pPr>
            <a:r>
              <a:t>2 Sam 11:2ff</a:t>
            </a:r>
            <a:r>
              <a:rPr b="0"/>
              <a:t> - Leads to acting it out</a:t>
            </a:r>
          </a:p>
          <a:p>
            <a:pPr marL="1806073" lvl="2" indent="-917073" algn="l">
              <a:lnSpc>
                <a:spcPct val="110000"/>
              </a:lnSpc>
              <a:buSzPct val="75000"/>
              <a:buChar char="•"/>
              <a:defRPr sz="7000" b="1">
                <a:solidFill>
                  <a:srgbClr val="53585F"/>
                </a:solidFill>
                <a:latin typeface="Calibri"/>
                <a:ea typeface="Calibri"/>
                <a:cs typeface="Calibri"/>
                <a:sym typeface="Calibri"/>
              </a:defRPr>
            </a:pPr>
            <a:r>
              <a:t>Rom 1:24-25 </a:t>
            </a:r>
            <a:r>
              <a:rPr b="0"/>
              <a:t>- It is a LIE. Warps thinking</a:t>
            </a:r>
          </a:p>
        </p:txBody>
      </p:sp>
      <p:sp>
        <p:nvSpPr>
          <p:cNvPr id="194" name="It is a lie about you.…"/>
          <p:cNvSpPr/>
          <p:nvPr/>
        </p:nvSpPr>
        <p:spPr>
          <a:xfrm>
            <a:off x="579660" y="2710637"/>
            <a:ext cx="23132564" cy="10330695"/>
          </a:xfrm>
          <a:prstGeom prst="roundRect">
            <a:avLst>
              <a:gd name="adj" fmla="val 7446"/>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lstStyle/>
          <a:p>
            <a:pPr marR="228600">
              <a:defRPr sz="6200" b="1" u="sng">
                <a:solidFill>
                  <a:srgbClr val="FFFFFF"/>
                </a:solidFill>
                <a:latin typeface="Calibri"/>
                <a:ea typeface="Calibri"/>
                <a:cs typeface="Calibri"/>
                <a:sym typeface="Calibri"/>
              </a:defRPr>
            </a:pPr>
            <a:r>
              <a:t>It is a lie about you.</a:t>
            </a:r>
          </a:p>
          <a:p>
            <a:pPr marL="790073" marR="228600" indent="-561473" algn="l">
              <a:buSzPct val="75000"/>
              <a:buChar char="•"/>
              <a:defRPr sz="6200">
                <a:solidFill>
                  <a:srgbClr val="FFFFFF"/>
                </a:solidFill>
                <a:latin typeface="Calibri"/>
                <a:ea typeface="Calibri"/>
                <a:cs typeface="Calibri"/>
                <a:sym typeface="Calibri"/>
              </a:defRPr>
            </a:pPr>
            <a:r>
              <a:t>Pornography tells you lies about yourself, what you deserve, and what you think you should be receiving in a relationship with another person.</a:t>
            </a:r>
          </a:p>
          <a:p>
            <a:pPr marL="790073" marR="228600" indent="-561473" algn="l">
              <a:buSzPct val="75000"/>
              <a:buChar char="•"/>
              <a:defRPr sz="6200">
                <a:solidFill>
                  <a:srgbClr val="FFFFFF"/>
                </a:solidFill>
                <a:latin typeface="Calibri"/>
                <a:ea typeface="Calibri"/>
                <a:cs typeface="Calibri"/>
                <a:sym typeface="Calibri"/>
              </a:defRPr>
            </a:pPr>
            <a:r>
              <a:t>Pornography is completely and utterly self-centered. You are the center of the universe, and should be given whatever you want, whenever you want it. It’s not surprising that many people start to believe and act on these lies.</a:t>
            </a:r>
          </a:p>
        </p:txBody>
      </p:sp>
      <p:sp>
        <p:nvSpPr>
          <p:cNvPr id="195"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196" name="THE POISON OF PORNOGRAPHY"/>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THE POISON OF PORNOGRAPHY</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 name="Spiritually:…"/>
          <p:cNvSpPr txBox="1"/>
          <p:nvPr/>
        </p:nvSpPr>
        <p:spPr>
          <a:xfrm>
            <a:off x="3723294" y="2930651"/>
            <a:ext cx="16937412" cy="10261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pPr marL="917073" indent="-917073" algn="l">
              <a:lnSpc>
                <a:spcPct val="110000"/>
              </a:lnSpc>
              <a:buSzPct val="75000"/>
              <a:buChar char="•"/>
              <a:defRPr sz="7000">
                <a:solidFill>
                  <a:srgbClr val="53585F"/>
                </a:solidFill>
                <a:latin typeface="Calibri"/>
                <a:ea typeface="Calibri"/>
                <a:cs typeface="Calibri"/>
                <a:sym typeface="Calibri"/>
              </a:defRPr>
            </a:pPr>
            <a:r>
              <a:t>Spiritually:</a:t>
            </a:r>
          </a:p>
          <a:p>
            <a:pPr marL="1806073" lvl="2" indent="-917073" algn="l">
              <a:lnSpc>
                <a:spcPct val="110000"/>
              </a:lnSpc>
              <a:buSzPct val="75000"/>
              <a:buChar char="•"/>
              <a:defRPr sz="7000" b="1">
                <a:solidFill>
                  <a:srgbClr val="53585F"/>
                </a:solidFill>
                <a:latin typeface="Calibri"/>
                <a:ea typeface="Calibri"/>
                <a:cs typeface="Calibri"/>
                <a:sym typeface="Calibri"/>
              </a:defRPr>
            </a:pPr>
            <a:r>
              <a:t>Mt 5:28 </a:t>
            </a:r>
            <a:r>
              <a:rPr b="0"/>
              <a:t>- It is lust. It is sin.</a:t>
            </a:r>
          </a:p>
          <a:p>
            <a:pPr marL="1806073" lvl="2" indent="-917073" algn="l">
              <a:lnSpc>
                <a:spcPct val="110000"/>
              </a:lnSpc>
              <a:buSzPct val="75000"/>
              <a:buChar char="•"/>
              <a:defRPr sz="7000" b="1">
                <a:solidFill>
                  <a:srgbClr val="53585F"/>
                </a:solidFill>
                <a:latin typeface="Calibri"/>
                <a:ea typeface="Calibri"/>
                <a:cs typeface="Calibri"/>
                <a:sym typeface="Calibri"/>
              </a:defRPr>
            </a:pPr>
            <a:r>
              <a:t>Ps 32:3-4 </a:t>
            </a:r>
            <a:r>
              <a:rPr b="0"/>
              <a:t>- The guilt can cripple you.</a:t>
            </a:r>
          </a:p>
          <a:p>
            <a:pPr marL="1806073" lvl="2" indent="-917073" algn="l">
              <a:lnSpc>
                <a:spcPct val="110000"/>
              </a:lnSpc>
              <a:buSzPct val="75000"/>
              <a:buChar char="•"/>
              <a:defRPr sz="7000" b="1">
                <a:solidFill>
                  <a:srgbClr val="53585F"/>
                </a:solidFill>
                <a:latin typeface="Calibri"/>
                <a:ea typeface="Calibri"/>
                <a:cs typeface="Calibri"/>
                <a:sym typeface="Calibri"/>
              </a:defRPr>
            </a:pPr>
            <a:r>
              <a:t>Gen 2:24-25 </a:t>
            </a:r>
            <a:r>
              <a:rPr b="0"/>
              <a:t>- Destroys God’s good gift</a:t>
            </a:r>
          </a:p>
          <a:p>
            <a:pPr marL="917073" indent="-917073" algn="l">
              <a:lnSpc>
                <a:spcPct val="110000"/>
              </a:lnSpc>
              <a:buSzPct val="75000"/>
              <a:buChar char="•"/>
              <a:defRPr sz="7000" b="1">
                <a:solidFill>
                  <a:srgbClr val="53585F"/>
                </a:solidFill>
                <a:latin typeface="Calibri"/>
                <a:ea typeface="Calibri"/>
                <a:cs typeface="Calibri"/>
                <a:sym typeface="Calibri"/>
              </a:defRPr>
            </a:pPr>
            <a:r>
              <a:rPr b="0"/>
              <a:t>Mentally/Physically:</a:t>
            </a:r>
          </a:p>
          <a:p>
            <a:pPr marL="1806073" lvl="2" indent="-917073" algn="l">
              <a:lnSpc>
                <a:spcPct val="110000"/>
              </a:lnSpc>
              <a:buSzPct val="75000"/>
              <a:buChar char="•"/>
              <a:defRPr sz="7000" b="1">
                <a:solidFill>
                  <a:srgbClr val="53585F"/>
                </a:solidFill>
                <a:latin typeface="Calibri"/>
                <a:ea typeface="Calibri"/>
                <a:cs typeface="Calibri"/>
                <a:sym typeface="Calibri"/>
              </a:defRPr>
            </a:pPr>
            <a:r>
              <a:t>2 Pt 2:14,19</a:t>
            </a:r>
            <a:r>
              <a:rPr b="0"/>
              <a:t> - Addictive &amp; progressive</a:t>
            </a:r>
          </a:p>
          <a:p>
            <a:pPr marL="1806073" lvl="2" indent="-917073" algn="l">
              <a:lnSpc>
                <a:spcPct val="110000"/>
              </a:lnSpc>
              <a:buSzPct val="75000"/>
              <a:buChar char="•"/>
              <a:defRPr sz="7000" b="1">
                <a:solidFill>
                  <a:srgbClr val="53585F"/>
                </a:solidFill>
                <a:latin typeface="Calibri"/>
                <a:ea typeface="Calibri"/>
                <a:cs typeface="Calibri"/>
                <a:sym typeface="Calibri"/>
              </a:defRPr>
            </a:pPr>
            <a:r>
              <a:t>2 Sam 11:2ff</a:t>
            </a:r>
            <a:r>
              <a:rPr b="0"/>
              <a:t> - Leads to acting it out</a:t>
            </a:r>
          </a:p>
          <a:p>
            <a:pPr marL="1806073" lvl="2" indent="-917073" algn="l">
              <a:lnSpc>
                <a:spcPct val="110000"/>
              </a:lnSpc>
              <a:buSzPct val="75000"/>
              <a:buChar char="•"/>
              <a:defRPr sz="7000" b="1">
                <a:solidFill>
                  <a:srgbClr val="53585F"/>
                </a:solidFill>
                <a:latin typeface="Calibri"/>
                <a:ea typeface="Calibri"/>
                <a:cs typeface="Calibri"/>
                <a:sym typeface="Calibri"/>
              </a:defRPr>
            </a:pPr>
            <a:r>
              <a:t>Rom 1:24-25 </a:t>
            </a:r>
            <a:r>
              <a:rPr b="0"/>
              <a:t>- It is a LIE. Warps thinking</a:t>
            </a:r>
          </a:p>
        </p:txBody>
      </p:sp>
      <p:sp>
        <p:nvSpPr>
          <p:cNvPr id="199" name="It is a lie about consequences.…"/>
          <p:cNvSpPr/>
          <p:nvPr/>
        </p:nvSpPr>
        <p:spPr>
          <a:xfrm>
            <a:off x="579660" y="2710637"/>
            <a:ext cx="23132564" cy="10330695"/>
          </a:xfrm>
          <a:prstGeom prst="roundRect">
            <a:avLst>
              <a:gd name="adj" fmla="val 7446"/>
            </a:avLst>
          </a:prstGeom>
          <a:solidFill>
            <a:srgbClr val="720C0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6200" tIns="76200" rIns="76200" bIns="76200"/>
          <a:lstStyle/>
          <a:p>
            <a:pPr marR="228600">
              <a:defRPr sz="6000" b="1" u="sng">
                <a:solidFill>
                  <a:srgbClr val="FFFFFF"/>
                </a:solidFill>
                <a:latin typeface="Calibri"/>
                <a:ea typeface="Calibri"/>
                <a:cs typeface="Calibri"/>
                <a:sym typeface="Calibri"/>
              </a:defRPr>
            </a:pPr>
            <a:r>
              <a:t>It is a lie about consequences.</a:t>
            </a:r>
          </a:p>
          <a:p>
            <a:pPr marL="790073" marR="228600" indent="-561473" algn="l">
              <a:buSzPct val="75000"/>
              <a:buChar char="•"/>
              <a:defRPr sz="6000">
                <a:solidFill>
                  <a:srgbClr val="FFFFFF"/>
                </a:solidFill>
                <a:latin typeface="Calibri"/>
                <a:ea typeface="Calibri"/>
                <a:cs typeface="Calibri"/>
                <a:sym typeface="Calibri"/>
              </a:defRPr>
            </a:pPr>
            <a:r>
              <a:t>Pornogaphy makers intentionally cut out the horrific consequences of what is happening on screen. It’s like cigarette companies not featuring all the lung cancer, disease, violence, and poverty that can come with smoking.</a:t>
            </a:r>
          </a:p>
          <a:p>
            <a:pPr marL="790073" marR="228600" indent="-561473" algn="l">
              <a:buSzPct val="75000"/>
              <a:buChar char="•"/>
              <a:defRPr sz="6000">
                <a:solidFill>
                  <a:srgbClr val="FFFFFF"/>
                </a:solidFill>
                <a:latin typeface="Calibri"/>
                <a:ea typeface="Calibri"/>
                <a:cs typeface="Calibri"/>
                <a:sym typeface="Calibri"/>
              </a:defRPr>
            </a:pPr>
            <a:r>
              <a:t>Pornography lies to you and tells you that you can get away just fine—no harm, no foul. This could not be farther from the truth. Pornography has terrible and lasting consequences for the people that make it and the people that view it.</a:t>
            </a:r>
          </a:p>
        </p:txBody>
      </p:sp>
      <p:sp>
        <p:nvSpPr>
          <p:cNvPr id="200" name="Rectangle"/>
          <p:cNvSpPr/>
          <p:nvPr/>
        </p:nvSpPr>
        <p:spPr>
          <a:xfrm>
            <a:off x="-336382" y="300900"/>
            <a:ext cx="24964648" cy="2026728"/>
          </a:xfrm>
          <a:prstGeom prst="rect">
            <a:avLst/>
          </a:prstGeom>
          <a:solidFill>
            <a:srgbClr val="720C04"/>
          </a:solidFill>
          <a:ln w="12700">
            <a:miter lim="400000"/>
          </a:ln>
        </p:spPr>
        <p:txBody>
          <a:bodyPr lIns="71437" tIns="71437" rIns="71437" bIns="71437" anchor="ctr"/>
          <a:lstStyle/>
          <a:p>
            <a:pPr>
              <a:defRPr sz="3600">
                <a:solidFill>
                  <a:srgbClr val="FFFFFF"/>
                </a:solidFill>
              </a:defRPr>
            </a:pPr>
            <a:endParaRPr/>
          </a:p>
        </p:txBody>
      </p:sp>
      <p:sp>
        <p:nvSpPr>
          <p:cNvPr id="201" name="THE POISON OF PORNOGRAPHY"/>
          <p:cNvSpPr txBox="1"/>
          <p:nvPr/>
        </p:nvSpPr>
        <p:spPr>
          <a:xfrm>
            <a:off x="643412" y="131417"/>
            <a:ext cx="23097176" cy="2261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lvl1pPr>
              <a:defRPr sz="13400" b="1">
                <a:solidFill>
                  <a:srgbClr val="FFFFFF"/>
                </a:solidFill>
                <a:latin typeface="Calibri"/>
                <a:ea typeface="Calibri"/>
                <a:cs typeface="Calibri"/>
                <a:sym typeface="Calibri"/>
              </a:defRPr>
            </a:lvl1pPr>
          </a:lstStyle>
          <a:p>
            <a:r>
              <a:t>THE POISON OF PORNOGRAPHY</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2266</Words>
  <Application>Microsoft Macintosh PowerPoint</Application>
  <PresentationFormat>Custom</PresentationFormat>
  <Paragraphs>284</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Calibri</vt:lpstr>
      <vt:lpstr>Helvetica</vt:lpstr>
      <vt:lpstr>Helvetica Light</vt:lpstr>
      <vt:lpstr>Helvetica Neue</vt:lpstr>
      <vt:lpstr>Helvetica Neue Medium</vt:lpstr>
      <vt:lpstr>White</vt:lpstr>
      <vt:lpstr>OVERCOMING</vt:lpstr>
      <vt:lpstr>OVERCOMING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OVERCOMING</vt:lpstr>
      <vt:lpstr>OVERCOMING</vt:lpstr>
      <vt:lpstr>PowerPoint Presentation</vt:lpstr>
      <vt:lpstr>PowerPoint Presentation</vt:lpstr>
      <vt:lpstr>PowerPoint Presentation</vt:lpstr>
      <vt:lpstr>PowerPoint Presentation</vt:lpstr>
      <vt:lpstr>PowerPoint Presentation</vt:lpstr>
      <vt:lpstr>OVERCOMING</vt:lpstr>
      <vt:lpstr>OVERCOMING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dc:title>
  <cp:lastModifiedBy>Joshua Creel</cp:lastModifiedBy>
  <cp:revision>1</cp:revision>
  <dcterms:modified xsi:type="dcterms:W3CDTF">2019-09-14T00:55:31Z</dcterms:modified>
</cp:coreProperties>
</file>