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Hebrews 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584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He Destroyed the Devil</a:t>
            </a:r>
            <a:endParaRPr lang="en-US" dirty="0">
              <a:solidFill>
                <a:schemeClr val="tx1"/>
              </a:solidFill>
            </a:endParaRPr>
          </a:p>
        </p:txBody>
      </p:sp>
      <p:sp>
        <p:nvSpPr>
          <p:cNvPr id="3" name="Content Placeholder 2"/>
          <p:cNvSpPr>
            <a:spLocks noGrp="1"/>
          </p:cNvSpPr>
          <p:nvPr>
            <p:ph idx="1"/>
          </p:nvPr>
        </p:nvSpPr>
        <p:spPr>
          <a:xfrm>
            <a:off x="2592925" y="1698170"/>
            <a:ext cx="8915400" cy="4637315"/>
          </a:xfrm>
        </p:spPr>
        <p:txBody>
          <a:bodyPr>
            <a:normAutofit/>
          </a:bodyPr>
          <a:lstStyle/>
          <a:p>
            <a:r>
              <a:rPr lang="en-US" altLang="en-US" sz="3200" b="1" dirty="0">
                <a:solidFill>
                  <a:schemeClr val="tx1"/>
                </a:solidFill>
              </a:rPr>
              <a:t>Hebrews </a:t>
            </a:r>
            <a:r>
              <a:rPr lang="en-US" altLang="en-US" sz="3200" b="1" dirty="0" smtClean="0">
                <a:solidFill>
                  <a:schemeClr val="tx1"/>
                </a:solidFill>
              </a:rPr>
              <a:t>2:14</a:t>
            </a:r>
            <a:r>
              <a:rPr lang="en-US" altLang="en-US" sz="3200" dirty="0" smtClean="0">
                <a:solidFill>
                  <a:schemeClr val="tx1"/>
                </a:solidFill>
              </a:rPr>
              <a:t> </a:t>
            </a:r>
            <a:r>
              <a:rPr lang="en-US" sz="3200" dirty="0">
                <a:solidFill>
                  <a:schemeClr val="tx1"/>
                </a:solidFill>
              </a:rPr>
              <a:t>Since therefore the children share in flesh and blood, he himself likewise partook of the same things, that through death he might destroy the one who has the power of death, that is, the </a:t>
            </a:r>
            <a:r>
              <a:rPr lang="en-US" sz="3200" dirty="0" smtClean="0">
                <a:solidFill>
                  <a:schemeClr val="tx1"/>
                </a:solidFill>
              </a:rPr>
              <a:t>devil,</a:t>
            </a:r>
            <a:r>
              <a:rPr lang="en-US" sz="3200" baseline="30000" dirty="0" smtClean="0">
                <a:solidFill>
                  <a:schemeClr val="tx1"/>
                </a:solidFill>
              </a:rPr>
              <a:t>15</a:t>
            </a:r>
            <a:r>
              <a:rPr lang="en-US" sz="3200" dirty="0" smtClean="0">
                <a:solidFill>
                  <a:schemeClr val="tx1"/>
                </a:solidFill>
              </a:rPr>
              <a:t> </a:t>
            </a:r>
            <a:r>
              <a:rPr lang="en-US" sz="3200" dirty="0">
                <a:solidFill>
                  <a:schemeClr val="tx1"/>
                </a:solidFill>
              </a:rPr>
              <a:t>and deliver all those who through fear of death were subject to lifelong slavery. </a:t>
            </a:r>
            <a:endParaRPr lang="en-US" sz="4800" dirty="0">
              <a:solidFill>
                <a:schemeClr val="tx1"/>
              </a:solidFill>
            </a:endParaRPr>
          </a:p>
        </p:txBody>
      </p:sp>
    </p:spTree>
    <p:extLst>
      <p:ext uri="{BB962C8B-B14F-4D97-AF65-F5344CB8AC3E}">
        <p14:creationId xmlns:p14="http://schemas.microsoft.com/office/powerpoint/2010/main" val="109189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Jesus’ Solidarity With Humans</a:t>
            </a:r>
            <a:endParaRPr lang="en-US" dirty="0">
              <a:solidFill>
                <a:schemeClr val="tx1"/>
              </a:solidFill>
            </a:endParaRPr>
          </a:p>
        </p:txBody>
      </p:sp>
      <p:sp>
        <p:nvSpPr>
          <p:cNvPr id="3" name="Content Placeholder 2"/>
          <p:cNvSpPr>
            <a:spLocks noGrp="1"/>
          </p:cNvSpPr>
          <p:nvPr>
            <p:ph idx="1"/>
          </p:nvPr>
        </p:nvSpPr>
        <p:spPr>
          <a:xfrm>
            <a:off x="2592925" y="2259874"/>
            <a:ext cx="8915400" cy="4075611"/>
          </a:xfrm>
        </p:spPr>
        <p:txBody>
          <a:bodyPr>
            <a:normAutofit/>
          </a:bodyPr>
          <a:lstStyle/>
          <a:p>
            <a:r>
              <a:rPr lang="en-US" altLang="en-US" sz="2800" b="1" dirty="0" smtClean="0">
                <a:solidFill>
                  <a:schemeClr val="tx1"/>
                </a:solidFill>
              </a:rPr>
              <a:t>Hebrews 2:16</a:t>
            </a:r>
            <a:r>
              <a:rPr lang="en-US" altLang="en-US" sz="2800" dirty="0" smtClean="0">
                <a:solidFill>
                  <a:schemeClr val="tx1"/>
                </a:solidFill>
              </a:rPr>
              <a:t> </a:t>
            </a:r>
            <a:r>
              <a:rPr lang="en-US" sz="2400" dirty="0">
                <a:solidFill>
                  <a:schemeClr val="tx1"/>
                </a:solidFill>
              </a:rPr>
              <a:t>For surely it is not angels that he helps, but he helps the offspring of </a:t>
            </a:r>
            <a:r>
              <a:rPr lang="en-US" sz="2400" dirty="0" smtClean="0">
                <a:solidFill>
                  <a:schemeClr val="tx1"/>
                </a:solidFill>
              </a:rPr>
              <a:t>Abraham.</a:t>
            </a:r>
            <a:r>
              <a:rPr lang="en-US" sz="2400" baseline="30000" dirty="0" smtClean="0">
                <a:solidFill>
                  <a:schemeClr val="tx1"/>
                </a:solidFill>
              </a:rPr>
              <a:t>17</a:t>
            </a:r>
            <a:r>
              <a:rPr lang="en-US" sz="2400" dirty="0" smtClean="0">
                <a:solidFill>
                  <a:schemeClr val="tx1"/>
                </a:solidFill>
              </a:rPr>
              <a:t> </a:t>
            </a:r>
            <a:r>
              <a:rPr lang="en-US" sz="2400" dirty="0">
                <a:solidFill>
                  <a:schemeClr val="tx1"/>
                </a:solidFill>
              </a:rPr>
              <a:t>Therefore he had to be made like his brothers in every respect, so that he might become a merciful and faithful high priest in the service of God, to make propitiation for the sins of the </a:t>
            </a:r>
            <a:r>
              <a:rPr lang="en-US" sz="2400" dirty="0" smtClean="0">
                <a:solidFill>
                  <a:schemeClr val="tx1"/>
                </a:solidFill>
              </a:rPr>
              <a:t>people.</a:t>
            </a:r>
            <a:r>
              <a:rPr lang="en-US" sz="2400" baseline="30000" dirty="0" smtClean="0">
                <a:solidFill>
                  <a:schemeClr val="tx1"/>
                </a:solidFill>
              </a:rPr>
              <a:t>18</a:t>
            </a:r>
            <a:r>
              <a:rPr lang="en-US" sz="2400" dirty="0" smtClean="0">
                <a:solidFill>
                  <a:schemeClr val="tx1"/>
                </a:solidFill>
              </a:rPr>
              <a:t> </a:t>
            </a:r>
            <a:r>
              <a:rPr lang="en-US" sz="2400" dirty="0">
                <a:solidFill>
                  <a:schemeClr val="tx1"/>
                </a:solidFill>
              </a:rPr>
              <a:t>For because he himself has suffered when tempted, he is able to help those who are being tempted. </a:t>
            </a:r>
            <a:endParaRPr lang="en-US" sz="4800" dirty="0">
              <a:solidFill>
                <a:schemeClr val="tx1"/>
              </a:solidFill>
            </a:endParaRPr>
          </a:p>
        </p:txBody>
      </p:sp>
    </p:spTree>
    <p:extLst>
      <p:ext uri="{BB962C8B-B14F-4D97-AF65-F5344CB8AC3E}">
        <p14:creationId xmlns:p14="http://schemas.microsoft.com/office/powerpoint/2010/main" val="294309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Topics Covered Last Time</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400" dirty="0" smtClean="0">
                <a:solidFill>
                  <a:schemeClr val="tx1"/>
                </a:solidFill>
              </a:rPr>
              <a:t>The superiority of revelation through Jesus in comparison to the prophets</a:t>
            </a:r>
          </a:p>
          <a:p>
            <a:endParaRPr lang="en-US" sz="2400" dirty="0">
              <a:solidFill>
                <a:schemeClr val="tx1"/>
              </a:solidFill>
            </a:endParaRPr>
          </a:p>
          <a:p>
            <a:r>
              <a:rPr lang="en-US" sz="2400" dirty="0" smtClean="0">
                <a:solidFill>
                  <a:schemeClr val="tx1"/>
                </a:solidFill>
              </a:rPr>
              <a:t>Jesus’ superiority to the angels</a:t>
            </a:r>
          </a:p>
          <a:p>
            <a:endParaRPr lang="en-US" sz="2400" dirty="0">
              <a:solidFill>
                <a:schemeClr val="tx1"/>
              </a:solidFill>
            </a:endParaRPr>
          </a:p>
          <a:p>
            <a:r>
              <a:rPr lang="en-US" sz="2400" dirty="0" smtClean="0">
                <a:solidFill>
                  <a:schemeClr val="tx1"/>
                </a:solidFill>
              </a:rPr>
              <a:t>Why angels? Because the Law was mediated through them</a:t>
            </a:r>
            <a:endParaRPr lang="en-US" sz="2400" dirty="0">
              <a:solidFill>
                <a:schemeClr val="tx1"/>
              </a:solidFill>
            </a:endParaRPr>
          </a:p>
        </p:txBody>
      </p:sp>
    </p:spTree>
    <p:extLst>
      <p:ext uri="{BB962C8B-B14F-4D97-AF65-F5344CB8AC3E}">
        <p14:creationId xmlns:p14="http://schemas.microsoft.com/office/powerpoint/2010/main" val="3132838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a:defRPr/>
            </a:pPr>
            <a:r>
              <a:rPr lang="en-US" altLang="en-US" sz="4000" dirty="0">
                <a:solidFill>
                  <a:schemeClr val="tx1"/>
                </a:solidFill>
              </a:rPr>
              <a:t>The Writer’s Use of O.T. Quotations</a:t>
            </a:r>
          </a:p>
        </p:txBody>
      </p:sp>
      <p:sp>
        <p:nvSpPr>
          <p:cNvPr id="43011" name="Rectangle 3"/>
          <p:cNvSpPr>
            <a:spLocks noGrp="1" noChangeArrowheads="1"/>
          </p:cNvSpPr>
          <p:nvPr>
            <p:ph idx="1"/>
          </p:nvPr>
        </p:nvSpPr>
        <p:spPr/>
        <p:txBody>
          <a:bodyPr>
            <a:normAutofit lnSpcReduction="10000"/>
          </a:bodyPr>
          <a:lstStyle/>
          <a:p>
            <a:pPr eaLnBrk="1" hangingPunct="1"/>
            <a:r>
              <a:rPr lang="en-US" altLang="en-US" sz="2800">
                <a:solidFill>
                  <a:schemeClr val="tx1"/>
                </a:solidFill>
              </a:rPr>
              <a:t>Psalm 2:7 (vs. 5a)</a:t>
            </a:r>
          </a:p>
          <a:p>
            <a:pPr eaLnBrk="1" hangingPunct="1"/>
            <a:r>
              <a:rPr lang="en-US" altLang="en-US" sz="2800">
                <a:solidFill>
                  <a:schemeClr val="tx1"/>
                </a:solidFill>
              </a:rPr>
              <a:t>2 Samuel 7:14 (vs. 5b)</a:t>
            </a:r>
          </a:p>
          <a:p>
            <a:pPr eaLnBrk="1" hangingPunct="1"/>
            <a:r>
              <a:rPr lang="en-US" altLang="en-US" sz="2800">
                <a:solidFill>
                  <a:schemeClr val="tx1"/>
                </a:solidFill>
              </a:rPr>
              <a:t>Deuteronomy 32:43 (vs. 6)</a:t>
            </a:r>
          </a:p>
          <a:p>
            <a:pPr eaLnBrk="1" hangingPunct="1"/>
            <a:r>
              <a:rPr lang="en-US" altLang="en-US" sz="2800">
                <a:solidFill>
                  <a:schemeClr val="tx1"/>
                </a:solidFill>
              </a:rPr>
              <a:t>Psalm 104:4 (vs. 7)</a:t>
            </a:r>
          </a:p>
          <a:p>
            <a:pPr eaLnBrk="1" hangingPunct="1"/>
            <a:r>
              <a:rPr lang="en-US" altLang="en-US" sz="2800">
                <a:solidFill>
                  <a:schemeClr val="tx1"/>
                </a:solidFill>
              </a:rPr>
              <a:t>Psalm 45:6-7 (vs. 8-9)</a:t>
            </a:r>
          </a:p>
          <a:p>
            <a:pPr eaLnBrk="1" hangingPunct="1"/>
            <a:r>
              <a:rPr lang="en-US" altLang="en-US" sz="2800">
                <a:solidFill>
                  <a:schemeClr val="tx1"/>
                </a:solidFill>
              </a:rPr>
              <a:t>Psalm 102:25-27 (vs. 10-12)</a:t>
            </a:r>
          </a:p>
          <a:p>
            <a:pPr eaLnBrk="1" hangingPunct="1"/>
            <a:r>
              <a:rPr lang="en-US" altLang="en-US" sz="2800">
                <a:solidFill>
                  <a:schemeClr val="tx1"/>
                </a:solidFill>
              </a:rPr>
              <a:t>Psalm 110:1 (vs. 13)</a:t>
            </a:r>
          </a:p>
        </p:txBody>
      </p:sp>
    </p:spTree>
    <p:extLst>
      <p:ext uri="{BB962C8B-B14F-4D97-AF65-F5344CB8AC3E}">
        <p14:creationId xmlns:p14="http://schemas.microsoft.com/office/powerpoint/2010/main" val="3613825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301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301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3011">
                                            <p:txEl>
                                              <p:pRg st="1" end="1"/>
                                            </p:txEl>
                                          </p:spTgt>
                                        </p:tgtEl>
                                        <p:attrNameLst>
                                          <p:attrName>style.visibility</p:attrName>
                                        </p:attrNameLst>
                                      </p:cBhvr>
                                      <p:to>
                                        <p:strVal val="visible"/>
                                      </p:to>
                                    </p:set>
                                    <p:animEffect transition="in" filter="fade">
                                      <p:cBhvr>
                                        <p:cTn id="15" dur="1000"/>
                                        <p:tgtEl>
                                          <p:spTgt spid="43011">
                                            <p:txEl>
                                              <p:pRg st="1" end="1"/>
                                            </p:txEl>
                                          </p:spTgt>
                                        </p:tgtEl>
                                      </p:cBhvr>
                                    </p:animEffect>
                                    <p:anim calcmode="lin" valueType="num">
                                      <p:cBhvr>
                                        <p:cTn id="16"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3011">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30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3011">
                                            <p:txEl>
                                              <p:pRg st="2" end="2"/>
                                            </p:txEl>
                                          </p:spTgt>
                                        </p:tgtEl>
                                        <p:attrNameLst>
                                          <p:attrName>style.visibility</p:attrName>
                                        </p:attrNameLst>
                                      </p:cBhvr>
                                      <p:to>
                                        <p:strVal val="visible"/>
                                      </p:to>
                                    </p:set>
                                    <p:animEffect transition="in" filter="fade">
                                      <p:cBhvr>
                                        <p:cTn id="23" dur="1000"/>
                                        <p:tgtEl>
                                          <p:spTgt spid="43011">
                                            <p:txEl>
                                              <p:pRg st="2" end="2"/>
                                            </p:txEl>
                                          </p:spTgt>
                                        </p:tgtEl>
                                      </p:cBhvr>
                                    </p:animEffect>
                                    <p:anim calcmode="lin" valueType="num">
                                      <p:cBhvr>
                                        <p:cTn id="24"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3011">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301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Effect transition="in" filter="fade">
                                      <p:cBhvr>
                                        <p:cTn id="31" dur="1000"/>
                                        <p:tgtEl>
                                          <p:spTgt spid="43011">
                                            <p:txEl>
                                              <p:pRg st="3" end="3"/>
                                            </p:txEl>
                                          </p:spTgt>
                                        </p:tgtEl>
                                      </p:cBhvr>
                                    </p:animEffect>
                                    <p:anim calcmode="lin" valueType="num">
                                      <p:cBhvr>
                                        <p:cTn id="32" dur="10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3011">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301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3011">
                                            <p:txEl>
                                              <p:pRg st="4" end="4"/>
                                            </p:txEl>
                                          </p:spTgt>
                                        </p:tgtEl>
                                        <p:attrNameLst>
                                          <p:attrName>style.visibility</p:attrName>
                                        </p:attrNameLst>
                                      </p:cBhvr>
                                      <p:to>
                                        <p:strVal val="visible"/>
                                      </p:to>
                                    </p:set>
                                    <p:animEffect transition="in" filter="fade">
                                      <p:cBhvr>
                                        <p:cTn id="39" dur="1000"/>
                                        <p:tgtEl>
                                          <p:spTgt spid="43011">
                                            <p:txEl>
                                              <p:pRg st="4" end="4"/>
                                            </p:txEl>
                                          </p:spTgt>
                                        </p:tgtEl>
                                      </p:cBhvr>
                                    </p:animEffect>
                                    <p:anim calcmode="lin" valueType="num">
                                      <p:cBhvr>
                                        <p:cTn id="40" dur="10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3011">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301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3011">
                                            <p:txEl>
                                              <p:pRg st="5" end="5"/>
                                            </p:txEl>
                                          </p:spTgt>
                                        </p:tgtEl>
                                        <p:attrNameLst>
                                          <p:attrName>style.visibility</p:attrName>
                                        </p:attrNameLst>
                                      </p:cBhvr>
                                      <p:to>
                                        <p:strVal val="visible"/>
                                      </p:to>
                                    </p:set>
                                    <p:animEffect transition="in" filter="fade">
                                      <p:cBhvr>
                                        <p:cTn id="47" dur="1000"/>
                                        <p:tgtEl>
                                          <p:spTgt spid="43011">
                                            <p:txEl>
                                              <p:pRg st="5" end="5"/>
                                            </p:txEl>
                                          </p:spTgt>
                                        </p:tgtEl>
                                      </p:cBhvr>
                                    </p:animEffect>
                                    <p:anim calcmode="lin" valueType="num">
                                      <p:cBhvr>
                                        <p:cTn id="48" dur="10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43011">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3011">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43011">
                                            <p:txEl>
                                              <p:pRg st="6" end="6"/>
                                            </p:txEl>
                                          </p:spTgt>
                                        </p:tgtEl>
                                        <p:attrNameLst>
                                          <p:attrName>style.visibility</p:attrName>
                                        </p:attrNameLst>
                                      </p:cBhvr>
                                      <p:to>
                                        <p:strVal val="visible"/>
                                      </p:to>
                                    </p:set>
                                    <p:animEffect transition="in" filter="fade">
                                      <p:cBhvr>
                                        <p:cTn id="55" dur="1000"/>
                                        <p:tgtEl>
                                          <p:spTgt spid="43011">
                                            <p:txEl>
                                              <p:pRg st="6" end="6"/>
                                            </p:txEl>
                                          </p:spTgt>
                                        </p:tgtEl>
                                      </p:cBhvr>
                                    </p:animEffect>
                                    <p:anim calcmode="lin" valueType="num">
                                      <p:cBhvr>
                                        <p:cTn id="56" dur="10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43011">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43011">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Jesus’ Superiority Over the Angels</a:t>
            </a:r>
          </a:p>
        </p:txBody>
      </p:sp>
      <p:sp>
        <p:nvSpPr>
          <p:cNvPr id="3" name="Content Placeholder 2"/>
          <p:cNvSpPr>
            <a:spLocks noGrp="1"/>
          </p:cNvSpPr>
          <p:nvPr>
            <p:ph idx="1"/>
          </p:nvPr>
        </p:nvSpPr>
        <p:spPr/>
        <p:txBody>
          <a:bodyPr>
            <a:normAutofit/>
          </a:bodyPr>
          <a:lstStyle/>
          <a:p>
            <a:r>
              <a:rPr lang="en-US" sz="2400" b="1" dirty="0" smtClean="0">
                <a:solidFill>
                  <a:schemeClr val="tx1"/>
                </a:solidFill>
              </a:rPr>
              <a:t>Hebrews 1:10 </a:t>
            </a:r>
            <a:r>
              <a:rPr lang="en-US" sz="2400" dirty="0">
                <a:solidFill>
                  <a:schemeClr val="tx1"/>
                </a:solidFill>
              </a:rPr>
              <a:t>And, "In the beginning, Lord, you founded the earth, and the heavens are the work of your </a:t>
            </a:r>
            <a:r>
              <a:rPr lang="en-US" sz="2400" dirty="0" smtClean="0">
                <a:solidFill>
                  <a:schemeClr val="tx1"/>
                </a:solidFill>
              </a:rPr>
              <a:t>hands; </a:t>
            </a:r>
            <a:r>
              <a:rPr lang="en-US" sz="2400" baseline="30000" dirty="0" smtClean="0">
                <a:solidFill>
                  <a:schemeClr val="tx1"/>
                </a:solidFill>
              </a:rPr>
              <a:t>11</a:t>
            </a:r>
            <a:r>
              <a:rPr lang="en-US" sz="2400" dirty="0" smtClean="0">
                <a:solidFill>
                  <a:schemeClr val="tx1"/>
                </a:solidFill>
              </a:rPr>
              <a:t> </a:t>
            </a:r>
            <a:r>
              <a:rPr lang="en-US" sz="2400" dirty="0">
                <a:solidFill>
                  <a:schemeClr val="tx1"/>
                </a:solidFill>
              </a:rPr>
              <a:t>they will perish, but you remain; they will all wear out like </a:t>
            </a:r>
            <a:r>
              <a:rPr lang="en-US" sz="2400" dirty="0" smtClean="0">
                <a:solidFill>
                  <a:schemeClr val="tx1"/>
                </a:solidFill>
              </a:rPr>
              <a:t>clothing;</a:t>
            </a:r>
            <a:r>
              <a:rPr lang="en-US" sz="2400" baseline="30000" dirty="0" smtClean="0">
                <a:solidFill>
                  <a:schemeClr val="tx1"/>
                </a:solidFill>
              </a:rPr>
              <a:t>12</a:t>
            </a:r>
            <a:r>
              <a:rPr lang="en-US" sz="2400" dirty="0" smtClean="0">
                <a:solidFill>
                  <a:schemeClr val="tx1"/>
                </a:solidFill>
              </a:rPr>
              <a:t> </a:t>
            </a:r>
            <a:r>
              <a:rPr lang="en-US" sz="2400" dirty="0">
                <a:solidFill>
                  <a:schemeClr val="tx1"/>
                </a:solidFill>
              </a:rPr>
              <a:t>like a cloak you will roll them up, and like clothing they will be changed. But you are the same, and your years will never end</a:t>
            </a:r>
            <a:r>
              <a:rPr lang="en-US" sz="2400" dirty="0" smtClean="0">
                <a:solidFill>
                  <a:schemeClr val="tx1"/>
                </a:solidFill>
              </a:rPr>
              <a:t>."</a:t>
            </a:r>
            <a:r>
              <a:rPr lang="en-US" sz="2400" baseline="30000" dirty="0" smtClean="0">
                <a:solidFill>
                  <a:schemeClr val="tx1"/>
                </a:solidFill>
              </a:rPr>
              <a:t>13</a:t>
            </a:r>
            <a:r>
              <a:rPr lang="en-US" sz="2400" dirty="0" smtClean="0">
                <a:solidFill>
                  <a:schemeClr val="tx1"/>
                </a:solidFill>
              </a:rPr>
              <a:t> </a:t>
            </a:r>
            <a:r>
              <a:rPr lang="en-US" sz="2400" dirty="0">
                <a:solidFill>
                  <a:schemeClr val="tx1"/>
                </a:solidFill>
              </a:rPr>
              <a:t>But to which of the angels has he ever said, "Sit at my right hand until I make your enemies a footstool for your feet</a:t>
            </a:r>
            <a:r>
              <a:rPr lang="en-US" sz="2400" dirty="0" smtClean="0">
                <a:solidFill>
                  <a:schemeClr val="tx1"/>
                </a:solidFill>
              </a:rPr>
              <a:t>"?</a:t>
            </a:r>
            <a:r>
              <a:rPr lang="en-US" sz="2400" baseline="30000" dirty="0" smtClean="0">
                <a:solidFill>
                  <a:schemeClr val="tx1"/>
                </a:solidFill>
              </a:rPr>
              <a:t>14</a:t>
            </a:r>
            <a:r>
              <a:rPr lang="en-US" sz="2400" dirty="0" smtClean="0">
                <a:solidFill>
                  <a:schemeClr val="tx1"/>
                </a:solidFill>
              </a:rPr>
              <a:t> </a:t>
            </a:r>
            <a:r>
              <a:rPr lang="en-US" sz="2400" dirty="0">
                <a:solidFill>
                  <a:schemeClr val="tx1"/>
                </a:solidFill>
              </a:rPr>
              <a:t>Are not all angels spirits in the divine service, sent to serve for the sake of those who are to inherit salvation? </a:t>
            </a:r>
          </a:p>
        </p:txBody>
      </p:sp>
    </p:spTree>
    <p:extLst>
      <p:ext uri="{BB962C8B-B14F-4D97-AF65-F5344CB8AC3E}">
        <p14:creationId xmlns:p14="http://schemas.microsoft.com/office/powerpoint/2010/main" val="397355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“Lest we drift away…”</a:t>
            </a:r>
            <a:endParaRPr lang="en-US" dirty="0">
              <a:solidFill>
                <a:schemeClr val="tx1"/>
              </a:solidFill>
            </a:endParaRPr>
          </a:p>
        </p:txBody>
      </p:sp>
      <p:sp>
        <p:nvSpPr>
          <p:cNvPr id="3" name="Content Placeholder 2"/>
          <p:cNvSpPr>
            <a:spLocks noGrp="1"/>
          </p:cNvSpPr>
          <p:nvPr>
            <p:ph idx="1"/>
          </p:nvPr>
        </p:nvSpPr>
        <p:spPr/>
        <p:txBody>
          <a:bodyPr/>
          <a:lstStyle/>
          <a:p>
            <a:r>
              <a:rPr lang="en-US" altLang="en-US" sz="2400" b="1" dirty="0">
                <a:solidFill>
                  <a:schemeClr val="tx1"/>
                </a:solidFill>
              </a:rPr>
              <a:t>Hebrews 2:1</a:t>
            </a:r>
            <a:r>
              <a:rPr lang="en-US" altLang="en-US" sz="2400" dirty="0">
                <a:solidFill>
                  <a:schemeClr val="tx1"/>
                </a:solidFill>
              </a:rPr>
              <a:t> Therefore we must pay much closer attention to what we have heard, lest we drift away from it.</a:t>
            </a:r>
            <a:r>
              <a:rPr lang="en-US" altLang="en-US" sz="2400" baseline="30000" dirty="0">
                <a:solidFill>
                  <a:schemeClr val="tx1"/>
                </a:solidFill>
              </a:rPr>
              <a:t>2</a:t>
            </a:r>
            <a:r>
              <a:rPr lang="en-US" altLang="en-US" sz="2400" dirty="0">
                <a:solidFill>
                  <a:schemeClr val="tx1"/>
                </a:solidFill>
              </a:rPr>
              <a:t> </a:t>
            </a:r>
            <a:r>
              <a:rPr lang="en-US" altLang="en-US" sz="2400" u="sng" dirty="0">
                <a:solidFill>
                  <a:schemeClr val="tx1"/>
                </a:solidFill>
              </a:rPr>
              <a:t>For since the message declared by angels proved to be reliable, and every transgression or disobedience received a just retribution,</a:t>
            </a:r>
            <a:r>
              <a:rPr lang="en-US" altLang="en-US" sz="2400" u="sng" baseline="30000" dirty="0">
                <a:solidFill>
                  <a:schemeClr val="tx1"/>
                </a:solidFill>
              </a:rPr>
              <a:t>3</a:t>
            </a:r>
            <a:r>
              <a:rPr lang="en-US" altLang="en-US" sz="2400" u="sng" dirty="0">
                <a:solidFill>
                  <a:schemeClr val="tx1"/>
                </a:solidFill>
              </a:rPr>
              <a:t> how shall we escape if we neglect such a great salvation? </a:t>
            </a:r>
            <a:r>
              <a:rPr lang="en-US" altLang="en-US" sz="2400" dirty="0">
                <a:solidFill>
                  <a:schemeClr val="tx1"/>
                </a:solidFill>
              </a:rPr>
              <a:t>It was declared at first by the Lord, and it was attested to us by those who heard,</a:t>
            </a:r>
            <a:r>
              <a:rPr lang="en-US" altLang="en-US" sz="2400" baseline="30000" dirty="0">
                <a:solidFill>
                  <a:schemeClr val="tx1"/>
                </a:solidFill>
              </a:rPr>
              <a:t>4</a:t>
            </a:r>
            <a:r>
              <a:rPr lang="en-US" altLang="en-US" sz="2400" dirty="0">
                <a:solidFill>
                  <a:schemeClr val="tx1"/>
                </a:solidFill>
              </a:rPr>
              <a:t> while God also bore witness by signs and wonders and various miracles and by gifts of the Holy Spirit distributed according to his will.</a:t>
            </a:r>
            <a:endParaRPr lang="en-US" altLang="en-US" sz="2800" dirty="0">
              <a:solidFill>
                <a:schemeClr val="tx1"/>
              </a:solidFill>
            </a:endParaRPr>
          </a:p>
          <a:p>
            <a:endParaRPr lang="en-US" dirty="0"/>
          </a:p>
        </p:txBody>
      </p:sp>
    </p:spTree>
    <p:extLst>
      <p:ext uri="{BB962C8B-B14F-4D97-AF65-F5344CB8AC3E}">
        <p14:creationId xmlns:p14="http://schemas.microsoft.com/office/powerpoint/2010/main" val="3834917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Everything in Subjection to Him</a:t>
            </a:r>
            <a:endParaRPr lang="en-US" dirty="0">
              <a:solidFill>
                <a:schemeClr val="tx1"/>
              </a:solidFill>
            </a:endParaRPr>
          </a:p>
        </p:txBody>
      </p:sp>
      <p:sp>
        <p:nvSpPr>
          <p:cNvPr id="3" name="Content Placeholder 2"/>
          <p:cNvSpPr>
            <a:spLocks noGrp="1"/>
          </p:cNvSpPr>
          <p:nvPr>
            <p:ph idx="1"/>
          </p:nvPr>
        </p:nvSpPr>
        <p:spPr>
          <a:xfrm>
            <a:off x="2592925" y="1698170"/>
            <a:ext cx="8915400" cy="4637315"/>
          </a:xfrm>
        </p:spPr>
        <p:txBody>
          <a:bodyPr>
            <a:normAutofit fontScale="92500"/>
          </a:bodyPr>
          <a:lstStyle/>
          <a:p>
            <a:r>
              <a:rPr lang="en-US" altLang="en-US" sz="2400" b="1" dirty="0">
                <a:solidFill>
                  <a:schemeClr val="tx1"/>
                </a:solidFill>
              </a:rPr>
              <a:t>Hebrews </a:t>
            </a:r>
            <a:r>
              <a:rPr lang="en-US" altLang="en-US" sz="2400" b="1" dirty="0" smtClean="0">
                <a:solidFill>
                  <a:schemeClr val="tx1"/>
                </a:solidFill>
              </a:rPr>
              <a:t>2:5</a:t>
            </a:r>
            <a:r>
              <a:rPr lang="en-US" altLang="en-US" sz="2400" dirty="0" smtClean="0">
                <a:solidFill>
                  <a:schemeClr val="tx1"/>
                </a:solidFill>
              </a:rPr>
              <a:t> </a:t>
            </a:r>
            <a:r>
              <a:rPr lang="en-US" sz="2400" dirty="0">
                <a:solidFill>
                  <a:schemeClr val="tx1"/>
                </a:solidFill>
              </a:rPr>
              <a:t>For it was not to angels that God subjected the world to come, of which we are </a:t>
            </a:r>
            <a:r>
              <a:rPr lang="en-US" sz="2400" dirty="0" smtClean="0">
                <a:solidFill>
                  <a:schemeClr val="tx1"/>
                </a:solidFill>
              </a:rPr>
              <a:t>speaking.</a:t>
            </a:r>
            <a:r>
              <a:rPr lang="en-US" sz="2400" baseline="30000" dirty="0" smtClean="0">
                <a:solidFill>
                  <a:schemeClr val="tx1"/>
                </a:solidFill>
              </a:rPr>
              <a:t>6</a:t>
            </a:r>
            <a:r>
              <a:rPr lang="en-US" sz="2400" dirty="0" smtClean="0">
                <a:solidFill>
                  <a:schemeClr val="tx1"/>
                </a:solidFill>
              </a:rPr>
              <a:t> </a:t>
            </a:r>
            <a:r>
              <a:rPr lang="en-US" sz="2400" dirty="0">
                <a:solidFill>
                  <a:schemeClr val="tx1"/>
                </a:solidFill>
              </a:rPr>
              <a:t>It has been testified somewhere, "What is man, that you are mindful of him, or the son of man, that you care for </a:t>
            </a:r>
            <a:r>
              <a:rPr lang="en-US" sz="2400" dirty="0" smtClean="0">
                <a:solidFill>
                  <a:schemeClr val="tx1"/>
                </a:solidFill>
              </a:rPr>
              <a:t>him?</a:t>
            </a:r>
            <a:r>
              <a:rPr lang="en-US" sz="2400" baseline="30000" dirty="0" smtClean="0">
                <a:solidFill>
                  <a:schemeClr val="tx1"/>
                </a:solidFill>
              </a:rPr>
              <a:t>7</a:t>
            </a:r>
            <a:r>
              <a:rPr lang="en-US" sz="2400" dirty="0" smtClean="0">
                <a:solidFill>
                  <a:schemeClr val="tx1"/>
                </a:solidFill>
              </a:rPr>
              <a:t> </a:t>
            </a:r>
            <a:r>
              <a:rPr lang="en-US" sz="2400" dirty="0">
                <a:solidFill>
                  <a:schemeClr val="tx1"/>
                </a:solidFill>
              </a:rPr>
              <a:t>You made him for a little while lower than the angels; you have crowned him with glory and </a:t>
            </a:r>
            <a:r>
              <a:rPr lang="en-US" sz="2400" dirty="0" smtClean="0">
                <a:solidFill>
                  <a:schemeClr val="tx1"/>
                </a:solidFill>
              </a:rPr>
              <a:t>honor,</a:t>
            </a:r>
            <a:r>
              <a:rPr lang="en-US" sz="2400" baseline="30000" dirty="0" smtClean="0">
                <a:solidFill>
                  <a:schemeClr val="tx1"/>
                </a:solidFill>
              </a:rPr>
              <a:t>8</a:t>
            </a:r>
            <a:r>
              <a:rPr lang="en-US" sz="2400" dirty="0" smtClean="0">
                <a:solidFill>
                  <a:schemeClr val="tx1"/>
                </a:solidFill>
              </a:rPr>
              <a:t> </a:t>
            </a:r>
            <a:r>
              <a:rPr lang="en-US" sz="2400" dirty="0">
                <a:solidFill>
                  <a:schemeClr val="tx1"/>
                </a:solidFill>
              </a:rPr>
              <a:t>putting everything in subjection under his feet." Now in putting everything in subjection to him, he left nothing outside his control. At present, we do not yet see everything in subjection to him. </a:t>
            </a:r>
            <a:r>
              <a:rPr lang="en-US" sz="2400" dirty="0" smtClean="0">
                <a:solidFill>
                  <a:schemeClr val="tx1"/>
                </a:solidFill>
              </a:rPr>
              <a:t>9 But </a:t>
            </a:r>
            <a:r>
              <a:rPr lang="en-US" sz="2400" dirty="0">
                <a:solidFill>
                  <a:schemeClr val="tx1"/>
                </a:solidFill>
              </a:rPr>
              <a:t>we see him who for a little while was made lower than the angels, namely Jesus, crowned with glory and honor because of the suffering of death, so that by the grace of God he might taste death for everyone. </a:t>
            </a:r>
            <a:endParaRPr lang="en-US" sz="3200" dirty="0">
              <a:solidFill>
                <a:schemeClr val="tx1"/>
              </a:solidFill>
            </a:endParaRPr>
          </a:p>
        </p:txBody>
      </p:sp>
    </p:spTree>
    <p:extLst>
      <p:ext uri="{BB962C8B-B14F-4D97-AF65-F5344CB8AC3E}">
        <p14:creationId xmlns:p14="http://schemas.microsoft.com/office/powerpoint/2010/main" val="3621305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Everything in Subjection to Him</a:t>
            </a:r>
            <a:endParaRPr lang="en-US" dirty="0"/>
          </a:p>
        </p:txBody>
      </p:sp>
      <p:sp>
        <p:nvSpPr>
          <p:cNvPr id="3" name="Content Placeholder 2"/>
          <p:cNvSpPr>
            <a:spLocks noGrp="1"/>
          </p:cNvSpPr>
          <p:nvPr>
            <p:ph idx="1"/>
          </p:nvPr>
        </p:nvSpPr>
        <p:spPr>
          <a:xfrm>
            <a:off x="2592925" y="1905000"/>
            <a:ext cx="8915400" cy="3777622"/>
          </a:xfrm>
        </p:spPr>
        <p:txBody>
          <a:bodyPr>
            <a:noAutofit/>
          </a:bodyPr>
          <a:lstStyle/>
          <a:p>
            <a:r>
              <a:rPr lang="en-US" sz="2400" dirty="0">
                <a:solidFill>
                  <a:schemeClr val="tx1"/>
                </a:solidFill>
              </a:rPr>
              <a:t>When I look at your heavens, the work of your fingers, the moon and the stars, which you have set in </a:t>
            </a:r>
            <a:r>
              <a:rPr lang="en-US" sz="2400" dirty="0" smtClean="0">
                <a:solidFill>
                  <a:schemeClr val="tx1"/>
                </a:solidFill>
              </a:rPr>
              <a:t>place,</a:t>
            </a:r>
            <a:r>
              <a:rPr lang="en-US" sz="2400" baseline="30000" dirty="0" smtClean="0">
                <a:solidFill>
                  <a:schemeClr val="tx1"/>
                </a:solidFill>
              </a:rPr>
              <a:t>4</a:t>
            </a:r>
            <a:r>
              <a:rPr lang="en-US" sz="2400" dirty="0" smtClean="0">
                <a:solidFill>
                  <a:schemeClr val="tx1"/>
                </a:solidFill>
              </a:rPr>
              <a:t> </a:t>
            </a:r>
            <a:r>
              <a:rPr lang="en-US" sz="2400" dirty="0">
                <a:solidFill>
                  <a:schemeClr val="tx1"/>
                </a:solidFill>
              </a:rPr>
              <a:t>what is man that you are mindful of him, and the son of man that you care for </a:t>
            </a:r>
            <a:r>
              <a:rPr lang="en-US" sz="2400" dirty="0" smtClean="0">
                <a:solidFill>
                  <a:schemeClr val="tx1"/>
                </a:solidFill>
              </a:rPr>
              <a:t>him?</a:t>
            </a:r>
            <a:r>
              <a:rPr lang="en-US" sz="2400" baseline="30000" dirty="0" smtClean="0">
                <a:solidFill>
                  <a:schemeClr val="tx1"/>
                </a:solidFill>
              </a:rPr>
              <a:t>5</a:t>
            </a:r>
            <a:r>
              <a:rPr lang="en-US" sz="2400" dirty="0" smtClean="0">
                <a:solidFill>
                  <a:schemeClr val="tx1"/>
                </a:solidFill>
              </a:rPr>
              <a:t> </a:t>
            </a:r>
            <a:r>
              <a:rPr lang="en-US" sz="2400" dirty="0">
                <a:solidFill>
                  <a:schemeClr val="tx1"/>
                </a:solidFill>
              </a:rPr>
              <a:t>Yet you have made him a little lower than the heavenly beings and crowned him with glory and </a:t>
            </a:r>
            <a:r>
              <a:rPr lang="en-US" sz="2400" dirty="0" smtClean="0">
                <a:solidFill>
                  <a:schemeClr val="tx1"/>
                </a:solidFill>
              </a:rPr>
              <a:t>honor.</a:t>
            </a:r>
            <a:r>
              <a:rPr lang="en-US" sz="2400" baseline="30000" dirty="0" smtClean="0">
                <a:solidFill>
                  <a:schemeClr val="tx1"/>
                </a:solidFill>
              </a:rPr>
              <a:t>6</a:t>
            </a:r>
            <a:r>
              <a:rPr lang="en-US" sz="2400" dirty="0" smtClean="0">
                <a:solidFill>
                  <a:schemeClr val="tx1"/>
                </a:solidFill>
              </a:rPr>
              <a:t> </a:t>
            </a:r>
            <a:r>
              <a:rPr lang="en-US" sz="2400" dirty="0">
                <a:solidFill>
                  <a:schemeClr val="tx1"/>
                </a:solidFill>
              </a:rPr>
              <a:t>You have given him dominion over the works of your hands; you have put all things under his </a:t>
            </a:r>
            <a:r>
              <a:rPr lang="en-US" sz="2400" dirty="0" smtClean="0">
                <a:solidFill>
                  <a:schemeClr val="tx1"/>
                </a:solidFill>
              </a:rPr>
              <a:t>feet,</a:t>
            </a:r>
            <a:r>
              <a:rPr lang="en-US" sz="2400" baseline="30000" dirty="0" smtClean="0">
                <a:solidFill>
                  <a:schemeClr val="tx1"/>
                </a:solidFill>
              </a:rPr>
              <a:t>7</a:t>
            </a:r>
            <a:r>
              <a:rPr lang="en-US" sz="2400" dirty="0" smtClean="0">
                <a:solidFill>
                  <a:schemeClr val="tx1"/>
                </a:solidFill>
              </a:rPr>
              <a:t> </a:t>
            </a:r>
            <a:r>
              <a:rPr lang="en-US" sz="2400" dirty="0">
                <a:solidFill>
                  <a:schemeClr val="tx1"/>
                </a:solidFill>
              </a:rPr>
              <a:t>all sheep and oxen, and also the beasts of the </a:t>
            </a:r>
            <a:r>
              <a:rPr lang="en-US" sz="2400" dirty="0" smtClean="0">
                <a:solidFill>
                  <a:schemeClr val="tx1"/>
                </a:solidFill>
              </a:rPr>
              <a:t>field,</a:t>
            </a:r>
            <a:r>
              <a:rPr lang="en-US" sz="2400" baseline="30000" dirty="0" smtClean="0">
                <a:solidFill>
                  <a:schemeClr val="tx1"/>
                </a:solidFill>
              </a:rPr>
              <a:t>8</a:t>
            </a:r>
            <a:r>
              <a:rPr lang="en-US" sz="2400" dirty="0" smtClean="0">
                <a:solidFill>
                  <a:schemeClr val="tx1"/>
                </a:solidFill>
              </a:rPr>
              <a:t> </a:t>
            </a:r>
            <a:r>
              <a:rPr lang="en-US" sz="2400" dirty="0">
                <a:solidFill>
                  <a:schemeClr val="tx1"/>
                </a:solidFill>
              </a:rPr>
              <a:t>the birds of the heavens, and the fish of the sea, whatever passes along the paths of the </a:t>
            </a:r>
            <a:r>
              <a:rPr lang="en-US" sz="2400" dirty="0" smtClean="0">
                <a:solidFill>
                  <a:schemeClr val="tx1"/>
                </a:solidFill>
              </a:rPr>
              <a:t>seas.</a:t>
            </a:r>
            <a:r>
              <a:rPr lang="en-US" sz="2400" baseline="30000" dirty="0" smtClean="0">
                <a:solidFill>
                  <a:schemeClr val="tx1"/>
                </a:solidFill>
              </a:rPr>
              <a:t>9</a:t>
            </a:r>
            <a:r>
              <a:rPr lang="en-US" sz="2400" dirty="0" smtClean="0">
                <a:solidFill>
                  <a:schemeClr val="tx1"/>
                </a:solidFill>
              </a:rPr>
              <a:t> </a:t>
            </a:r>
            <a:r>
              <a:rPr lang="en-US" sz="2400" dirty="0">
                <a:solidFill>
                  <a:schemeClr val="tx1"/>
                </a:solidFill>
              </a:rPr>
              <a:t>O LORD, our Lord, how majestic is your name in all the earth! (Ps. </a:t>
            </a:r>
            <a:r>
              <a:rPr lang="en-US" sz="2400" dirty="0" smtClean="0">
                <a:solidFill>
                  <a:schemeClr val="tx1"/>
                </a:solidFill>
              </a:rPr>
              <a:t>8:3-9)</a:t>
            </a:r>
            <a:endParaRPr lang="en-US" sz="2400" dirty="0">
              <a:solidFill>
                <a:schemeClr val="tx1"/>
              </a:solidFill>
            </a:endParaRPr>
          </a:p>
        </p:txBody>
      </p:sp>
    </p:spTree>
    <p:extLst>
      <p:ext uri="{BB962C8B-B14F-4D97-AF65-F5344CB8AC3E}">
        <p14:creationId xmlns:p14="http://schemas.microsoft.com/office/powerpoint/2010/main" val="43278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Everything in Subjection to Him</a:t>
            </a:r>
            <a:endParaRPr lang="en-US" dirty="0">
              <a:solidFill>
                <a:schemeClr val="tx1"/>
              </a:solidFill>
            </a:endParaRPr>
          </a:p>
        </p:txBody>
      </p:sp>
      <p:sp>
        <p:nvSpPr>
          <p:cNvPr id="3" name="Content Placeholder 2"/>
          <p:cNvSpPr>
            <a:spLocks noGrp="1"/>
          </p:cNvSpPr>
          <p:nvPr>
            <p:ph idx="1"/>
          </p:nvPr>
        </p:nvSpPr>
        <p:spPr>
          <a:xfrm>
            <a:off x="2592925" y="1698170"/>
            <a:ext cx="8915400" cy="4637315"/>
          </a:xfrm>
        </p:spPr>
        <p:txBody>
          <a:bodyPr>
            <a:normAutofit fontScale="92500"/>
          </a:bodyPr>
          <a:lstStyle/>
          <a:p>
            <a:r>
              <a:rPr lang="en-US" altLang="en-US" sz="2400" b="1" dirty="0">
                <a:solidFill>
                  <a:schemeClr val="tx1"/>
                </a:solidFill>
              </a:rPr>
              <a:t>Hebrews </a:t>
            </a:r>
            <a:r>
              <a:rPr lang="en-US" altLang="en-US" sz="2400" b="1" dirty="0" smtClean="0">
                <a:solidFill>
                  <a:schemeClr val="tx1"/>
                </a:solidFill>
              </a:rPr>
              <a:t>2:5</a:t>
            </a:r>
            <a:r>
              <a:rPr lang="en-US" altLang="en-US" sz="2400" dirty="0" smtClean="0">
                <a:solidFill>
                  <a:schemeClr val="tx1"/>
                </a:solidFill>
              </a:rPr>
              <a:t> </a:t>
            </a:r>
            <a:r>
              <a:rPr lang="en-US" sz="2400" dirty="0">
                <a:solidFill>
                  <a:schemeClr val="tx1"/>
                </a:solidFill>
              </a:rPr>
              <a:t>For it was not to angels that God subjected the world to come, of which we are </a:t>
            </a:r>
            <a:r>
              <a:rPr lang="en-US" sz="2400" dirty="0" smtClean="0">
                <a:solidFill>
                  <a:schemeClr val="tx1"/>
                </a:solidFill>
              </a:rPr>
              <a:t>speaking.</a:t>
            </a:r>
            <a:r>
              <a:rPr lang="en-US" sz="2400" baseline="30000" dirty="0" smtClean="0">
                <a:solidFill>
                  <a:schemeClr val="tx1"/>
                </a:solidFill>
              </a:rPr>
              <a:t>6</a:t>
            </a:r>
            <a:r>
              <a:rPr lang="en-US" sz="2400" dirty="0" smtClean="0">
                <a:solidFill>
                  <a:schemeClr val="tx1"/>
                </a:solidFill>
              </a:rPr>
              <a:t> </a:t>
            </a:r>
            <a:r>
              <a:rPr lang="en-US" sz="2400" dirty="0">
                <a:solidFill>
                  <a:schemeClr val="tx1"/>
                </a:solidFill>
              </a:rPr>
              <a:t>It has been testified somewhere, "What is man, that you are mindful of him, or the son of man, that you care for </a:t>
            </a:r>
            <a:r>
              <a:rPr lang="en-US" sz="2400" dirty="0" smtClean="0">
                <a:solidFill>
                  <a:schemeClr val="tx1"/>
                </a:solidFill>
              </a:rPr>
              <a:t>him?</a:t>
            </a:r>
            <a:r>
              <a:rPr lang="en-US" sz="2400" baseline="30000" dirty="0" smtClean="0">
                <a:solidFill>
                  <a:schemeClr val="tx1"/>
                </a:solidFill>
              </a:rPr>
              <a:t>7</a:t>
            </a:r>
            <a:r>
              <a:rPr lang="en-US" sz="2400" dirty="0" smtClean="0">
                <a:solidFill>
                  <a:schemeClr val="tx1"/>
                </a:solidFill>
              </a:rPr>
              <a:t> </a:t>
            </a:r>
            <a:r>
              <a:rPr lang="en-US" sz="2400" dirty="0">
                <a:solidFill>
                  <a:schemeClr val="tx1"/>
                </a:solidFill>
              </a:rPr>
              <a:t>You made him for a little while lower than the angels; you have crowned him with glory and </a:t>
            </a:r>
            <a:r>
              <a:rPr lang="en-US" sz="2400" dirty="0" smtClean="0">
                <a:solidFill>
                  <a:schemeClr val="tx1"/>
                </a:solidFill>
              </a:rPr>
              <a:t>honor,</a:t>
            </a:r>
            <a:r>
              <a:rPr lang="en-US" sz="2400" baseline="30000" dirty="0" smtClean="0">
                <a:solidFill>
                  <a:schemeClr val="tx1"/>
                </a:solidFill>
              </a:rPr>
              <a:t>8</a:t>
            </a:r>
            <a:r>
              <a:rPr lang="en-US" sz="2400" dirty="0" smtClean="0">
                <a:solidFill>
                  <a:schemeClr val="tx1"/>
                </a:solidFill>
              </a:rPr>
              <a:t> </a:t>
            </a:r>
            <a:r>
              <a:rPr lang="en-US" sz="2400" dirty="0">
                <a:solidFill>
                  <a:schemeClr val="tx1"/>
                </a:solidFill>
              </a:rPr>
              <a:t>putting everything in subjection under his feet." Now in putting everything in subjection to him, he left nothing outside his control. At present, we do not yet see everything in subjection to him. </a:t>
            </a:r>
            <a:r>
              <a:rPr lang="en-US" sz="2400" dirty="0" smtClean="0">
                <a:solidFill>
                  <a:schemeClr val="tx1"/>
                </a:solidFill>
              </a:rPr>
              <a:t>9 But </a:t>
            </a:r>
            <a:r>
              <a:rPr lang="en-US" sz="2400" dirty="0">
                <a:solidFill>
                  <a:schemeClr val="tx1"/>
                </a:solidFill>
              </a:rPr>
              <a:t>we see him who for a little while was made lower than the angels, namely Jesus, crowned with glory and honor because of the suffering of death, so that by the grace of God he might taste death for everyone. </a:t>
            </a:r>
            <a:endParaRPr lang="en-US" sz="3200" dirty="0">
              <a:solidFill>
                <a:schemeClr val="tx1"/>
              </a:solidFill>
            </a:endParaRPr>
          </a:p>
        </p:txBody>
      </p:sp>
    </p:spTree>
    <p:extLst>
      <p:ext uri="{BB962C8B-B14F-4D97-AF65-F5344CB8AC3E}">
        <p14:creationId xmlns:p14="http://schemas.microsoft.com/office/powerpoint/2010/main" val="234971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Jesus’ Solidarity With Humans</a:t>
            </a:r>
            <a:endParaRPr lang="en-US" dirty="0">
              <a:solidFill>
                <a:schemeClr val="tx1"/>
              </a:solidFill>
            </a:endParaRPr>
          </a:p>
        </p:txBody>
      </p:sp>
      <p:sp>
        <p:nvSpPr>
          <p:cNvPr id="3" name="Content Placeholder 2"/>
          <p:cNvSpPr>
            <a:spLocks noGrp="1"/>
          </p:cNvSpPr>
          <p:nvPr>
            <p:ph idx="1"/>
          </p:nvPr>
        </p:nvSpPr>
        <p:spPr>
          <a:xfrm>
            <a:off x="2592925" y="2181497"/>
            <a:ext cx="8915400" cy="4153988"/>
          </a:xfrm>
        </p:spPr>
        <p:txBody>
          <a:bodyPr>
            <a:normAutofit/>
          </a:bodyPr>
          <a:lstStyle/>
          <a:p>
            <a:r>
              <a:rPr lang="en-US" altLang="en-US" sz="2400" b="1" dirty="0">
                <a:solidFill>
                  <a:schemeClr val="tx1"/>
                </a:solidFill>
              </a:rPr>
              <a:t>Hebrews </a:t>
            </a:r>
            <a:r>
              <a:rPr lang="en-US" altLang="en-US" sz="2400" b="1" dirty="0" smtClean="0">
                <a:solidFill>
                  <a:schemeClr val="tx1"/>
                </a:solidFill>
              </a:rPr>
              <a:t>2:10 </a:t>
            </a:r>
            <a:r>
              <a:rPr lang="en-US" sz="2400" dirty="0">
                <a:solidFill>
                  <a:schemeClr val="tx1"/>
                </a:solidFill>
              </a:rPr>
              <a:t>For it was fitting that he, for whom and by whom all things exist, in bringing many sons to glory, should make the founder of their salvation perfect through </a:t>
            </a:r>
            <a:r>
              <a:rPr lang="en-US" sz="2400" dirty="0" smtClean="0">
                <a:solidFill>
                  <a:schemeClr val="tx1"/>
                </a:solidFill>
              </a:rPr>
              <a:t>suffering.</a:t>
            </a:r>
            <a:r>
              <a:rPr lang="en-US" sz="2400" baseline="30000" dirty="0" smtClean="0">
                <a:solidFill>
                  <a:schemeClr val="tx1"/>
                </a:solidFill>
              </a:rPr>
              <a:t>11</a:t>
            </a:r>
            <a:r>
              <a:rPr lang="en-US" sz="2400" dirty="0" smtClean="0">
                <a:solidFill>
                  <a:schemeClr val="tx1"/>
                </a:solidFill>
              </a:rPr>
              <a:t> </a:t>
            </a:r>
            <a:r>
              <a:rPr lang="en-US" sz="2400" dirty="0">
                <a:solidFill>
                  <a:schemeClr val="tx1"/>
                </a:solidFill>
              </a:rPr>
              <a:t>For he who sanctifies and those who are sanctified all have one source. That is why he is not ashamed to call them </a:t>
            </a:r>
            <a:r>
              <a:rPr lang="en-US" sz="2400" dirty="0" smtClean="0">
                <a:solidFill>
                  <a:schemeClr val="tx1"/>
                </a:solidFill>
              </a:rPr>
              <a:t>brothers,</a:t>
            </a:r>
            <a:r>
              <a:rPr lang="en-US" sz="2400" baseline="30000" dirty="0" smtClean="0">
                <a:solidFill>
                  <a:schemeClr val="tx1"/>
                </a:solidFill>
              </a:rPr>
              <a:t>12</a:t>
            </a:r>
            <a:r>
              <a:rPr lang="en-US" sz="2400" dirty="0" smtClean="0">
                <a:solidFill>
                  <a:schemeClr val="tx1"/>
                </a:solidFill>
              </a:rPr>
              <a:t> </a:t>
            </a:r>
            <a:r>
              <a:rPr lang="en-US" sz="2400" dirty="0">
                <a:solidFill>
                  <a:schemeClr val="tx1"/>
                </a:solidFill>
              </a:rPr>
              <a:t>saying, "I will tell of your name to my brothers; in the midst of the congregation I will sing your praise</a:t>
            </a:r>
            <a:r>
              <a:rPr lang="en-US" sz="2400" dirty="0" smtClean="0">
                <a:solidFill>
                  <a:schemeClr val="tx1"/>
                </a:solidFill>
              </a:rPr>
              <a:t>."</a:t>
            </a:r>
            <a:r>
              <a:rPr lang="en-US" sz="2400" baseline="30000" dirty="0" smtClean="0">
                <a:solidFill>
                  <a:schemeClr val="tx1"/>
                </a:solidFill>
              </a:rPr>
              <a:t>13</a:t>
            </a:r>
            <a:r>
              <a:rPr lang="en-US" sz="2400" dirty="0" smtClean="0">
                <a:solidFill>
                  <a:schemeClr val="tx1"/>
                </a:solidFill>
              </a:rPr>
              <a:t> </a:t>
            </a:r>
            <a:r>
              <a:rPr lang="en-US" sz="2400" dirty="0">
                <a:solidFill>
                  <a:schemeClr val="tx1"/>
                </a:solidFill>
              </a:rPr>
              <a:t>And again, "I will put my trust in him." And again, "Behold, I and the children God has given me</a:t>
            </a:r>
            <a:r>
              <a:rPr lang="en-US" sz="2400" dirty="0" smtClean="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val="33246061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TotalTime>
  <Words>1048</Words>
  <Application>Microsoft Office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Hebrews 2</vt:lpstr>
      <vt:lpstr>Topics Covered Last Time</vt:lpstr>
      <vt:lpstr>The Writer’s Use of O.T. Quotations</vt:lpstr>
      <vt:lpstr>Jesus’ Superiority Over the Angels</vt:lpstr>
      <vt:lpstr>“Lest we drift away…”</vt:lpstr>
      <vt:lpstr>Everything in Subjection to Him</vt:lpstr>
      <vt:lpstr>Everything in Subjection to Him</vt:lpstr>
      <vt:lpstr>Everything in Subjection to Him</vt:lpstr>
      <vt:lpstr>Jesus’ Solidarity With Humans</vt:lpstr>
      <vt:lpstr>He Destroyed the Devil</vt:lpstr>
      <vt:lpstr>Jesus’ Solidarity With Humans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2</dc:title>
  <dc:creator>Will Dilbeck</dc:creator>
  <cp:lastModifiedBy>Will Dilbeck</cp:lastModifiedBy>
  <cp:revision>9</cp:revision>
  <dcterms:created xsi:type="dcterms:W3CDTF">2020-03-06T20:40:45Z</dcterms:created>
  <dcterms:modified xsi:type="dcterms:W3CDTF">2020-03-08T12:36:14Z</dcterms:modified>
</cp:coreProperties>
</file>