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5" r:id="rId2"/>
    <p:sldId id="257" r:id="rId3"/>
    <p:sldId id="267" r:id="rId4"/>
    <p:sldId id="261" r:id="rId5"/>
    <p:sldId id="262" r:id="rId6"/>
    <p:sldId id="268" r:id="rId7"/>
    <p:sldId id="271" r:id="rId8"/>
    <p:sldId id="269" r:id="rId9"/>
    <p:sldId id="272" r:id="rId10"/>
    <p:sldId id="270" r:id="rId11"/>
    <p:sldId id="273" r:id="rId12"/>
    <p:sldId id="264" r:id="rId13"/>
    <p:sldId id="26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F0F0"/>
    <a:srgbClr val="E6E7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60"/>
    <p:restoredTop sz="94648"/>
  </p:normalViewPr>
  <p:slideViewPr>
    <p:cSldViewPr snapToGrid="0" snapToObjects="1">
      <p:cViewPr varScale="1">
        <p:scale>
          <a:sx n="98" d="100"/>
          <a:sy n="98" d="100"/>
        </p:scale>
        <p:origin x="216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30EBF-9539-2F4D-8248-69C7C78C24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D96436-4CEE-0542-A986-B71CFAF047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411620-B10C-E34F-BC83-DDF207BB7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B095C-1EC7-B04C-B46F-0D9688EED621}" type="datetimeFigureOut">
              <a:rPr lang="en-US" smtClean="0"/>
              <a:t>11/19/20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06D302-067E-624A-88F5-5D5FDD1B7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3F43B4-425A-9746-A5BA-8E4EFCF53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D174D-04CD-D549-965E-A6F340182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789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AAF5B-09DC-FC42-9315-648B22A90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FF7737-3AB8-D74E-AA1B-172634223C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BFB9B6-96CC-BA44-9B8E-3A9326AC4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B095C-1EC7-B04C-B46F-0D9688EED621}" type="datetimeFigureOut">
              <a:rPr lang="en-US" smtClean="0"/>
              <a:t>11/19/20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01CC80-5DF2-5E40-B213-E4E80CA08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314B25-0620-0A4E-B59F-9891BCFD5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D174D-04CD-D549-965E-A6F340182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771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F4433A-0BA4-9E43-8847-7B72C22A43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84F249-6A4F-3644-8BBF-526885541D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BDB3C5-1E4E-7842-9851-E75FAAF17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B095C-1EC7-B04C-B46F-0D9688EED621}" type="datetimeFigureOut">
              <a:rPr lang="en-US" smtClean="0"/>
              <a:t>11/19/20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7A6A35-6D00-C646-ABB7-6D54B8A85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B0B897-C055-1E45-95C4-3ABA719C7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D174D-04CD-D549-965E-A6F340182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118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06840-9449-7A48-95F1-CF08B2C4D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C50523-D480-B64D-8645-DB9D7886A2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546B16-6854-D44D-A112-2668251E5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B095C-1EC7-B04C-B46F-0D9688EED621}" type="datetimeFigureOut">
              <a:rPr lang="en-US" smtClean="0"/>
              <a:t>11/19/20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950AD4-E9D6-624E-BA4C-6D23E6F82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C63515-EE31-6648-BCCD-502366061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D174D-04CD-D549-965E-A6F340182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921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10DEC-BED3-1F4A-89B9-2682D6583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AB8D30-BB4F-014A-BD88-ABBCCF7C66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5D1F6-68ED-0F48-BD31-831F738E0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B095C-1EC7-B04C-B46F-0D9688EED621}" type="datetimeFigureOut">
              <a:rPr lang="en-US" smtClean="0"/>
              <a:t>11/19/20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CAF650-2048-074A-8AA7-E4D5BC587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100C1E-913C-A040-8A52-E555FFCE1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D174D-04CD-D549-965E-A6F340182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982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1C565-5739-0F4D-BE0C-1A8CE1639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C24FA-D3CC-4049-8313-0736351E9A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FF9D2A-8AA0-DA47-974E-7590D840C3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B59822-B5C8-BD48-B4E6-3BBCF3DF5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B095C-1EC7-B04C-B46F-0D9688EED621}" type="datetimeFigureOut">
              <a:rPr lang="en-US" smtClean="0"/>
              <a:t>11/19/20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B856F1-239D-2E49-A339-F8371F24B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32AF09-6EAC-D046-AB84-333045E96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D174D-04CD-D549-965E-A6F340182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423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76513-F980-D840-99FA-F7DB9CDC2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52F6DA-15EB-E04F-A140-9FD832E3FC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E728BF-F6AA-814D-9842-916A2ACF11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213311-1AB7-8945-8730-6EC0F7F2BE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69D65D-B11C-5F43-8D25-132FCDEEE7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B5D48A-0BF1-8D40-B4FA-B10A836C7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B095C-1EC7-B04C-B46F-0D9688EED621}" type="datetimeFigureOut">
              <a:rPr lang="en-US" smtClean="0"/>
              <a:t>11/19/20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F23B6E-8239-6B46-8971-6BCA15A8D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75FD28-3608-9443-9B7C-B4990637B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D174D-04CD-D549-965E-A6F340182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793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E2386-0979-6B4D-B94C-0C2657B80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D5F912-23E9-C748-AE6D-EBD4E1E75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B095C-1EC7-B04C-B46F-0D9688EED621}" type="datetimeFigureOut">
              <a:rPr lang="en-US" smtClean="0"/>
              <a:t>11/19/20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9571A2-EDBB-A149-83F5-0E1B9B851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A0FCBC-7DF5-B042-9C78-DACA27699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D174D-04CD-D549-965E-A6F340182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602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1A0AEB-9EC3-7C47-837D-3EB3FDD77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B095C-1EC7-B04C-B46F-0D9688EED621}" type="datetimeFigureOut">
              <a:rPr lang="en-US" smtClean="0"/>
              <a:t>11/19/20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79DC4A-7E6A-C64B-BE82-586CE13E7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F701FD-593C-2B4A-85BE-0BF93DFC1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D174D-04CD-D549-965E-A6F340182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014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BAFF5-DCA1-E049-8B5F-39CF8EF6F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58608A-D426-4648-AD4B-9C91BD5880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EC7617-96DA-BC44-934B-3D6AD9D32E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00540B-90FD-8B48-B2EC-EA3964B37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B095C-1EC7-B04C-B46F-0D9688EED621}" type="datetimeFigureOut">
              <a:rPr lang="en-US" smtClean="0"/>
              <a:t>11/19/20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FE6950-7290-2F41-82FD-E1EF9B84F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AF5394-EDE3-CE41-A7E2-BD283DBCE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D174D-04CD-D549-965E-A6F340182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508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AB43D-5200-0C4A-A9F2-36B1CD5EF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A1E26B-A0DD-2443-8409-8847DD948E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175F8A-E038-DF47-8559-34F164A127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39CCA3-6220-BF40-B25D-CFFBF3CC9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B095C-1EC7-B04C-B46F-0D9688EED621}" type="datetimeFigureOut">
              <a:rPr lang="en-US" smtClean="0"/>
              <a:t>11/19/20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27BA84-D10E-9549-BF89-EC9120B6F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1444BE-F511-1E4A-B8FA-1C39AAD18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D174D-04CD-D549-965E-A6F340182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570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0F3732-9BBC-9D4E-BC69-3D474C748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C183FF-A385-EB49-8890-E0222337A0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1FCAFE-298D-D446-9E6E-C58137D31A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2B095C-1EC7-B04C-B46F-0D9688EED621}" type="datetimeFigureOut">
              <a:rPr lang="en-US" smtClean="0"/>
              <a:t>11/19/20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68EBB6-9A03-1944-831C-D32DE6B800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85A3D5-3A8D-EF4E-8E33-E15815F03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4D174D-04CD-D549-965E-A6F340182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684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6599933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air, cat, person&#10;&#10;Description automatically generated">
            <a:extLst>
              <a:ext uri="{FF2B5EF4-FFF2-40B4-BE49-F238E27FC236}">
                <a16:creationId xmlns:a16="http://schemas.microsoft.com/office/drawing/2014/main" id="{C98B33BF-1DAE-3A40-803D-D5683779C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36" y="828"/>
            <a:ext cx="12192000" cy="6857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E0060A-C4BF-714D-A8C3-C75A15087499}"/>
              </a:ext>
            </a:extLst>
          </p:cNvPr>
          <p:cNvSpPr txBox="1"/>
          <p:nvPr/>
        </p:nvSpPr>
        <p:spPr>
          <a:xfrm>
            <a:off x="0" y="1720839"/>
            <a:ext cx="12192000" cy="34163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Trajan Pro" panose="02020502050506020301" pitchFamily="18" charset="0"/>
              </a:rPr>
              <a:t>“I will give you the keys of the kingdom of heaven; and whatever you bind on earth shall have been bound in heaven, and whatever you loose on earth shall have been loosed in heaven.” 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Trajan Pro" panose="02020502050506020301" pitchFamily="18" charset="0"/>
              </a:rPr>
              <a:t>(Matthew 16:19, NASB95) </a:t>
            </a:r>
          </a:p>
        </p:txBody>
      </p:sp>
    </p:spTree>
    <p:extLst>
      <p:ext uri="{BB962C8B-B14F-4D97-AF65-F5344CB8AC3E}">
        <p14:creationId xmlns:p14="http://schemas.microsoft.com/office/powerpoint/2010/main" val="3333763827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table, sitting, small&#10;&#10;Description automatically generated">
            <a:extLst>
              <a:ext uri="{FF2B5EF4-FFF2-40B4-BE49-F238E27FC236}">
                <a16:creationId xmlns:a16="http://schemas.microsoft.com/office/drawing/2014/main" id="{D152959A-6B01-2E4B-9131-5EF9CB4C4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36" y="414"/>
            <a:ext cx="12192736" cy="68575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E0060A-C4BF-714D-A8C3-C75A15087499}"/>
              </a:ext>
            </a:extLst>
          </p:cNvPr>
          <p:cNvSpPr txBox="1"/>
          <p:nvPr/>
        </p:nvSpPr>
        <p:spPr>
          <a:xfrm>
            <a:off x="0" y="3194315"/>
            <a:ext cx="12192000" cy="80021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600" dirty="0">
                <a:solidFill>
                  <a:schemeClr val="bg1"/>
                </a:solidFill>
                <a:latin typeface="Trajan Pro" panose="02020502050506020301" pitchFamily="18" charset="0"/>
              </a:rPr>
              <a:t>Only The King Rules The Kingdom</a:t>
            </a:r>
          </a:p>
        </p:txBody>
      </p:sp>
    </p:spTree>
    <p:extLst>
      <p:ext uri="{BB962C8B-B14F-4D97-AF65-F5344CB8AC3E}">
        <p14:creationId xmlns:p14="http://schemas.microsoft.com/office/powerpoint/2010/main" val="3896303323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at, sitting, dark, large&#10;&#10;Description automatically generated">
            <a:extLst>
              <a:ext uri="{FF2B5EF4-FFF2-40B4-BE49-F238E27FC236}">
                <a16:creationId xmlns:a16="http://schemas.microsoft.com/office/drawing/2014/main" id="{31BC644A-9F57-7A41-9CA5-50E8C500B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36" y="414"/>
            <a:ext cx="12192736" cy="68575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E0060A-C4BF-714D-A8C3-C75A15087499}"/>
              </a:ext>
            </a:extLst>
          </p:cNvPr>
          <p:cNvSpPr txBox="1"/>
          <p:nvPr/>
        </p:nvSpPr>
        <p:spPr>
          <a:xfrm>
            <a:off x="-736" y="5728823"/>
            <a:ext cx="1219273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Trajan Pro" panose="02020502050506020301" pitchFamily="18" charset="0"/>
              </a:rPr>
              <a:t>Only The King Rules The Kingdom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8C72F7-9940-CD4E-B944-CC003753F355}"/>
              </a:ext>
            </a:extLst>
          </p:cNvPr>
          <p:cNvSpPr txBox="1"/>
          <p:nvPr/>
        </p:nvSpPr>
        <p:spPr>
          <a:xfrm>
            <a:off x="306491" y="240025"/>
            <a:ext cx="11578281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Trajan Pro" panose="02020502050506020301" pitchFamily="18" charset="0"/>
              </a:rPr>
              <a:t>To preach Jesus is to proclaim that He </a:t>
            </a:r>
            <a:br>
              <a:rPr lang="en-US" sz="3600" dirty="0">
                <a:solidFill>
                  <a:schemeClr val="bg1"/>
                </a:solidFill>
                <a:latin typeface="Trajan Pro" panose="02020502050506020301" pitchFamily="18" charset="0"/>
              </a:rPr>
            </a:br>
            <a:r>
              <a:rPr lang="en-US" sz="3600" dirty="0">
                <a:solidFill>
                  <a:schemeClr val="bg1"/>
                </a:solidFill>
                <a:latin typeface="Trajan Pro" panose="02020502050506020301" pitchFamily="18" charset="0"/>
              </a:rPr>
              <a:t>is King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Trajan Pro" panose="02020502050506020301" pitchFamily="18" charset="0"/>
              </a:rPr>
              <a:t>To proclaim that He is King is to proclaim the necessity of pleasing Him 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Trajan Pro" panose="02020502050506020301" pitchFamily="18" charset="0"/>
              </a:rPr>
              <a:t>To proclaim the necessity of pleasing Him is to proclaim the necessity of abiding by the teaching of the apostles </a:t>
            </a:r>
          </a:p>
        </p:txBody>
      </p:sp>
    </p:spTree>
    <p:extLst>
      <p:ext uri="{BB962C8B-B14F-4D97-AF65-F5344CB8AC3E}">
        <p14:creationId xmlns:p14="http://schemas.microsoft.com/office/powerpoint/2010/main" val="34494040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4041552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table, sitting, small&#10;&#10;Description automatically generated">
            <a:extLst>
              <a:ext uri="{FF2B5EF4-FFF2-40B4-BE49-F238E27FC236}">
                <a16:creationId xmlns:a16="http://schemas.microsoft.com/office/drawing/2014/main" id="{D152959A-6B01-2E4B-9131-5EF9CB4C4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36" y="414"/>
            <a:ext cx="12192736" cy="68575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E0060A-C4BF-714D-A8C3-C75A15087499}"/>
              </a:ext>
            </a:extLst>
          </p:cNvPr>
          <p:cNvSpPr txBox="1"/>
          <p:nvPr/>
        </p:nvSpPr>
        <p:spPr>
          <a:xfrm>
            <a:off x="-736" y="2937110"/>
            <a:ext cx="12192000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Trajan Pro" panose="02020502050506020301" pitchFamily="18" charset="0"/>
              </a:rPr>
              <a:t>Jesus Still Reigns</a:t>
            </a:r>
          </a:p>
        </p:txBody>
      </p:sp>
    </p:spTree>
    <p:extLst>
      <p:ext uri="{BB962C8B-B14F-4D97-AF65-F5344CB8AC3E}">
        <p14:creationId xmlns:p14="http://schemas.microsoft.com/office/powerpoint/2010/main" val="2252764517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table, sitting, small&#10;&#10;Description automatically generated">
            <a:extLst>
              <a:ext uri="{FF2B5EF4-FFF2-40B4-BE49-F238E27FC236}">
                <a16:creationId xmlns:a16="http://schemas.microsoft.com/office/drawing/2014/main" id="{D152959A-6B01-2E4B-9131-5EF9CB4C4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36" y="414"/>
            <a:ext cx="12192736" cy="68575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E0060A-C4BF-714D-A8C3-C75A15087499}"/>
              </a:ext>
            </a:extLst>
          </p:cNvPr>
          <p:cNvSpPr txBox="1"/>
          <p:nvPr/>
        </p:nvSpPr>
        <p:spPr>
          <a:xfrm>
            <a:off x="-736" y="2937110"/>
            <a:ext cx="12192000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Trajan Pro" panose="02020502050506020301" pitchFamily="18" charset="0"/>
              </a:rPr>
              <a:t>King… Then Kingdom</a:t>
            </a:r>
          </a:p>
        </p:txBody>
      </p:sp>
    </p:spTree>
    <p:extLst>
      <p:ext uri="{BB962C8B-B14F-4D97-AF65-F5344CB8AC3E}">
        <p14:creationId xmlns:p14="http://schemas.microsoft.com/office/powerpoint/2010/main" val="411116586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air, cat, person&#10;&#10;Description automatically generated">
            <a:extLst>
              <a:ext uri="{FF2B5EF4-FFF2-40B4-BE49-F238E27FC236}">
                <a16:creationId xmlns:a16="http://schemas.microsoft.com/office/drawing/2014/main" id="{C98B33BF-1DAE-3A40-803D-D5683779C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36" y="828"/>
            <a:ext cx="12192000" cy="68571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401B6C-8333-4A47-8E97-1609052FF866}"/>
              </a:ext>
            </a:extLst>
          </p:cNvPr>
          <p:cNvSpPr txBox="1"/>
          <p:nvPr/>
        </p:nvSpPr>
        <p:spPr>
          <a:xfrm>
            <a:off x="277394" y="1228397"/>
            <a:ext cx="6203416" cy="440120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Trajan Pro" panose="02020502050506020301" pitchFamily="18" charset="0"/>
              </a:rPr>
              <a:t>“Now when Jesus came into the district of Caesarea Philippi, He was asking His disciples, “Who do people say that the Son of Man is?”” </a:t>
            </a:r>
          </a:p>
          <a:p>
            <a:pPr algn="r"/>
            <a:r>
              <a:rPr lang="en-US" sz="2800" dirty="0">
                <a:solidFill>
                  <a:schemeClr val="bg1"/>
                </a:solidFill>
                <a:latin typeface="Trajan Pro" panose="02020502050506020301" pitchFamily="18" charset="0"/>
              </a:rPr>
              <a:t>(Matthew 16:13, NASB95)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218C85-E0F8-9347-96D1-DB7194B5B2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063" r="30718"/>
          <a:stretch/>
        </p:blipFill>
        <p:spPr>
          <a:xfrm>
            <a:off x="6823710" y="297180"/>
            <a:ext cx="4905907" cy="626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132487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air, cat, person&#10;&#10;Description automatically generated">
            <a:extLst>
              <a:ext uri="{FF2B5EF4-FFF2-40B4-BE49-F238E27FC236}">
                <a16:creationId xmlns:a16="http://schemas.microsoft.com/office/drawing/2014/main" id="{C98B33BF-1DAE-3A40-803D-D5683779C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36" y="828"/>
            <a:ext cx="12192000" cy="6857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E0060A-C4BF-714D-A8C3-C75A15087499}"/>
              </a:ext>
            </a:extLst>
          </p:cNvPr>
          <p:cNvSpPr txBox="1"/>
          <p:nvPr/>
        </p:nvSpPr>
        <p:spPr>
          <a:xfrm>
            <a:off x="0" y="1997838"/>
            <a:ext cx="12192000" cy="286232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baseline="30000" dirty="0">
                <a:solidFill>
                  <a:schemeClr val="bg1"/>
                </a:solidFill>
                <a:latin typeface="Trajan Pro" panose="02020502050506020301" pitchFamily="18" charset="0"/>
              </a:rPr>
              <a:t>14</a:t>
            </a:r>
            <a:r>
              <a:rPr lang="en-US" sz="3600" dirty="0">
                <a:solidFill>
                  <a:schemeClr val="bg1"/>
                </a:solidFill>
                <a:latin typeface="Trajan Pro" panose="02020502050506020301" pitchFamily="18" charset="0"/>
              </a:rPr>
              <a:t> And they said, “Some say John the Baptist; and others, Elijah; but still others, Jeremiah, or one of the prophets.” </a:t>
            </a:r>
            <a:r>
              <a:rPr lang="en-US" sz="3600" baseline="30000" dirty="0">
                <a:solidFill>
                  <a:schemeClr val="bg1"/>
                </a:solidFill>
                <a:latin typeface="Trajan Pro" panose="02020502050506020301" pitchFamily="18" charset="0"/>
              </a:rPr>
              <a:t>15</a:t>
            </a:r>
            <a:r>
              <a:rPr lang="en-US" sz="3600" dirty="0">
                <a:solidFill>
                  <a:schemeClr val="bg1"/>
                </a:solidFill>
                <a:latin typeface="Trajan Pro" panose="02020502050506020301" pitchFamily="18" charset="0"/>
              </a:rPr>
              <a:t> He said to them, “But who do you say that I am?” 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Trajan Pro" panose="02020502050506020301" pitchFamily="18" charset="0"/>
              </a:rPr>
              <a:t>(Matthew 16:14–15 NASB95) </a:t>
            </a:r>
          </a:p>
        </p:txBody>
      </p:sp>
    </p:spTree>
    <p:extLst>
      <p:ext uri="{BB962C8B-B14F-4D97-AF65-F5344CB8AC3E}">
        <p14:creationId xmlns:p14="http://schemas.microsoft.com/office/powerpoint/2010/main" val="2451470498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air, cat, person&#10;&#10;Description automatically generated">
            <a:extLst>
              <a:ext uri="{FF2B5EF4-FFF2-40B4-BE49-F238E27FC236}">
                <a16:creationId xmlns:a16="http://schemas.microsoft.com/office/drawing/2014/main" id="{C98B33BF-1DAE-3A40-803D-D5683779C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36" y="828"/>
            <a:ext cx="12192000" cy="6857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E0060A-C4BF-714D-A8C3-C75A15087499}"/>
              </a:ext>
            </a:extLst>
          </p:cNvPr>
          <p:cNvSpPr txBox="1"/>
          <p:nvPr/>
        </p:nvSpPr>
        <p:spPr>
          <a:xfrm>
            <a:off x="0" y="1720839"/>
            <a:ext cx="12192000" cy="34163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baseline="30000" dirty="0">
                <a:solidFill>
                  <a:schemeClr val="bg1"/>
                </a:solidFill>
                <a:latin typeface="Trajan Pro" panose="02020502050506020301" pitchFamily="18" charset="0"/>
              </a:rPr>
              <a:t>16</a:t>
            </a:r>
            <a:r>
              <a:rPr lang="en-US" sz="3600" dirty="0">
                <a:solidFill>
                  <a:schemeClr val="bg1"/>
                </a:solidFill>
                <a:latin typeface="Trajan Pro" panose="02020502050506020301" pitchFamily="18" charset="0"/>
              </a:rPr>
              <a:t> Simon Peter answered, “You are the Christ, the Son of the living God.” </a:t>
            </a:r>
            <a:r>
              <a:rPr lang="en-US" sz="3600" baseline="30000" dirty="0">
                <a:solidFill>
                  <a:schemeClr val="bg1"/>
                </a:solidFill>
                <a:latin typeface="Trajan Pro" panose="02020502050506020301" pitchFamily="18" charset="0"/>
              </a:rPr>
              <a:t>17</a:t>
            </a:r>
            <a:r>
              <a:rPr lang="en-US" sz="3600" dirty="0">
                <a:solidFill>
                  <a:schemeClr val="bg1"/>
                </a:solidFill>
                <a:latin typeface="Trajan Pro" panose="02020502050506020301" pitchFamily="18" charset="0"/>
              </a:rPr>
              <a:t> And Jesus said to him, “Blessed are you, Simon </a:t>
            </a:r>
            <a:r>
              <a:rPr lang="en-US" sz="3600" dirty="0" err="1">
                <a:solidFill>
                  <a:schemeClr val="bg1"/>
                </a:solidFill>
                <a:latin typeface="Trajan Pro" panose="02020502050506020301" pitchFamily="18" charset="0"/>
              </a:rPr>
              <a:t>Barjona</a:t>
            </a:r>
            <a:r>
              <a:rPr lang="en-US" sz="3600" dirty="0">
                <a:solidFill>
                  <a:schemeClr val="bg1"/>
                </a:solidFill>
                <a:latin typeface="Trajan Pro" panose="02020502050506020301" pitchFamily="18" charset="0"/>
              </a:rPr>
              <a:t>, because flesh and blood did not reveal this to you, but My Father who is in heaven. 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Trajan Pro" panose="02020502050506020301" pitchFamily="18" charset="0"/>
              </a:rPr>
              <a:t>(Matthew 16:16–17 NASB95) </a:t>
            </a:r>
          </a:p>
        </p:txBody>
      </p:sp>
    </p:spTree>
    <p:extLst>
      <p:ext uri="{BB962C8B-B14F-4D97-AF65-F5344CB8AC3E}">
        <p14:creationId xmlns:p14="http://schemas.microsoft.com/office/powerpoint/2010/main" val="2908303237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table, sitting, small&#10;&#10;Description automatically generated">
            <a:extLst>
              <a:ext uri="{FF2B5EF4-FFF2-40B4-BE49-F238E27FC236}">
                <a16:creationId xmlns:a16="http://schemas.microsoft.com/office/drawing/2014/main" id="{D152959A-6B01-2E4B-9131-5EF9CB4C4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36" y="414"/>
            <a:ext cx="12192736" cy="68575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E0060A-C4BF-714D-A8C3-C75A15087499}"/>
              </a:ext>
            </a:extLst>
          </p:cNvPr>
          <p:cNvSpPr txBox="1"/>
          <p:nvPr/>
        </p:nvSpPr>
        <p:spPr>
          <a:xfrm>
            <a:off x="-736" y="3029443"/>
            <a:ext cx="12192000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Trajan Pro" panose="02020502050506020301" pitchFamily="18" charset="0"/>
              </a:rPr>
              <a:t>Who Do You Say He Is?</a:t>
            </a:r>
          </a:p>
        </p:txBody>
      </p:sp>
    </p:spTree>
    <p:extLst>
      <p:ext uri="{BB962C8B-B14F-4D97-AF65-F5344CB8AC3E}">
        <p14:creationId xmlns:p14="http://schemas.microsoft.com/office/powerpoint/2010/main" val="3112514568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air, cat, person&#10;&#10;Description automatically generated">
            <a:extLst>
              <a:ext uri="{FF2B5EF4-FFF2-40B4-BE49-F238E27FC236}">
                <a16:creationId xmlns:a16="http://schemas.microsoft.com/office/drawing/2014/main" id="{C98B33BF-1DAE-3A40-803D-D5683779C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36" y="828"/>
            <a:ext cx="12192000" cy="6857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E0060A-C4BF-714D-A8C3-C75A15087499}"/>
              </a:ext>
            </a:extLst>
          </p:cNvPr>
          <p:cNvSpPr txBox="1"/>
          <p:nvPr/>
        </p:nvSpPr>
        <p:spPr>
          <a:xfrm>
            <a:off x="0" y="2274837"/>
            <a:ext cx="12192000" cy="23083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Trajan Pro" panose="02020502050506020301" pitchFamily="18" charset="0"/>
              </a:rPr>
              <a:t>“I also say to you that you are Peter, and upon this rock I will build My church; and the gates of Hades will not overpower it.” (Matthew 16:18, NASB95) </a:t>
            </a:r>
          </a:p>
        </p:txBody>
      </p:sp>
    </p:spTree>
    <p:extLst>
      <p:ext uri="{BB962C8B-B14F-4D97-AF65-F5344CB8AC3E}">
        <p14:creationId xmlns:p14="http://schemas.microsoft.com/office/powerpoint/2010/main" val="4222163537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table, sitting, small&#10;&#10;Description automatically generated">
            <a:extLst>
              <a:ext uri="{FF2B5EF4-FFF2-40B4-BE49-F238E27FC236}">
                <a16:creationId xmlns:a16="http://schemas.microsoft.com/office/drawing/2014/main" id="{D152959A-6B01-2E4B-9131-5EF9CB4C4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36" y="414"/>
            <a:ext cx="12192736" cy="68575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E0060A-C4BF-714D-A8C3-C75A15087499}"/>
              </a:ext>
            </a:extLst>
          </p:cNvPr>
          <p:cNvSpPr txBox="1"/>
          <p:nvPr/>
        </p:nvSpPr>
        <p:spPr>
          <a:xfrm>
            <a:off x="0" y="3178926"/>
            <a:ext cx="12192000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Trajan Pro" panose="02020502050506020301" pitchFamily="18" charset="0"/>
              </a:rPr>
              <a:t>The King Establishes His Kingdom</a:t>
            </a:r>
          </a:p>
        </p:txBody>
      </p:sp>
    </p:spTree>
    <p:extLst>
      <p:ext uri="{BB962C8B-B14F-4D97-AF65-F5344CB8AC3E}">
        <p14:creationId xmlns:p14="http://schemas.microsoft.com/office/powerpoint/2010/main" val="628855405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10503</TotalTime>
  <Words>301</Words>
  <Application>Microsoft Macintosh PowerPoint</Application>
  <PresentationFormat>Widescreen</PresentationFormat>
  <Paragraphs>18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Trajan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Joshua Creel</dc:creator>
  <cp:lastModifiedBy>Joshua Creel</cp:lastModifiedBy>
  <cp:revision>7</cp:revision>
  <dcterms:created xsi:type="dcterms:W3CDTF">2020-11-06T14:48:52Z</dcterms:created>
  <dcterms:modified xsi:type="dcterms:W3CDTF">2020-11-20T21:01:19Z</dcterms:modified>
</cp:coreProperties>
</file>