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72" r:id="rId3"/>
    <p:sldId id="280" r:id="rId4"/>
    <p:sldId id="295" r:id="rId5"/>
    <p:sldId id="296" r:id="rId6"/>
    <p:sldId id="297" r:id="rId7"/>
    <p:sldId id="298" r:id="rId8"/>
    <p:sldId id="299" r:id="rId9"/>
    <p:sldId id="300" r:id="rId10"/>
    <p:sldId id="302" r:id="rId11"/>
    <p:sldId id="303" r:id="rId12"/>
    <p:sldId id="268"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411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48"/>
  </p:normalViewPr>
  <p:slideViewPr>
    <p:cSldViewPr snapToGrid="0" snapToObjects="1">
      <p:cViewPr varScale="1">
        <p:scale>
          <a:sx n="104" d="100"/>
          <a:sy n="104" d="100"/>
        </p:scale>
        <p:origin x="232" y="360"/>
      </p:cViewPr>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B1BD4ED-0D66-AE4D-A9B3-04AD663BB98C}" type="datetimeFigureOut">
              <a:rPr lang="en-US" smtClean="0"/>
              <a:t>2/3/21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301554-DD98-FD45-B1BC-6F10758EB858}" type="slidenum">
              <a:rPr lang="en-US" smtClean="0"/>
              <a:t>‹#›</a:t>
            </a:fld>
            <a:endParaRPr lang="en-US"/>
          </a:p>
        </p:txBody>
      </p:sp>
    </p:spTree>
    <p:extLst>
      <p:ext uri="{BB962C8B-B14F-4D97-AF65-F5344CB8AC3E}">
        <p14:creationId xmlns:p14="http://schemas.microsoft.com/office/powerpoint/2010/main" val="22387278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1BD4ED-0D66-AE4D-A9B3-04AD663BB98C}" type="datetimeFigureOut">
              <a:rPr lang="en-US" smtClean="0"/>
              <a:t>2/3/21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301554-DD98-FD45-B1BC-6F10758EB858}" type="slidenum">
              <a:rPr lang="en-US" smtClean="0"/>
              <a:t>‹#›</a:t>
            </a:fld>
            <a:endParaRPr lang="en-US"/>
          </a:p>
        </p:txBody>
      </p:sp>
    </p:spTree>
    <p:extLst>
      <p:ext uri="{BB962C8B-B14F-4D97-AF65-F5344CB8AC3E}">
        <p14:creationId xmlns:p14="http://schemas.microsoft.com/office/powerpoint/2010/main" val="19398063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1BD4ED-0D66-AE4D-A9B3-04AD663BB98C}" type="datetimeFigureOut">
              <a:rPr lang="en-US" smtClean="0"/>
              <a:t>2/3/21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301554-DD98-FD45-B1BC-6F10758EB858}" type="slidenum">
              <a:rPr lang="en-US" smtClean="0"/>
              <a:t>‹#›</a:t>
            </a:fld>
            <a:endParaRPr lang="en-US"/>
          </a:p>
        </p:txBody>
      </p:sp>
    </p:spTree>
    <p:extLst>
      <p:ext uri="{BB962C8B-B14F-4D97-AF65-F5344CB8AC3E}">
        <p14:creationId xmlns:p14="http://schemas.microsoft.com/office/powerpoint/2010/main" val="4286000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1BD4ED-0D66-AE4D-A9B3-04AD663BB98C}" type="datetimeFigureOut">
              <a:rPr lang="en-US" smtClean="0"/>
              <a:t>2/3/21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301554-DD98-FD45-B1BC-6F10758EB858}" type="slidenum">
              <a:rPr lang="en-US" smtClean="0"/>
              <a:t>‹#›</a:t>
            </a:fld>
            <a:endParaRPr lang="en-US"/>
          </a:p>
        </p:txBody>
      </p:sp>
    </p:spTree>
    <p:extLst>
      <p:ext uri="{BB962C8B-B14F-4D97-AF65-F5344CB8AC3E}">
        <p14:creationId xmlns:p14="http://schemas.microsoft.com/office/powerpoint/2010/main" val="28754259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1BD4ED-0D66-AE4D-A9B3-04AD663BB98C}" type="datetimeFigureOut">
              <a:rPr lang="en-US" smtClean="0"/>
              <a:t>2/3/21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301554-DD98-FD45-B1BC-6F10758EB858}" type="slidenum">
              <a:rPr lang="en-US" smtClean="0"/>
              <a:t>‹#›</a:t>
            </a:fld>
            <a:endParaRPr lang="en-US"/>
          </a:p>
        </p:txBody>
      </p:sp>
    </p:spTree>
    <p:extLst>
      <p:ext uri="{BB962C8B-B14F-4D97-AF65-F5344CB8AC3E}">
        <p14:creationId xmlns:p14="http://schemas.microsoft.com/office/powerpoint/2010/main" val="34413190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B1BD4ED-0D66-AE4D-A9B3-04AD663BB98C}" type="datetimeFigureOut">
              <a:rPr lang="en-US" smtClean="0"/>
              <a:t>2/3/21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301554-DD98-FD45-B1BC-6F10758EB858}" type="slidenum">
              <a:rPr lang="en-US" smtClean="0"/>
              <a:t>‹#›</a:t>
            </a:fld>
            <a:endParaRPr lang="en-US"/>
          </a:p>
        </p:txBody>
      </p:sp>
    </p:spTree>
    <p:extLst>
      <p:ext uri="{BB962C8B-B14F-4D97-AF65-F5344CB8AC3E}">
        <p14:creationId xmlns:p14="http://schemas.microsoft.com/office/powerpoint/2010/main" val="33950132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1BD4ED-0D66-AE4D-A9B3-04AD663BB98C}" type="datetimeFigureOut">
              <a:rPr lang="en-US" smtClean="0"/>
              <a:t>2/3/21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301554-DD98-FD45-B1BC-6F10758EB858}" type="slidenum">
              <a:rPr lang="en-US" smtClean="0"/>
              <a:t>‹#›</a:t>
            </a:fld>
            <a:endParaRPr lang="en-US"/>
          </a:p>
        </p:txBody>
      </p:sp>
    </p:spTree>
    <p:extLst>
      <p:ext uri="{BB962C8B-B14F-4D97-AF65-F5344CB8AC3E}">
        <p14:creationId xmlns:p14="http://schemas.microsoft.com/office/powerpoint/2010/main" val="6700984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B1BD4ED-0D66-AE4D-A9B3-04AD663BB98C}" type="datetimeFigureOut">
              <a:rPr lang="en-US" smtClean="0"/>
              <a:t>2/3/21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301554-DD98-FD45-B1BC-6F10758EB858}" type="slidenum">
              <a:rPr lang="en-US" smtClean="0"/>
              <a:t>‹#›</a:t>
            </a:fld>
            <a:endParaRPr lang="en-US"/>
          </a:p>
        </p:txBody>
      </p:sp>
    </p:spTree>
    <p:extLst>
      <p:ext uri="{BB962C8B-B14F-4D97-AF65-F5344CB8AC3E}">
        <p14:creationId xmlns:p14="http://schemas.microsoft.com/office/powerpoint/2010/main" val="158768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1BD4ED-0D66-AE4D-A9B3-04AD663BB98C}" type="datetimeFigureOut">
              <a:rPr lang="en-US" smtClean="0"/>
              <a:t>2/3/21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1301554-DD98-FD45-B1BC-6F10758EB858}" type="slidenum">
              <a:rPr lang="en-US" smtClean="0"/>
              <a:t>‹#›</a:t>
            </a:fld>
            <a:endParaRPr lang="en-US"/>
          </a:p>
        </p:txBody>
      </p:sp>
    </p:spTree>
    <p:extLst>
      <p:ext uri="{BB962C8B-B14F-4D97-AF65-F5344CB8AC3E}">
        <p14:creationId xmlns:p14="http://schemas.microsoft.com/office/powerpoint/2010/main" val="12695816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B1BD4ED-0D66-AE4D-A9B3-04AD663BB98C}" type="datetimeFigureOut">
              <a:rPr lang="en-US" smtClean="0"/>
              <a:t>2/3/21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301554-DD98-FD45-B1BC-6F10758EB858}" type="slidenum">
              <a:rPr lang="en-US" smtClean="0"/>
              <a:t>‹#›</a:t>
            </a:fld>
            <a:endParaRPr lang="en-US"/>
          </a:p>
        </p:txBody>
      </p:sp>
    </p:spTree>
    <p:extLst>
      <p:ext uri="{BB962C8B-B14F-4D97-AF65-F5344CB8AC3E}">
        <p14:creationId xmlns:p14="http://schemas.microsoft.com/office/powerpoint/2010/main" val="31856310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B1BD4ED-0D66-AE4D-A9B3-04AD663BB98C}" type="datetimeFigureOut">
              <a:rPr lang="en-US" smtClean="0"/>
              <a:t>2/3/21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301554-DD98-FD45-B1BC-6F10758EB858}" type="slidenum">
              <a:rPr lang="en-US" smtClean="0"/>
              <a:t>‹#›</a:t>
            </a:fld>
            <a:endParaRPr lang="en-US"/>
          </a:p>
        </p:txBody>
      </p:sp>
    </p:spTree>
    <p:extLst>
      <p:ext uri="{BB962C8B-B14F-4D97-AF65-F5344CB8AC3E}">
        <p14:creationId xmlns:p14="http://schemas.microsoft.com/office/powerpoint/2010/main" val="15296130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1BD4ED-0D66-AE4D-A9B3-04AD663BB98C}" type="datetimeFigureOut">
              <a:rPr lang="en-US" smtClean="0"/>
              <a:t>2/3/21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301554-DD98-FD45-B1BC-6F10758EB858}" type="slidenum">
              <a:rPr lang="en-US" smtClean="0"/>
              <a:t>‹#›</a:t>
            </a:fld>
            <a:endParaRPr lang="en-US"/>
          </a:p>
        </p:txBody>
      </p:sp>
    </p:spTree>
    <p:extLst>
      <p:ext uri="{BB962C8B-B14F-4D97-AF65-F5344CB8AC3E}">
        <p14:creationId xmlns:p14="http://schemas.microsoft.com/office/powerpoint/2010/main" val="347909885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1F2E915-6F2B-4E40-9409-EFB593BECDF9}"/>
              </a:ext>
            </a:extLst>
          </p:cNvPr>
          <p:cNvPicPr>
            <a:picLocks noChangeAspect="1"/>
          </p:cNvPicPr>
          <p:nvPr/>
        </p:nvPicPr>
        <p:blipFill>
          <a:blip r:embed="rId2"/>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4EA6FDE0-5AF9-8740-84C8-2BB5C9851879}"/>
              </a:ext>
            </a:extLst>
          </p:cNvPr>
          <p:cNvSpPr txBox="1"/>
          <p:nvPr/>
        </p:nvSpPr>
        <p:spPr>
          <a:xfrm>
            <a:off x="1470454" y="2496065"/>
            <a:ext cx="9230497" cy="1938992"/>
          </a:xfrm>
          <a:prstGeom prst="rect">
            <a:avLst/>
          </a:prstGeom>
          <a:solidFill>
            <a:schemeClr val="bg1">
              <a:alpha val="70000"/>
            </a:schemeClr>
          </a:solidFill>
        </p:spPr>
        <p:txBody>
          <a:bodyPr wrap="square" rtlCol="0">
            <a:spAutoFit/>
          </a:bodyPr>
          <a:lstStyle/>
          <a:p>
            <a:pPr algn="ctr"/>
            <a:r>
              <a:rPr lang="en-US" sz="4400" dirty="0">
                <a:latin typeface="Avenir" panose="02000503020000020003" pitchFamily="2" charset="0"/>
              </a:rPr>
              <a:t>“The Most High is Ruler Over The Realm of Mankind”</a:t>
            </a:r>
          </a:p>
          <a:p>
            <a:pPr algn="ctr"/>
            <a:r>
              <a:rPr lang="en-US" sz="3200" dirty="0">
                <a:latin typeface="Avenir" panose="02000503020000020003" pitchFamily="2" charset="0"/>
              </a:rPr>
              <a:t>a study of Daniel</a:t>
            </a:r>
          </a:p>
        </p:txBody>
      </p:sp>
      <p:sp>
        <p:nvSpPr>
          <p:cNvPr id="7" name="TextBox 6">
            <a:extLst>
              <a:ext uri="{FF2B5EF4-FFF2-40B4-BE49-F238E27FC236}">
                <a16:creationId xmlns:a16="http://schemas.microsoft.com/office/drawing/2014/main" id="{2C044AB9-439B-584D-A398-4CB8C80224AC}"/>
              </a:ext>
            </a:extLst>
          </p:cNvPr>
          <p:cNvSpPr txBox="1"/>
          <p:nvPr/>
        </p:nvSpPr>
        <p:spPr>
          <a:xfrm>
            <a:off x="1480751" y="4861698"/>
            <a:ext cx="9230497" cy="584775"/>
          </a:xfrm>
          <a:prstGeom prst="rect">
            <a:avLst/>
          </a:prstGeom>
          <a:solidFill>
            <a:schemeClr val="bg1">
              <a:alpha val="70000"/>
            </a:schemeClr>
          </a:solidFill>
        </p:spPr>
        <p:txBody>
          <a:bodyPr wrap="square" rtlCol="0">
            <a:spAutoFit/>
          </a:bodyPr>
          <a:lstStyle/>
          <a:p>
            <a:pPr algn="ctr"/>
            <a:r>
              <a:rPr lang="en-US" sz="3200" dirty="0">
                <a:latin typeface="Avenir" panose="02000503020000020003" pitchFamily="2" charset="0"/>
              </a:rPr>
              <a:t>download lesson at </a:t>
            </a:r>
            <a:r>
              <a:rPr lang="en-US" sz="3200" dirty="0" err="1">
                <a:latin typeface="Avenir" panose="02000503020000020003" pitchFamily="2" charset="0"/>
              </a:rPr>
              <a:t>www.builtbyhim.com</a:t>
            </a:r>
            <a:endParaRPr lang="en-US" sz="3200" dirty="0">
              <a:latin typeface="Avenir" panose="02000503020000020003" pitchFamily="2" charset="0"/>
            </a:endParaRPr>
          </a:p>
        </p:txBody>
      </p:sp>
    </p:spTree>
    <p:extLst>
      <p:ext uri="{BB962C8B-B14F-4D97-AF65-F5344CB8AC3E}">
        <p14:creationId xmlns:p14="http://schemas.microsoft.com/office/powerpoint/2010/main" val="1884734954"/>
      </p:ext>
    </p:extLst>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FCCAE4C-5EEC-B64B-81CD-FF8F40A5B37E}"/>
              </a:ext>
            </a:extLst>
          </p:cNvPr>
          <p:cNvSpPr/>
          <p:nvPr/>
        </p:nvSpPr>
        <p:spPr>
          <a:xfrm>
            <a:off x="93087" y="168052"/>
            <a:ext cx="12005825" cy="8649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t>70 Sevens</a:t>
            </a:r>
          </a:p>
        </p:txBody>
      </p:sp>
      <p:sp>
        <p:nvSpPr>
          <p:cNvPr id="5" name="Rectangle 4">
            <a:extLst>
              <a:ext uri="{FF2B5EF4-FFF2-40B4-BE49-F238E27FC236}">
                <a16:creationId xmlns:a16="http://schemas.microsoft.com/office/drawing/2014/main" id="{F8F3BFF3-D70E-DD47-9E39-AFF94FAD921F}"/>
              </a:ext>
            </a:extLst>
          </p:cNvPr>
          <p:cNvSpPr/>
          <p:nvPr/>
        </p:nvSpPr>
        <p:spPr>
          <a:xfrm>
            <a:off x="93087" y="1154430"/>
            <a:ext cx="2068830" cy="81153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7 Sevens</a:t>
            </a:r>
          </a:p>
          <a:p>
            <a:pPr algn="ctr"/>
            <a:r>
              <a:rPr lang="en-US" dirty="0"/>
              <a:t>Jerusalem Rebuilt</a:t>
            </a:r>
          </a:p>
        </p:txBody>
      </p:sp>
      <p:sp>
        <p:nvSpPr>
          <p:cNvPr id="7" name="Rectangle 6">
            <a:extLst>
              <a:ext uri="{FF2B5EF4-FFF2-40B4-BE49-F238E27FC236}">
                <a16:creationId xmlns:a16="http://schemas.microsoft.com/office/drawing/2014/main" id="{73E35FFF-6A39-0149-9B90-9FD8AB90AE8A}"/>
              </a:ext>
            </a:extLst>
          </p:cNvPr>
          <p:cNvSpPr/>
          <p:nvPr/>
        </p:nvSpPr>
        <p:spPr>
          <a:xfrm>
            <a:off x="2161917" y="1154430"/>
            <a:ext cx="8709660" cy="811530"/>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62 Sevens</a:t>
            </a:r>
          </a:p>
          <a:p>
            <a:pPr algn="ctr"/>
            <a:r>
              <a:rPr lang="en-US" dirty="0"/>
              <a:t>Coming of Messiah the Prince</a:t>
            </a:r>
          </a:p>
        </p:txBody>
      </p:sp>
      <p:sp>
        <p:nvSpPr>
          <p:cNvPr id="2" name="TextBox 1">
            <a:extLst>
              <a:ext uri="{FF2B5EF4-FFF2-40B4-BE49-F238E27FC236}">
                <a16:creationId xmlns:a16="http://schemas.microsoft.com/office/drawing/2014/main" id="{8BBADB9B-544A-6A49-80FE-F6D1DE69FC22}"/>
              </a:ext>
            </a:extLst>
          </p:cNvPr>
          <p:cNvSpPr txBox="1"/>
          <p:nvPr/>
        </p:nvSpPr>
        <p:spPr>
          <a:xfrm>
            <a:off x="93087" y="2468880"/>
            <a:ext cx="12005825" cy="3046988"/>
          </a:xfrm>
          <a:prstGeom prst="rect">
            <a:avLst/>
          </a:prstGeom>
          <a:noFill/>
        </p:spPr>
        <p:txBody>
          <a:bodyPr wrap="square" rtlCol="0">
            <a:spAutoFit/>
          </a:bodyPr>
          <a:lstStyle/>
          <a:p>
            <a:r>
              <a:rPr lang="en-US" sz="3200" dirty="0">
                <a:latin typeface="Century" panose="02040604050505020304" pitchFamily="18" charset="0"/>
              </a:rPr>
              <a:t>Daniel 9:25 (NLT) </a:t>
            </a:r>
          </a:p>
          <a:p>
            <a:r>
              <a:rPr lang="en-US" sz="3200" baseline="30000" dirty="0">
                <a:latin typeface="Century" panose="02040604050505020304" pitchFamily="18" charset="0"/>
              </a:rPr>
              <a:t>25</a:t>
            </a:r>
            <a:r>
              <a:rPr lang="en-US" sz="3200" dirty="0">
                <a:latin typeface="Century" panose="02040604050505020304" pitchFamily="18" charset="0"/>
              </a:rPr>
              <a:t> Now listen and understand! Seven sets of seven plus sixty-two sets of seven will pass from the time the command is given to rebuild Jerusalem until a ruler—the Anointed One—comes. Jerusalem will be rebuilt with streets and strong defenses, despite the perilous times. </a:t>
            </a:r>
          </a:p>
        </p:txBody>
      </p:sp>
    </p:spTree>
    <p:extLst>
      <p:ext uri="{BB962C8B-B14F-4D97-AF65-F5344CB8AC3E}">
        <p14:creationId xmlns:p14="http://schemas.microsoft.com/office/powerpoint/2010/main" val="237521959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FCCAE4C-5EEC-B64B-81CD-FF8F40A5B37E}"/>
              </a:ext>
            </a:extLst>
          </p:cNvPr>
          <p:cNvSpPr/>
          <p:nvPr/>
        </p:nvSpPr>
        <p:spPr>
          <a:xfrm>
            <a:off x="93087" y="168052"/>
            <a:ext cx="12005825" cy="8649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t>70 Sevens</a:t>
            </a:r>
          </a:p>
        </p:txBody>
      </p:sp>
      <p:sp>
        <p:nvSpPr>
          <p:cNvPr id="5" name="Rectangle 4">
            <a:extLst>
              <a:ext uri="{FF2B5EF4-FFF2-40B4-BE49-F238E27FC236}">
                <a16:creationId xmlns:a16="http://schemas.microsoft.com/office/drawing/2014/main" id="{F8F3BFF3-D70E-DD47-9E39-AFF94FAD921F}"/>
              </a:ext>
            </a:extLst>
          </p:cNvPr>
          <p:cNvSpPr/>
          <p:nvPr/>
        </p:nvSpPr>
        <p:spPr>
          <a:xfrm>
            <a:off x="93087" y="1154430"/>
            <a:ext cx="2068830" cy="81153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7 Sevens</a:t>
            </a:r>
          </a:p>
          <a:p>
            <a:pPr algn="ctr"/>
            <a:r>
              <a:rPr lang="en-US" dirty="0"/>
              <a:t>Jerusalem Rebuilt</a:t>
            </a:r>
          </a:p>
        </p:txBody>
      </p:sp>
      <p:sp>
        <p:nvSpPr>
          <p:cNvPr id="6" name="Rectangle 5">
            <a:extLst>
              <a:ext uri="{FF2B5EF4-FFF2-40B4-BE49-F238E27FC236}">
                <a16:creationId xmlns:a16="http://schemas.microsoft.com/office/drawing/2014/main" id="{B2E9E41E-2834-B642-ACA0-8CDDAE363C78}"/>
              </a:ext>
            </a:extLst>
          </p:cNvPr>
          <p:cNvSpPr/>
          <p:nvPr/>
        </p:nvSpPr>
        <p:spPr>
          <a:xfrm>
            <a:off x="10871578" y="1154430"/>
            <a:ext cx="1227334" cy="811530"/>
          </a:xfrm>
          <a:prstGeom prst="rect">
            <a:avLst/>
          </a:prstGeom>
          <a:solidFill>
            <a:srgbClr val="9411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1 Seven</a:t>
            </a:r>
          </a:p>
          <a:p>
            <a:pPr algn="ctr"/>
            <a:r>
              <a:rPr lang="en-US" dirty="0"/>
              <a:t>Desolator Destroyed</a:t>
            </a:r>
          </a:p>
        </p:txBody>
      </p:sp>
      <p:sp>
        <p:nvSpPr>
          <p:cNvPr id="7" name="Rectangle 6">
            <a:extLst>
              <a:ext uri="{FF2B5EF4-FFF2-40B4-BE49-F238E27FC236}">
                <a16:creationId xmlns:a16="http://schemas.microsoft.com/office/drawing/2014/main" id="{73E35FFF-6A39-0149-9B90-9FD8AB90AE8A}"/>
              </a:ext>
            </a:extLst>
          </p:cNvPr>
          <p:cNvSpPr/>
          <p:nvPr/>
        </p:nvSpPr>
        <p:spPr>
          <a:xfrm>
            <a:off x="2161917" y="1154430"/>
            <a:ext cx="8709660" cy="811530"/>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62 Sevens</a:t>
            </a:r>
          </a:p>
          <a:p>
            <a:pPr algn="ctr"/>
            <a:r>
              <a:rPr lang="en-US" dirty="0"/>
              <a:t>Coming of Messiah the Prince</a:t>
            </a:r>
          </a:p>
        </p:txBody>
      </p:sp>
      <p:sp>
        <p:nvSpPr>
          <p:cNvPr id="2" name="TextBox 1">
            <a:extLst>
              <a:ext uri="{FF2B5EF4-FFF2-40B4-BE49-F238E27FC236}">
                <a16:creationId xmlns:a16="http://schemas.microsoft.com/office/drawing/2014/main" id="{8BBADB9B-544A-6A49-80FE-F6D1DE69FC22}"/>
              </a:ext>
            </a:extLst>
          </p:cNvPr>
          <p:cNvSpPr txBox="1"/>
          <p:nvPr/>
        </p:nvSpPr>
        <p:spPr>
          <a:xfrm>
            <a:off x="93086" y="2205990"/>
            <a:ext cx="12005825" cy="4401205"/>
          </a:xfrm>
          <a:prstGeom prst="rect">
            <a:avLst/>
          </a:prstGeom>
          <a:noFill/>
        </p:spPr>
        <p:txBody>
          <a:bodyPr wrap="square" rtlCol="0">
            <a:spAutoFit/>
          </a:bodyPr>
          <a:lstStyle/>
          <a:p>
            <a:r>
              <a:rPr lang="en-US" sz="2800" dirty="0">
                <a:latin typeface="Century" panose="02040604050505020304" pitchFamily="18" charset="0"/>
              </a:rPr>
              <a:t>Daniel 9:26–27 (NLT) </a:t>
            </a:r>
          </a:p>
          <a:p>
            <a:r>
              <a:rPr lang="en-US" sz="2800" baseline="30000" dirty="0">
                <a:latin typeface="Century" panose="02040604050505020304" pitchFamily="18" charset="0"/>
              </a:rPr>
              <a:t>26</a:t>
            </a:r>
            <a:r>
              <a:rPr lang="en-US" sz="2800" dirty="0">
                <a:latin typeface="Century" panose="02040604050505020304" pitchFamily="18" charset="0"/>
              </a:rPr>
              <a:t> “After this period of sixty-two sets of seven, the Anointed One will be killed, appearing to have accomplished nothing, and a ruler will arise whose armies will destroy the city and the Temple. The end will come with a flood, and war and its miseries are decreed from that time to the very end. </a:t>
            </a:r>
            <a:r>
              <a:rPr lang="en-US" sz="2800" baseline="30000" dirty="0">
                <a:latin typeface="Century" panose="02040604050505020304" pitchFamily="18" charset="0"/>
              </a:rPr>
              <a:t>27</a:t>
            </a:r>
            <a:r>
              <a:rPr lang="en-US" sz="2800" dirty="0">
                <a:latin typeface="Century" panose="02040604050505020304" pitchFamily="18" charset="0"/>
              </a:rPr>
              <a:t> The ruler will make a treaty with the people for a period of one set of seven, but after half this time, he will put an end to the sacrifices and offerings. And as a climax to all his terrible deeds, he will set up a sacrilegious object that causes desecration, until the fate decreed for this defiler is finally poured out on him.” </a:t>
            </a:r>
          </a:p>
        </p:txBody>
      </p:sp>
    </p:spTree>
    <p:extLst>
      <p:ext uri="{BB962C8B-B14F-4D97-AF65-F5344CB8AC3E}">
        <p14:creationId xmlns:p14="http://schemas.microsoft.com/office/powerpoint/2010/main" val="149678064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1F2E915-6F2B-4E40-9409-EFB593BECDF9}"/>
              </a:ext>
            </a:extLst>
          </p:cNvPr>
          <p:cNvPicPr>
            <a:picLocks noChangeAspect="1"/>
          </p:cNvPicPr>
          <p:nvPr/>
        </p:nvPicPr>
        <p:blipFill>
          <a:blip r:embed="rId2"/>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4EA6FDE0-5AF9-8740-84C8-2BB5C9851879}"/>
              </a:ext>
            </a:extLst>
          </p:cNvPr>
          <p:cNvSpPr txBox="1"/>
          <p:nvPr/>
        </p:nvSpPr>
        <p:spPr>
          <a:xfrm>
            <a:off x="1470454" y="2496065"/>
            <a:ext cx="9230497" cy="1446550"/>
          </a:xfrm>
          <a:prstGeom prst="rect">
            <a:avLst/>
          </a:prstGeom>
          <a:solidFill>
            <a:schemeClr val="bg1">
              <a:alpha val="70000"/>
            </a:schemeClr>
          </a:solidFill>
        </p:spPr>
        <p:txBody>
          <a:bodyPr wrap="square" rtlCol="0">
            <a:spAutoFit/>
          </a:bodyPr>
          <a:lstStyle/>
          <a:p>
            <a:pPr algn="ctr"/>
            <a:r>
              <a:rPr lang="en-US" sz="4400" dirty="0">
                <a:latin typeface="Avenir" panose="02000503020000020003" pitchFamily="2" charset="0"/>
              </a:rPr>
              <a:t>“The Most High is Ruler Over The Realm of Mankind”</a:t>
            </a:r>
          </a:p>
        </p:txBody>
      </p:sp>
      <p:sp>
        <p:nvSpPr>
          <p:cNvPr id="7" name="TextBox 6">
            <a:extLst>
              <a:ext uri="{FF2B5EF4-FFF2-40B4-BE49-F238E27FC236}">
                <a16:creationId xmlns:a16="http://schemas.microsoft.com/office/drawing/2014/main" id="{2C044AB9-439B-584D-A398-4CB8C80224AC}"/>
              </a:ext>
            </a:extLst>
          </p:cNvPr>
          <p:cNvSpPr txBox="1"/>
          <p:nvPr/>
        </p:nvSpPr>
        <p:spPr>
          <a:xfrm>
            <a:off x="1480751" y="4131276"/>
            <a:ext cx="9230497" cy="584775"/>
          </a:xfrm>
          <a:prstGeom prst="rect">
            <a:avLst/>
          </a:prstGeom>
          <a:solidFill>
            <a:schemeClr val="bg1">
              <a:alpha val="70000"/>
            </a:schemeClr>
          </a:solidFill>
        </p:spPr>
        <p:txBody>
          <a:bodyPr wrap="square" rtlCol="0">
            <a:spAutoFit/>
          </a:bodyPr>
          <a:lstStyle/>
          <a:p>
            <a:pPr algn="ctr"/>
            <a:r>
              <a:rPr lang="en-US" sz="3200" dirty="0">
                <a:latin typeface="Avenir" panose="02000503020000020003" pitchFamily="2" charset="0"/>
              </a:rPr>
              <a:t>a study of Daniel</a:t>
            </a:r>
          </a:p>
        </p:txBody>
      </p:sp>
    </p:spTree>
    <p:extLst>
      <p:ext uri="{BB962C8B-B14F-4D97-AF65-F5344CB8AC3E}">
        <p14:creationId xmlns:p14="http://schemas.microsoft.com/office/powerpoint/2010/main" val="205144634"/>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F2E8FDD-5321-AC45-8DB4-9FD42F793496}"/>
              </a:ext>
            </a:extLst>
          </p:cNvPr>
          <p:cNvSpPr/>
          <p:nvPr/>
        </p:nvSpPr>
        <p:spPr>
          <a:xfrm>
            <a:off x="2236573" y="0"/>
            <a:ext cx="9955427" cy="13623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A picture containing nature&#10;&#10;Description automatically generated">
            <a:extLst>
              <a:ext uri="{FF2B5EF4-FFF2-40B4-BE49-F238E27FC236}">
                <a16:creationId xmlns:a16="http://schemas.microsoft.com/office/drawing/2014/main" id="{E1E099D4-7DEE-4247-9C05-60D32FECF54B}"/>
              </a:ext>
            </a:extLst>
          </p:cNvPr>
          <p:cNvPicPr>
            <a:picLocks noChangeAspect="1"/>
          </p:cNvPicPr>
          <p:nvPr/>
        </p:nvPicPr>
        <p:blipFill>
          <a:blip r:embed="rId2"/>
          <a:stretch>
            <a:fillRect/>
          </a:stretch>
        </p:blipFill>
        <p:spPr>
          <a:xfrm>
            <a:off x="0" y="0"/>
            <a:ext cx="2421924" cy="1362331"/>
          </a:xfrm>
          <a:prstGeom prst="rect">
            <a:avLst/>
          </a:prstGeom>
        </p:spPr>
      </p:pic>
      <p:sp>
        <p:nvSpPr>
          <p:cNvPr id="4" name="TextBox 3">
            <a:extLst>
              <a:ext uri="{FF2B5EF4-FFF2-40B4-BE49-F238E27FC236}">
                <a16:creationId xmlns:a16="http://schemas.microsoft.com/office/drawing/2014/main" id="{2C90BCD8-E5BE-CE42-A4F9-31879FC611D0}"/>
              </a:ext>
            </a:extLst>
          </p:cNvPr>
          <p:cNvSpPr txBox="1"/>
          <p:nvPr/>
        </p:nvSpPr>
        <p:spPr>
          <a:xfrm>
            <a:off x="550135" y="2366663"/>
            <a:ext cx="11383560" cy="2523768"/>
          </a:xfrm>
          <a:prstGeom prst="rect">
            <a:avLst/>
          </a:prstGeom>
          <a:noFill/>
        </p:spPr>
        <p:txBody>
          <a:bodyPr wrap="square" rtlCol="0">
            <a:spAutoFit/>
          </a:bodyPr>
          <a:lstStyle/>
          <a:p>
            <a:pPr marL="514350" indent="-514350">
              <a:spcAft>
                <a:spcPts val="1200"/>
              </a:spcAft>
              <a:buFont typeface="+mj-lt"/>
              <a:buAutoNum type="arabicPeriod"/>
            </a:pPr>
            <a:r>
              <a:rPr lang="en-US" sz="3200" dirty="0">
                <a:latin typeface="Century" panose="02040604050505020304" pitchFamily="18" charset="0"/>
              </a:rPr>
              <a:t>70 “weeks”?... 70 “sevens”</a:t>
            </a:r>
          </a:p>
          <a:p>
            <a:pPr marL="514350" indent="-514350">
              <a:spcAft>
                <a:spcPts val="1200"/>
              </a:spcAft>
              <a:buFont typeface="+mj-lt"/>
              <a:buAutoNum type="arabicPeriod"/>
            </a:pPr>
            <a:r>
              <a:rPr lang="en-US" sz="3200" dirty="0">
                <a:latin typeface="Century" panose="02040604050505020304" pitchFamily="18" charset="0"/>
              </a:rPr>
              <a:t>Sabbath = every 7 days (Exodus 31.13)</a:t>
            </a:r>
          </a:p>
          <a:p>
            <a:pPr marL="514350" indent="-514350">
              <a:spcAft>
                <a:spcPts val="1200"/>
              </a:spcAft>
              <a:buFont typeface="+mj-lt"/>
              <a:buAutoNum type="arabicPeriod"/>
            </a:pPr>
            <a:r>
              <a:rPr lang="en-US" sz="3200" dirty="0">
                <a:latin typeface="Century" panose="02040604050505020304" pitchFamily="18" charset="0"/>
              </a:rPr>
              <a:t>Sabbatical year = every 7 years (Leviticus 25.3-4)</a:t>
            </a:r>
          </a:p>
          <a:p>
            <a:pPr marL="514350" indent="-514350">
              <a:spcAft>
                <a:spcPts val="1200"/>
              </a:spcAft>
              <a:buFont typeface="+mj-lt"/>
              <a:buAutoNum type="arabicPeriod"/>
            </a:pPr>
            <a:r>
              <a:rPr lang="en-US" sz="3200" dirty="0">
                <a:latin typeface="Century" panose="02040604050505020304" pitchFamily="18" charset="0"/>
              </a:rPr>
              <a:t>Jubilee = every 7 sabbatical years (Leviticus 25.8ff)</a:t>
            </a:r>
          </a:p>
        </p:txBody>
      </p:sp>
      <p:sp>
        <p:nvSpPr>
          <p:cNvPr id="5" name="TextBox 4">
            <a:extLst>
              <a:ext uri="{FF2B5EF4-FFF2-40B4-BE49-F238E27FC236}">
                <a16:creationId xmlns:a16="http://schemas.microsoft.com/office/drawing/2014/main" id="{C2544C50-7C2F-3D49-B1A0-B82473BCF173}"/>
              </a:ext>
            </a:extLst>
          </p:cNvPr>
          <p:cNvSpPr txBox="1"/>
          <p:nvPr/>
        </p:nvSpPr>
        <p:spPr>
          <a:xfrm>
            <a:off x="2421924" y="358001"/>
            <a:ext cx="9770076" cy="646331"/>
          </a:xfrm>
          <a:prstGeom prst="rect">
            <a:avLst/>
          </a:prstGeom>
          <a:noFill/>
        </p:spPr>
        <p:txBody>
          <a:bodyPr wrap="square" rtlCol="0" anchor="ctr">
            <a:spAutoFit/>
          </a:bodyPr>
          <a:lstStyle/>
          <a:p>
            <a:r>
              <a:rPr lang="en-US" sz="3600" dirty="0">
                <a:latin typeface="Trajan Pro" panose="02020502050506020301" pitchFamily="18" charset="0"/>
              </a:rPr>
              <a:t>Why 70?</a:t>
            </a:r>
          </a:p>
        </p:txBody>
      </p:sp>
      <p:sp>
        <p:nvSpPr>
          <p:cNvPr id="7" name="Rectangle 6">
            <a:extLst>
              <a:ext uri="{FF2B5EF4-FFF2-40B4-BE49-F238E27FC236}">
                <a16:creationId xmlns:a16="http://schemas.microsoft.com/office/drawing/2014/main" id="{AB097D79-F3C4-494B-ABCF-78FD87F0EAAF}"/>
              </a:ext>
            </a:extLst>
          </p:cNvPr>
          <p:cNvSpPr/>
          <p:nvPr/>
        </p:nvSpPr>
        <p:spPr>
          <a:xfrm>
            <a:off x="0" y="1362331"/>
            <a:ext cx="10255045"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3322400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1000"/>
                                        <p:tgtEl>
                                          <p:spTgt spid="4">
                                            <p:txEl>
                                              <p:pRg st="3" end="3"/>
                                            </p:txEl>
                                          </p:spTgt>
                                        </p:tgtEl>
                                      </p:cBhvr>
                                    </p:animEffect>
                                    <p:anim calcmode="lin" valueType="num">
                                      <p:cBhvr>
                                        <p:cTn id="2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046393E-3AAF-1840-91FD-94FE7A49565B}"/>
              </a:ext>
            </a:extLst>
          </p:cNvPr>
          <p:cNvSpPr txBox="1"/>
          <p:nvPr/>
        </p:nvSpPr>
        <p:spPr>
          <a:xfrm>
            <a:off x="0" y="1905506"/>
            <a:ext cx="12192000" cy="3046988"/>
          </a:xfrm>
          <a:prstGeom prst="rect">
            <a:avLst/>
          </a:prstGeom>
          <a:noFill/>
        </p:spPr>
        <p:txBody>
          <a:bodyPr wrap="square" rtlCol="0">
            <a:spAutoFit/>
          </a:bodyPr>
          <a:lstStyle/>
          <a:p>
            <a:r>
              <a:rPr lang="en-US" sz="3200" dirty="0">
                <a:latin typeface="Century" panose="02040604050505020304" pitchFamily="18" charset="0"/>
              </a:rPr>
              <a:t>“‘You, however, I will scatter among the nations and will draw out a sword after you, as your land becomes desolate and your cities become waste. ‘Then the land will enjoy its sabbaths all the days of the desolation, while you are in your enemies’ land; then the land will rest and enjoy its sabbaths.” </a:t>
            </a:r>
          </a:p>
          <a:p>
            <a:pPr algn="r"/>
            <a:r>
              <a:rPr lang="en-US" sz="3200" dirty="0">
                <a:latin typeface="Century" panose="02040604050505020304" pitchFamily="18" charset="0"/>
              </a:rPr>
              <a:t>(Leviticus 26:33–34, NASB95) </a:t>
            </a:r>
          </a:p>
        </p:txBody>
      </p:sp>
    </p:spTree>
    <p:extLst>
      <p:ext uri="{BB962C8B-B14F-4D97-AF65-F5344CB8AC3E}">
        <p14:creationId xmlns:p14="http://schemas.microsoft.com/office/powerpoint/2010/main" val="4208652145"/>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046393E-3AAF-1840-91FD-94FE7A49565B}"/>
              </a:ext>
            </a:extLst>
          </p:cNvPr>
          <p:cNvSpPr txBox="1"/>
          <p:nvPr/>
        </p:nvSpPr>
        <p:spPr>
          <a:xfrm>
            <a:off x="0" y="2397948"/>
            <a:ext cx="12192000" cy="2062103"/>
          </a:xfrm>
          <a:prstGeom prst="rect">
            <a:avLst/>
          </a:prstGeom>
          <a:noFill/>
        </p:spPr>
        <p:txBody>
          <a:bodyPr wrap="square" rtlCol="0">
            <a:spAutoFit/>
          </a:bodyPr>
          <a:lstStyle/>
          <a:p>
            <a:r>
              <a:rPr lang="en-US" sz="3200" dirty="0">
                <a:latin typeface="Century" panose="02040604050505020304" pitchFamily="18" charset="0"/>
              </a:rPr>
              <a:t>“…to fulfill the word of the Lord by the mouth of Jeremiah, until the land had enjoyed its sabbaths. All the days of its desolation it kept sabbath until seventy years were complete.”</a:t>
            </a:r>
          </a:p>
          <a:p>
            <a:pPr algn="r"/>
            <a:r>
              <a:rPr lang="en-US" sz="3200" dirty="0">
                <a:latin typeface="Century" panose="02040604050505020304" pitchFamily="18" charset="0"/>
              </a:rPr>
              <a:t>2 Chronicles 36:21 (NASB95)  </a:t>
            </a:r>
          </a:p>
        </p:txBody>
      </p:sp>
    </p:spTree>
    <p:extLst>
      <p:ext uri="{BB962C8B-B14F-4D97-AF65-F5344CB8AC3E}">
        <p14:creationId xmlns:p14="http://schemas.microsoft.com/office/powerpoint/2010/main" val="850721329"/>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046393E-3AAF-1840-91FD-94FE7A49565B}"/>
              </a:ext>
            </a:extLst>
          </p:cNvPr>
          <p:cNvSpPr txBox="1"/>
          <p:nvPr/>
        </p:nvSpPr>
        <p:spPr>
          <a:xfrm>
            <a:off x="0" y="2397948"/>
            <a:ext cx="12192000" cy="2554545"/>
          </a:xfrm>
          <a:prstGeom prst="rect">
            <a:avLst/>
          </a:prstGeom>
          <a:noFill/>
        </p:spPr>
        <p:txBody>
          <a:bodyPr wrap="square" rtlCol="0">
            <a:spAutoFit/>
          </a:bodyPr>
          <a:lstStyle/>
          <a:p>
            <a:r>
              <a:rPr lang="en-US" sz="3200" dirty="0">
                <a:latin typeface="Century" panose="02040604050505020304" pitchFamily="18" charset="0"/>
              </a:rPr>
              <a:t>…in the first year of his reign, I, Daniel, observed in the books the number of the years which was revealed as the word of the Lord to Jeremiah the prophet for the completion of the desolations of Jerusalem, namely, seventy years.”</a:t>
            </a:r>
          </a:p>
          <a:p>
            <a:pPr algn="r"/>
            <a:r>
              <a:rPr lang="en-US" sz="3200" dirty="0">
                <a:latin typeface="Century" panose="02040604050505020304" pitchFamily="18" charset="0"/>
              </a:rPr>
              <a:t>Daniel 9:2 (NASB95) </a:t>
            </a:r>
          </a:p>
        </p:txBody>
      </p:sp>
    </p:spTree>
    <p:extLst>
      <p:ext uri="{BB962C8B-B14F-4D97-AF65-F5344CB8AC3E}">
        <p14:creationId xmlns:p14="http://schemas.microsoft.com/office/powerpoint/2010/main" val="3906683680"/>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F2E8FDD-5321-AC45-8DB4-9FD42F793496}"/>
              </a:ext>
            </a:extLst>
          </p:cNvPr>
          <p:cNvSpPr/>
          <p:nvPr/>
        </p:nvSpPr>
        <p:spPr>
          <a:xfrm>
            <a:off x="2236573" y="0"/>
            <a:ext cx="9955427" cy="13623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A picture containing nature&#10;&#10;Description automatically generated">
            <a:extLst>
              <a:ext uri="{FF2B5EF4-FFF2-40B4-BE49-F238E27FC236}">
                <a16:creationId xmlns:a16="http://schemas.microsoft.com/office/drawing/2014/main" id="{E1E099D4-7DEE-4247-9C05-60D32FECF54B}"/>
              </a:ext>
            </a:extLst>
          </p:cNvPr>
          <p:cNvPicPr>
            <a:picLocks noChangeAspect="1"/>
          </p:cNvPicPr>
          <p:nvPr/>
        </p:nvPicPr>
        <p:blipFill>
          <a:blip r:embed="rId2"/>
          <a:stretch>
            <a:fillRect/>
          </a:stretch>
        </p:blipFill>
        <p:spPr>
          <a:xfrm>
            <a:off x="0" y="0"/>
            <a:ext cx="2421924" cy="1362331"/>
          </a:xfrm>
          <a:prstGeom prst="rect">
            <a:avLst/>
          </a:prstGeom>
        </p:spPr>
      </p:pic>
      <p:sp>
        <p:nvSpPr>
          <p:cNvPr id="4" name="TextBox 3">
            <a:extLst>
              <a:ext uri="{FF2B5EF4-FFF2-40B4-BE49-F238E27FC236}">
                <a16:creationId xmlns:a16="http://schemas.microsoft.com/office/drawing/2014/main" id="{2C90BCD8-E5BE-CE42-A4F9-31879FC611D0}"/>
              </a:ext>
            </a:extLst>
          </p:cNvPr>
          <p:cNvSpPr txBox="1"/>
          <p:nvPr/>
        </p:nvSpPr>
        <p:spPr>
          <a:xfrm>
            <a:off x="550135" y="2366663"/>
            <a:ext cx="11383560" cy="3170099"/>
          </a:xfrm>
          <a:prstGeom prst="rect">
            <a:avLst/>
          </a:prstGeom>
          <a:noFill/>
        </p:spPr>
        <p:txBody>
          <a:bodyPr wrap="square" rtlCol="0">
            <a:spAutoFit/>
          </a:bodyPr>
          <a:lstStyle/>
          <a:p>
            <a:pPr marL="514350" indent="-514350">
              <a:spcAft>
                <a:spcPts val="1200"/>
              </a:spcAft>
              <a:buFont typeface="+mj-lt"/>
              <a:buAutoNum type="arabicPeriod"/>
            </a:pPr>
            <a:r>
              <a:rPr lang="en-US" sz="3200" dirty="0">
                <a:latin typeface="Century" panose="02040604050505020304" pitchFamily="18" charset="0"/>
              </a:rPr>
              <a:t>70 “weeks”?... 70 “sevens”</a:t>
            </a:r>
          </a:p>
          <a:p>
            <a:pPr marL="514350" indent="-514350">
              <a:spcAft>
                <a:spcPts val="1200"/>
              </a:spcAft>
              <a:buFont typeface="+mj-lt"/>
              <a:buAutoNum type="arabicPeriod"/>
            </a:pPr>
            <a:r>
              <a:rPr lang="en-US" sz="3200" dirty="0">
                <a:latin typeface="Century" panose="02040604050505020304" pitchFamily="18" charset="0"/>
              </a:rPr>
              <a:t>Sabbath = every 7 days (Exodus 31.13)</a:t>
            </a:r>
          </a:p>
          <a:p>
            <a:pPr marL="514350" indent="-514350">
              <a:spcAft>
                <a:spcPts val="1200"/>
              </a:spcAft>
              <a:buFont typeface="+mj-lt"/>
              <a:buAutoNum type="arabicPeriod"/>
            </a:pPr>
            <a:r>
              <a:rPr lang="en-US" sz="3200" dirty="0">
                <a:latin typeface="Century" panose="02040604050505020304" pitchFamily="18" charset="0"/>
              </a:rPr>
              <a:t>Sabbatical year = every 7 years (Leviticus 25.3-4)</a:t>
            </a:r>
          </a:p>
          <a:p>
            <a:pPr marL="514350" indent="-514350">
              <a:spcAft>
                <a:spcPts val="1200"/>
              </a:spcAft>
              <a:buFont typeface="+mj-lt"/>
              <a:buAutoNum type="arabicPeriod"/>
            </a:pPr>
            <a:r>
              <a:rPr lang="en-US" sz="3200" dirty="0">
                <a:latin typeface="Century" panose="02040604050505020304" pitchFamily="18" charset="0"/>
              </a:rPr>
              <a:t>Jubilee = every 7 sabbatical years (Leviticus 25.8ff)</a:t>
            </a:r>
          </a:p>
          <a:p>
            <a:pPr marL="514350" indent="-514350">
              <a:spcAft>
                <a:spcPts val="1200"/>
              </a:spcAft>
              <a:buFont typeface="+mj-lt"/>
              <a:buAutoNum type="arabicPeriod"/>
            </a:pPr>
            <a:r>
              <a:rPr lang="en-US" sz="3200" dirty="0">
                <a:latin typeface="Century" panose="02040604050505020304" pitchFamily="18" charset="0"/>
              </a:rPr>
              <a:t>70 sevens = 10 Jubilees (7x7x10)</a:t>
            </a:r>
          </a:p>
        </p:txBody>
      </p:sp>
      <p:sp>
        <p:nvSpPr>
          <p:cNvPr id="5" name="TextBox 4">
            <a:extLst>
              <a:ext uri="{FF2B5EF4-FFF2-40B4-BE49-F238E27FC236}">
                <a16:creationId xmlns:a16="http://schemas.microsoft.com/office/drawing/2014/main" id="{C2544C50-7C2F-3D49-B1A0-B82473BCF173}"/>
              </a:ext>
            </a:extLst>
          </p:cNvPr>
          <p:cNvSpPr txBox="1"/>
          <p:nvPr/>
        </p:nvSpPr>
        <p:spPr>
          <a:xfrm>
            <a:off x="2421924" y="358001"/>
            <a:ext cx="9770076" cy="646331"/>
          </a:xfrm>
          <a:prstGeom prst="rect">
            <a:avLst/>
          </a:prstGeom>
          <a:noFill/>
        </p:spPr>
        <p:txBody>
          <a:bodyPr wrap="square" rtlCol="0" anchor="ctr">
            <a:spAutoFit/>
          </a:bodyPr>
          <a:lstStyle/>
          <a:p>
            <a:r>
              <a:rPr lang="en-US" sz="3600" dirty="0">
                <a:latin typeface="Trajan Pro" panose="02020502050506020301" pitchFamily="18" charset="0"/>
              </a:rPr>
              <a:t>Why 70?</a:t>
            </a:r>
          </a:p>
        </p:txBody>
      </p:sp>
      <p:sp>
        <p:nvSpPr>
          <p:cNvPr id="7" name="Rectangle 6">
            <a:extLst>
              <a:ext uri="{FF2B5EF4-FFF2-40B4-BE49-F238E27FC236}">
                <a16:creationId xmlns:a16="http://schemas.microsoft.com/office/drawing/2014/main" id="{AB097D79-F3C4-494B-ABCF-78FD87F0EAAF}"/>
              </a:ext>
            </a:extLst>
          </p:cNvPr>
          <p:cNvSpPr/>
          <p:nvPr/>
        </p:nvSpPr>
        <p:spPr>
          <a:xfrm>
            <a:off x="0" y="1362331"/>
            <a:ext cx="10255045"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97403176"/>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F2E8FDD-5321-AC45-8DB4-9FD42F793496}"/>
              </a:ext>
            </a:extLst>
          </p:cNvPr>
          <p:cNvSpPr/>
          <p:nvPr/>
        </p:nvSpPr>
        <p:spPr>
          <a:xfrm>
            <a:off x="2236573" y="0"/>
            <a:ext cx="9955427" cy="13623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A picture containing nature&#10;&#10;Description automatically generated">
            <a:extLst>
              <a:ext uri="{FF2B5EF4-FFF2-40B4-BE49-F238E27FC236}">
                <a16:creationId xmlns:a16="http://schemas.microsoft.com/office/drawing/2014/main" id="{E1E099D4-7DEE-4247-9C05-60D32FECF54B}"/>
              </a:ext>
            </a:extLst>
          </p:cNvPr>
          <p:cNvPicPr>
            <a:picLocks noChangeAspect="1"/>
          </p:cNvPicPr>
          <p:nvPr/>
        </p:nvPicPr>
        <p:blipFill>
          <a:blip r:embed="rId2"/>
          <a:stretch>
            <a:fillRect/>
          </a:stretch>
        </p:blipFill>
        <p:spPr>
          <a:xfrm>
            <a:off x="0" y="0"/>
            <a:ext cx="2421924" cy="1362331"/>
          </a:xfrm>
          <a:prstGeom prst="rect">
            <a:avLst/>
          </a:prstGeom>
        </p:spPr>
      </p:pic>
      <p:sp>
        <p:nvSpPr>
          <p:cNvPr id="4" name="TextBox 3">
            <a:extLst>
              <a:ext uri="{FF2B5EF4-FFF2-40B4-BE49-F238E27FC236}">
                <a16:creationId xmlns:a16="http://schemas.microsoft.com/office/drawing/2014/main" id="{2C90BCD8-E5BE-CE42-A4F9-31879FC611D0}"/>
              </a:ext>
            </a:extLst>
          </p:cNvPr>
          <p:cNvSpPr txBox="1"/>
          <p:nvPr/>
        </p:nvSpPr>
        <p:spPr>
          <a:xfrm>
            <a:off x="550135" y="2366663"/>
            <a:ext cx="11383560" cy="2369880"/>
          </a:xfrm>
          <a:prstGeom prst="rect">
            <a:avLst/>
          </a:prstGeom>
          <a:noFill/>
        </p:spPr>
        <p:txBody>
          <a:bodyPr wrap="square" rtlCol="0">
            <a:spAutoFit/>
          </a:bodyPr>
          <a:lstStyle/>
          <a:p>
            <a:pPr marL="514350" indent="-514350">
              <a:spcAft>
                <a:spcPts val="1200"/>
              </a:spcAft>
              <a:buFont typeface="+mj-lt"/>
              <a:buAutoNum type="arabicPeriod"/>
            </a:pPr>
            <a:r>
              <a:rPr lang="en-US" sz="3200" dirty="0">
                <a:latin typeface="Century" panose="02040604050505020304" pitchFamily="18" charset="0"/>
              </a:rPr>
              <a:t>Sabbath commemorated rest (Exodus 20.11) and deliverance (Deuteronomy 5.15)</a:t>
            </a:r>
          </a:p>
          <a:p>
            <a:pPr marL="514350" indent="-514350">
              <a:spcAft>
                <a:spcPts val="1200"/>
              </a:spcAft>
              <a:buFont typeface="+mj-lt"/>
              <a:buAutoNum type="arabicPeriod"/>
            </a:pPr>
            <a:r>
              <a:rPr lang="en-US" sz="3200" dirty="0">
                <a:latin typeface="Century" panose="02040604050505020304" pitchFamily="18" charset="0"/>
              </a:rPr>
              <a:t>So did the sabbatical year (Deuteronomy 15.1-18)</a:t>
            </a:r>
          </a:p>
          <a:p>
            <a:pPr marL="514350" indent="-514350">
              <a:spcAft>
                <a:spcPts val="1200"/>
              </a:spcAft>
              <a:buFont typeface="+mj-lt"/>
              <a:buAutoNum type="arabicPeriod"/>
            </a:pPr>
            <a:r>
              <a:rPr lang="en-US" sz="3200" dirty="0">
                <a:latin typeface="Century" panose="02040604050505020304" pitchFamily="18" charset="0"/>
              </a:rPr>
              <a:t>Culminated in the year of Jubilee (Leviticus 25.10)</a:t>
            </a:r>
          </a:p>
        </p:txBody>
      </p:sp>
      <p:sp>
        <p:nvSpPr>
          <p:cNvPr id="5" name="TextBox 4">
            <a:extLst>
              <a:ext uri="{FF2B5EF4-FFF2-40B4-BE49-F238E27FC236}">
                <a16:creationId xmlns:a16="http://schemas.microsoft.com/office/drawing/2014/main" id="{C2544C50-7C2F-3D49-B1A0-B82473BCF173}"/>
              </a:ext>
            </a:extLst>
          </p:cNvPr>
          <p:cNvSpPr txBox="1"/>
          <p:nvPr/>
        </p:nvSpPr>
        <p:spPr>
          <a:xfrm>
            <a:off x="2421924" y="358001"/>
            <a:ext cx="9770076" cy="646331"/>
          </a:xfrm>
          <a:prstGeom prst="rect">
            <a:avLst/>
          </a:prstGeom>
          <a:noFill/>
        </p:spPr>
        <p:txBody>
          <a:bodyPr wrap="square" rtlCol="0" anchor="ctr">
            <a:spAutoFit/>
          </a:bodyPr>
          <a:lstStyle/>
          <a:p>
            <a:r>
              <a:rPr lang="en-US" sz="3600" dirty="0">
                <a:latin typeface="Trajan Pro" panose="02020502050506020301" pitchFamily="18" charset="0"/>
              </a:rPr>
              <a:t>Jubilee</a:t>
            </a:r>
          </a:p>
        </p:txBody>
      </p:sp>
      <p:sp>
        <p:nvSpPr>
          <p:cNvPr id="7" name="Rectangle 6">
            <a:extLst>
              <a:ext uri="{FF2B5EF4-FFF2-40B4-BE49-F238E27FC236}">
                <a16:creationId xmlns:a16="http://schemas.microsoft.com/office/drawing/2014/main" id="{AB097D79-F3C4-494B-ABCF-78FD87F0EAAF}"/>
              </a:ext>
            </a:extLst>
          </p:cNvPr>
          <p:cNvSpPr/>
          <p:nvPr/>
        </p:nvSpPr>
        <p:spPr>
          <a:xfrm>
            <a:off x="0" y="1362331"/>
            <a:ext cx="10255045"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3528843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046393E-3AAF-1840-91FD-94FE7A49565B}"/>
              </a:ext>
            </a:extLst>
          </p:cNvPr>
          <p:cNvSpPr txBox="1"/>
          <p:nvPr/>
        </p:nvSpPr>
        <p:spPr>
          <a:xfrm>
            <a:off x="0" y="2397948"/>
            <a:ext cx="12192000" cy="2554545"/>
          </a:xfrm>
          <a:prstGeom prst="rect">
            <a:avLst/>
          </a:prstGeom>
          <a:noFill/>
        </p:spPr>
        <p:txBody>
          <a:bodyPr wrap="square" rtlCol="0">
            <a:spAutoFit/>
          </a:bodyPr>
          <a:lstStyle/>
          <a:p>
            <a:r>
              <a:rPr lang="en-US" sz="3200" dirty="0">
                <a:latin typeface="Century" panose="02040604050505020304" pitchFamily="18" charset="0"/>
              </a:rPr>
              <a:t>“You shall thus consecrate the fiftieth year and proclaim a release through the land to all its inhabitants. It shall be a jubilee for you, and each of you shall return to his own property, and each of you shall return to his family.”</a:t>
            </a:r>
          </a:p>
          <a:p>
            <a:pPr algn="r"/>
            <a:r>
              <a:rPr lang="en-US" sz="3200" dirty="0">
                <a:latin typeface="Century" panose="02040604050505020304" pitchFamily="18" charset="0"/>
              </a:rPr>
              <a:t>Leviticus 25:10 (NASB95) </a:t>
            </a:r>
          </a:p>
        </p:txBody>
      </p:sp>
    </p:spTree>
    <p:extLst>
      <p:ext uri="{BB962C8B-B14F-4D97-AF65-F5344CB8AC3E}">
        <p14:creationId xmlns:p14="http://schemas.microsoft.com/office/powerpoint/2010/main" val="1290646972"/>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046393E-3AAF-1840-91FD-94FE7A49565B}"/>
              </a:ext>
            </a:extLst>
          </p:cNvPr>
          <p:cNvSpPr txBox="1"/>
          <p:nvPr/>
        </p:nvSpPr>
        <p:spPr>
          <a:xfrm>
            <a:off x="0" y="1905506"/>
            <a:ext cx="12192000" cy="3046988"/>
          </a:xfrm>
          <a:prstGeom prst="rect">
            <a:avLst/>
          </a:prstGeom>
          <a:noFill/>
        </p:spPr>
        <p:txBody>
          <a:bodyPr wrap="square" rtlCol="0">
            <a:spAutoFit/>
          </a:bodyPr>
          <a:lstStyle/>
          <a:p>
            <a:r>
              <a:rPr lang="en-US" sz="3200" dirty="0">
                <a:latin typeface="Century" panose="02040604050505020304" pitchFamily="18" charset="0"/>
              </a:rPr>
              <a:t>“Seventy weeks have been decreed for your people and your holy city, to finish the transgression, to make an end of sin, to make atonement for iniquity, to bring in everlasting righteousness, to seal up vision and prophecy and to anoint the most holy place.”</a:t>
            </a:r>
          </a:p>
          <a:p>
            <a:pPr algn="r"/>
            <a:r>
              <a:rPr lang="en-US" sz="3200" dirty="0">
                <a:latin typeface="Century" panose="02040604050505020304" pitchFamily="18" charset="0"/>
              </a:rPr>
              <a:t>Daniel 9:24 (NASB95) </a:t>
            </a:r>
          </a:p>
        </p:txBody>
      </p:sp>
    </p:spTree>
    <p:extLst>
      <p:ext uri="{BB962C8B-B14F-4D97-AF65-F5344CB8AC3E}">
        <p14:creationId xmlns:p14="http://schemas.microsoft.com/office/powerpoint/2010/main" val="3077734432"/>
      </p:ext>
    </p:extLst>
  </p:cSld>
  <p:clrMapOvr>
    <a:masterClrMapping/>
  </p:clrMapOvr>
  <p:transition spd="slow">
    <p:fade/>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otalTime>1423</TotalTime>
  <Words>665</Words>
  <Application>Microsoft Macintosh PowerPoint</Application>
  <PresentationFormat>Widescreen</PresentationFormat>
  <Paragraphs>46</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Avenir</vt:lpstr>
      <vt:lpstr>Calibri</vt:lpstr>
      <vt:lpstr>Calibri Light</vt:lpstr>
      <vt:lpstr>Century</vt:lpstr>
      <vt:lpstr>Trajan Pro</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Joshua Creel</dc:creator>
  <cp:lastModifiedBy>Joshua Creel</cp:lastModifiedBy>
  <cp:revision>23</cp:revision>
  <dcterms:created xsi:type="dcterms:W3CDTF">2020-12-09T20:15:56Z</dcterms:created>
  <dcterms:modified xsi:type="dcterms:W3CDTF">2021-02-03T20:33:51Z</dcterms:modified>
</cp:coreProperties>
</file>