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6" r:id="rId4"/>
    <p:sldId id="318" r:id="rId5"/>
    <p:sldId id="358" r:id="rId6"/>
    <p:sldId id="359" r:id="rId7"/>
    <p:sldId id="357"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5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32E14BBF-F180-476A-B16B-B65006BD7FD0}" type="datetimeFigureOut">
              <a:rPr lang="en-US" smtClean="0"/>
              <a:t>10/31/2012</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0CA45FA3-1813-4993-B015-7DCF75519358}" type="slidenum">
              <a:rPr lang="en-US" smtClean="0"/>
              <a:t>‹#›</a:t>
            </a:fld>
            <a:endParaRPr lang="en-US" dirty="0"/>
          </a:p>
        </p:txBody>
      </p:sp>
    </p:spTree>
    <p:extLst>
      <p:ext uri="{BB962C8B-B14F-4D97-AF65-F5344CB8AC3E}">
        <p14:creationId xmlns:p14="http://schemas.microsoft.com/office/powerpoint/2010/main" val="230597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F3D096E-7D8E-48EE-905C-0FE1926656C7}" type="datetimeFigureOut">
              <a:rPr lang="en-US" smtClean="0"/>
              <a:t>10/31/2012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8BE8DD3-5B34-40E3-AF04-ADFDB2949CFB}" type="slidenum">
              <a:rPr lang="en-US" smtClean="0"/>
              <a:t>‹#›</a:t>
            </a:fld>
            <a:endParaRPr lang="en-US" dirty="0"/>
          </a:p>
        </p:txBody>
      </p:sp>
    </p:spTree>
    <p:extLst>
      <p:ext uri="{BB962C8B-B14F-4D97-AF65-F5344CB8AC3E}">
        <p14:creationId xmlns:p14="http://schemas.microsoft.com/office/powerpoint/2010/main" val="199260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8173549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300668049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6860798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1045719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1450198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3456482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2276512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112752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9386306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1625551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4FC7F-A269-40D3-B395-EE15E1494745}" type="datetimeFigureOut">
              <a:rPr lang="en-US" smtClean="0"/>
              <a:t>10/31/2012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FC3D59-0444-4F06-A976-7B4A89E40596}" type="slidenum">
              <a:rPr lang="en-US" smtClean="0"/>
              <a:t>‹#›</a:t>
            </a:fld>
            <a:endParaRPr lang="en-US" dirty="0"/>
          </a:p>
        </p:txBody>
      </p:sp>
    </p:spTree>
    <p:extLst>
      <p:ext uri="{BB962C8B-B14F-4D97-AF65-F5344CB8AC3E}">
        <p14:creationId xmlns:p14="http://schemas.microsoft.com/office/powerpoint/2010/main" val="416041908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4FC7F-A269-40D3-B395-EE15E1494745}" type="datetimeFigureOut">
              <a:rPr lang="en-US" smtClean="0"/>
              <a:t>10/31/2012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C3D59-0444-4F06-A976-7B4A89E40596}" type="slidenum">
              <a:rPr lang="en-US" smtClean="0"/>
              <a:t>‹#›</a:t>
            </a:fld>
            <a:endParaRPr lang="en-US" dirty="0"/>
          </a:p>
        </p:txBody>
      </p:sp>
    </p:spTree>
    <p:extLst>
      <p:ext uri="{BB962C8B-B14F-4D97-AF65-F5344CB8AC3E}">
        <p14:creationId xmlns:p14="http://schemas.microsoft.com/office/powerpoint/2010/main" val="375047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08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219200"/>
            <a:ext cx="8229600" cy="4906963"/>
          </a:xfrm>
        </p:spPr>
        <p:txBody>
          <a:bodyPr>
            <a:normAutofit/>
          </a:bodyPr>
          <a:lstStyle/>
          <a:p>
            <a:pPr marL="0" indent="0">
              <a:buNone/>
            </a:pPr>
            <a:r>
              <a:rPr lang="en-US" i="1" dirty="0">
                <a:solidFill>
                  <a:schemeClr val="bg1"/>
                </a:solidFill>
                <a:latin typeface="Baskerville Old Face" pitchFamily="18" charset="0"/>
              </a:rPr>
              <a:t>Private interpretation never meant that individuals have the right to distort the Scriptures. With the right of private interpretation comes the sober responsibility of accurate interpretation. Private interpretation gives us license to interpret, not distort.</a:t>
            </a:r>
            <a:endParaRPr lang="en-US" dirty="0">
              <a:solidFill>
                <a:schemeClr val="bg1"/>
              </a:solidFill>
              <a:latin typeface="Baskerville Old Face" pitchFamily="18" charset="0"/>
            </a:endParaRPr>
          </a:p>
          <a:p>
            <a:pPr marL="0" indent="0" algn="r">
              <a:buNone/>
            </a:pPr>
            <a:r>
              <a:rPr lang="en-US" dirty="0">
                <a:solidFill>
                  <a:schemeClr val="bg1"/>
                </a:solidFill>
                <a:latin typeface="Baskerville Old Face" pitchFamily="18" charset="0"/>
              </a:rPr>
              <a:t>RC Sproul</a:t>
            </a:r>
          </a:p>
        </p:txBody>
      </p:sp>
    </p:spTree>
    <p:extLst>
      <p:ext uri="{BB962C8B-B14F-4D97-AF65-F5344CB8AC3E}">
        <p14:creationId xmlns:p14="http://schemas.microsoft.com/office/powerpoint/2010/main" val="14849669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solidFill>
                  <a:schemeClr val="bg1"/>
                </a:solidFill>
                <a:latin typeface="Baskerville Old Face" pitchFamily="18" charset="0"/>
              </a:rPr>
              <a:t>Comparison . . .</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524000"/>
            <a:ext cx="8229600" cy="4906963"/>
          </a:xfrm>
        </p:spPr>
        <p:txBody>
          <a:bodyPr>
            <a:normAutofit/>
          </a:bodyPr>
          <a:lstStyle/>
          <a:p>
            <a:r>
              <a:rPr lang="en-US" dirty="0" smtClean="0">
                <a:solidFill>
                  <a:schemeClr val="bg1"/>
                </a:solidFill>
                <a:latin typeface="Baskerville Old Face" pitchFamily="18" charset="0"/>
              </a:rPr>
              <a:t>We compare Scripture with Scripture. </a:t>
            </a:r>
          </a:p>
          <a:p>
            <a:r>
              <a:rPr lang="en-US" dirty="0" smtClean="0">
                <a:solidFill>
                  <a:schemeClr val="bg1"/>
                </a:solidFill>
                <a:latin typeface="Baskerville Old Face" pitchFamily="18" charset="0"/>
              </a:rPr>
              <a:t>The more you compare Scripture with Scripture, the more the meaning of the Bible becomes apparent. </a:t>
            </a:r>
          </a:p>
          <a:p>
            <a:r>
              <a:rPr lang="en-US" dirty="0" smtClean="0">
                <a:solidFill>
                  <a:schemeClr val="bg1"/>
                </a:solidFill>
                <a:latin typeface="Baskerville Old Face" pitchFamily="18" charset="0"/>
              </a:rPr>
              <a:t>The parts take on meaning in light of the whole.</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236657494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solidFill>
                  <a:schemeClr val="bg1"/>
                </a:solidFill>
                <a:latin typeface="Baskerville Old Face" pitchFamily="18" charset="0"/>
              </a:rPr>
              <a:t>‘equip’</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752600"/>
            <a:ext cx="8229600" cy="4906963"/>
          </a:xfrm>
        </p:spPr>
        <p:txBody>
          <a:bodyPr>
            <a:normAutofit/>
          </a:bodyPr>
          <a:lstStyle/>
          <a:p>
            <a:pPr marL="0" indent="0">
              <a:buNone/>
            </a:pPr>
            <a:r>
              <a:rPr lang="en-US" i="1" dirty="0">
                <a:solidFill>
                  <a:schemeClr val="bg1"/>
                </a:solidFill>
                <a:latin typeface="Baskerville Old Face" pitchFamily="18" charset="0"/>
              </a:rPr>
              <a:t>And he gave the apostles, the prophets, the evangelists, the shepherds and teachers, to equip the saints for the work of ministry, for building up the body of Christ, </a:t>
            </a:r>
            <a:endParaRPr lang="en-US" dirty="0">
              <a:solidFill>
                <a:schemeClr val="bg1"/>
              </a:solidFill>
              <a:latin typeface="Baskerville Old Face" pitchFamily="18" charset="0"/>
            </a:endParaRPr>
          </a:p>
          <a:p>
            <a:pPr marL="0" indent="0">
              <a:buNone/>
            </a:pPr>
            <a:r>
              <a:rPr lang="en-US" dirty="0">
                <a:solidFill>
                  <a:schemeClr val="bg1"/>
                </a:solidFill>
                <a:latin typeface="Baskerville Old Face" pitchFamily="18" charset="0"/>
              </a:rPr>
              <a:t>Ephesians 4:11-12</a:t>
            </a:r>
          </a:p>
        </p:txBody>
      </p:sp>
    </p:spTree>
    <p:extLst>
      <p:ext uri="{BB962C8B-B14F-4D97-AF65-F5344CB8AC3E}">
        <p14:creationId xmlns:p14="http://schemas.microsoft.com/office/powerpoint/2010/main" val="14559049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solidFill>
                  <a:schemeClr val="bg1"/>
                </a:solidFill>
                <a:latin typeface="Baskerville Old Face" pitchFamily="18" charset="0"/>
              </a:rPr>
              <a:t>‘equip’</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371600"/>
            <a:ext cx="8229600" cy="4906963"/>
          </a:xfrm>
        </p:spPr>
        <p:txBody>
          <a:bodyPr>
            <a:normAutofit/>
          </a:bodyPr>
          <a:lstStyle/>
          <a:p>
            <a:pPr marL="0" indent="0">
              <a:buNone/>
            </a:pPr>
            <a:r>
              <a:rPr lang="en-US" dirty="0">
                <a:solidFill>
                  <a:schemeClr val="bg1"/>
                </a:solidFill>
                <a:latin typeface="Baskerville Old Face" pitchFamily="18" charset="0"/>
              </a:rPr>
              <a:t>Discover three things by looking it up in a concordance</a:t>
            </a:r>
            <a:r>
              <a:rPr lang="en-US" dirty="0" smtClean="0">
                <a:solidFill>
                  <a:schemeClr val="bg1"/>
                </a:solidFill>
                <a:latin typeface="Baskerville Old Face" pitchFamily="18" charset="0"/>
              </a:rPr>
              <a:t>.</a:t>
            </a:r>
          </a:p>
          <a:p>
            <a:pPr marL="0" indent="0">
              <a:buNone/>
            </a:pPr>
            <a:endParaRPr lang="en-US" dirty="0">
              <a:solidFill>
                <a:schemeClr val="bg1"/>
              </a:solidFill>
              <a:latin typeface="Baskerville Old Face" pitchFamily="18" charset="0"/>
            </a:endParaRPr>
          </a:p>
          <a:p>
            <a:pPr marL="514350" lvl="0" indent="-514350">
              <a:buFont typeface="+mj-lt"/>
              <a:buAutoNum type="arabicPeriod"/>
            </a:pPr>
            <a:r>
              <a:rPr lang="en-US" i="1" dirty="0">
                <a:solidFill>
                  <a:schemeClr val="bg1"/>
                </a:solidFill>
                <a:latin typeface="Baskerville Old Face" pitchFamily="18" charset="0"/>
              </a:rPr>
              <a:t>Is used of the mending of broken nets.</a:t>
            </a:r>
            <a:r>
              <a:rPr lang="en-US" dirty="0">
                <a:solidFill>
                  <a:schemeClr val="bg1"/>
                </a:solidFill>
                <a:latin typeface="Baskerville Old Face" pitchFamily="18" charset="0"/>
              </a:rPr>
              <a:t> </a:t>
            </a:r>
            <a:endParaRPr lang="en-US" dirty="0" smtClean="0">
              <a:solidFill>
                <a:schemeClr val="bg1"/>
              </a:solidFill>
              <a:latin typeface="Baskerville Old Face" pitchFamily="18" charset="0"/>
            </a:endParaRPr>
          </a:p>
          <a:p>
            <a:pPr marL="514350" lvl="0" indent="-514350">
              <a:buFont typeface="+mj-lt"/>
              <a:buAutoNum type="arabicPeriod"/>
            </a:pPr>
            <a:r>
              <a:rPr lang="en-US" i="1" dirty="0" smtClean="0">
                <a:solidFill>
                  <a:schemeClr val="bg1"/>
                </a:solidFill>
                <a:latin typeface="Baskerville Old Face" pitchFamily="18" charset="0"/>
              </a:rPr>
              <a:t>Same </a:t>
            </a:r>
            <a:r>
              <a:rPr lang="en-US" i="1" dirty="0">
                <a:solidFill>
                  <a:schemeClr val="bg1"/>
                </a:solidFill>
                <a:latin typeface="Baskerville Old Face" pitchFamily="18" charset="0"/>
              </a:rPr>
              <a:t>word is used for setting of broken bones</a:t>
            </a:r>
            <a:r>
              <a:rPr lang="en-US" dirty="0">
                <a:solidFill>
                  <a:schemeClr val="bg1"/>
                </a:solidFill>
                <a:latin typeface="Baskerville Old Face" pitchFamily="18" charset="0"/>
              </a:rPr>
              <a:t>. </a:t>
            </a:r>
          </a:p>
          <a:p>
            <a:pPr marL="514350" indent="-514350">
              <a:buFont typeface="+mj-lt"/>
              <a:buAutoNum type="arabicPeriod"/>
            </a:pPr>
            <a:r>
              <a:rPr lang="en-US" i="1" dirty="0">
                <a:solidFill>
                  <a:schemeClr val="bg1"/>
                </a:solidFill>
                <a:latin typeface="Baskerville Old Face" pitchFamily="18" charset="0"/>
              </a:rPr>
              <a:t>Used of outfitting a ship for a journey</a:t>
            </a:r>
            <a:r>
              <a:rPr lang="en-US" dirty="0">
                <a:solidFill>
                  <a:schemeClr val="bg1"/>
                </a:solidFill>
                <a:latin typeface="Baskerville Old Face" pitchFamily="18" charset="0"/>
              </a:rPr>
              <a:t>. </a:t>
            </a:r>
          </a:p>
        </p:txBody>
      </p:sp>
    </p:spTree>
    <p:extLst>
      <p:ext uri="{BB962C8B-B14F-4D97-AF65-F5344CB8AC3E}">
        <p14:creationId xmlns:p14="http://schemas.microsoft.com/office/powerpoint/2010/main" val="374149516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askerville Old Face" pitchFamily="18" charset="0"/>
              </a:rPr>
              <a:t>Making Relevant Comparisons</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96220193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solidFill>
                  <a:schemeClr val="bg1"/>
                </a:solidFill>
                <a:latin typeface="Baskerville Old Face" pitchFamily="18" charset="0"/>
              </a:rPr>
              <a:t>Culture. . .</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524000"/>
            <a:ext cx="8229600" cy="4906963"/>
          </a:xfrm>
        </p:spPr>
        <p:txBody>
          <a:bodyPr>
            <a:normAutofit/>
          </a:bodyPr>
          <a:lstStyle/>
          <a:p>
            <a:r>
              <a:rPr lang="en-US" dirty="0">
                <a:solidFill>
                  <a:schemeClr val="bg1"/>
                </a:solidFill>
                <a:latin typeface="Baskerville Old Face" pitchFamily="18" charset="0"/>
              </a:rPr>
              <a:t>You have to see the Biblical text against the right background, with the right light shining on it, to capture its meaning.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You </a:t>
            </a:r>
            <a:r>
              <a:rPr lang="en-US" dirty="0">
                <a:solidFill>
                  <a:schemeClr val="bg1"/>
                </a:solidFill>
                <a:latin typeface="Baskerville Old Face" pitchFamily="18" charset="0"/>
              </a:rPr>
              <a:t>have to pay attention to the cultural and historical context – to the factors that led to the writing of the passage, the influences they had on the text, and what happened as a result of the message.</a:t>
            </a:r>
          </a:p>
          <a:p>
            <a:pPr marL="0" indent="0">
              <a:buNone/>
            </a:pPr>
            <a:r>
              <a:rPr lang="en-US" dirty="0" smtClean="0">
                <a:solidFill>
                  <a:schemeClr val="bg1"/>
                </a:solidFill>
                <a:latin typeface="Baskerville Old Face" pitchFamily="18" charset="0"/>
              </a:rPr>
              <a:t>.</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188581046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32198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askerville Old Face" pitchFamily="18" charset="0"/>
              </a:rPr>
              <a:t>Considering the Culture</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18122599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solidFill>
                  <a:schemeClr val="bg1"/>
                </a:solidFill>
                <a:latin typeface="Baskerville Old Face" pitchFamily="18" charset="0"/>
              </a:rPr>
              <a:t>Consultation . . .</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524000"/>
            <a:ext cx="8229600" cy="4906963"/>
          </a:xfrm>
        </p:spPr>
        <p:txBody>
          <a:bodyPr>
            <a:normAutofit/>
          </a:bodyPr>
          <a:lstStyle/>
          <a:p>
            <a:pPr marL="0" indent="0">
              <a:buNone/>
            </a:pPr>
            <a:r>
              <a:rPr lang="en-US" dirty="0">
                <a:solidFill>
                  <a:schemeClr val="bg1"/>
                </a:solidFill>
                <a:latin typeface="Baskerville Old Face" pitchFamily="18" charset="0"/>
              </a:rPr>
              <a:t>involves the use of secondary sources. They can shed light on the text that will help you make </a:t>
            </a:r>
            <a:r>
              <a:rPr lang="en-US" dirty="0" smtClean="0">
                <a:solidFill>
                  <a:schemeClr val="bg1"/>
                </a:solidFill>
                <a:latin typeface="Baskerville Old Face" pitchFamily="18" charset="0"/>
              </a:rPr>
              <a:t>more sense </a:t>
            </a:r>
            <a:r>
              <a:rPr lang="en-US" dirty="0">
                <a:solidFill>
                  <a:schemeClr val="bg1"/>
                </a:solidFill>
                <a:latin typeface="Baskerville Old Face" pitchFamily="18" charset="0"/>
              </a:rPr>
              <a:t>of what you’re looking at. </a:t>
            </a:r>
            <a:endParaRPr lang="en-US" dirty="0">
              <a:solidFill>
                <a:schemeClr val="bg1"/>
              </a:solidFill>
              <a:latin typeface="Baskerville Old Face" pitchFamily="18" charset="0"/>
            </a:endParaRPr>
          </a:p>
          <a:p>
            <a:r>
              <a:rPr lang="en-US" dirty="0">
                <a:solidFill>
                  <a:schemeClr val="bg1"/>
                </a:solidFill>
                <a:latin typeface="Baskerville Old Face" pitchFamily="18" charset="0"/>
              </a:rPr>
              <a:t>A word of warning, though: Beware of relying too much on secondhand information. The use of extra-Biblical resources should never be a substitute for personal Bible study, but rather a stimulus for it.</a:t>
            </a:r>
          </a:p>
          <a:p>
            <a:pPr marL="0" indent="0">
              <a:buNone/>
            </a:pP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3814808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askerville Old Face" pitchFamily="18" charset="0"/>
              </a:rPr>
              <a:t>Doing Further Consultation</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10910590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44627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solidFill>
                  <a:schemeClr val="bg1"/>
                </a:solidFill>
                <a:latin typeface="Baskerville Old Face" pitchFamily="18" charset="0"/>
              </a:rPr>
              <a:t>Coming To Terms</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228600" y="1371600"/>
            <a:ext cx="8763000" cy="5059363"/>
          </a:xfrm>
        </p:spPr>
        <p:txBody>
          <a:bodyPr>
            <a:normAutofit/>
          </a:bodyPr>
          <a:lstStyle/>
          <a:p>
            <a:r>
              <a:rPr lang="en-US" dirty="0">
                <a:solidFill>
                  <a:schemeClr val="bg1"/>
                </a:solidFill>
                <a:latin typeface="Baskerville Old Face" pitchFamily="18" charset="0"/>
              </a:rPr>
              <a:t>Use </a:t>
            </a:r>
            <a:r>
              <a:rPr lang="en-US" dirty="0" smtClean="0">
                <a:solidFill>
                  <a:schemeClr val="bg1"/>
                </a:solidFill>
                <a:latin typeface="Baskerville Old Face" pitchFamily="18" charset="0"/>
              </a:rPr>
              <a:t>a concordance </a:t>
            </a:r>
            <a:r>
              <a:rPr lang="en-US" dirty="0">
                <a:solidFill>
                  <a:schemeClr val="bg1"/>
                </a:solidFill>
                <a:latin typeface="Baskerville Old Face" pitchFamily="18" charset="0"/>
              </a:rPr>
              <a:t>for a word </a:t>
            </a:r>
            <a:r>
              <a:rPr lang="en-US" dirty="0" smtClean="0">
                <a:solidFill>
                  <a:schemeClr val="bg1"/>
                </a:solidFill>
                <a:latin typeface="Baskerville Old Face" pitchFamily="18" charset="0"/>
              </a:rPr>
              <a:t>study</a:t>
            </a:r>
          </a:p>
          <a:p>
            <a:pPr lvl="1"/>
            <a:r>
              <a:rPr lang="en-US" dirty="0" smtClean="0">
                <a:solidFill>
                  <a:schemeClr val="bg1"/>
                </a:solidFill>
                <a:latin typeface="Baskerville Old Face" pitchFamily="18" charset="0"/>
              </a:rPr>
              <a:t>Example</a:t>
            </a:r>
            <a:r>
              <a:rPr lang="en-US" dirty="0">
                <a:solidFill>
                  <a:schemeClr val="bg1"/>
                </a:solidFill>
                <a:latin typeface="Baskerville Old Face" pitchFamily="18" charset="0"/>
              </a:rPr>
              <a:t>: The word </a:t>
            </a:r>
            <a:r>
              <a:rPr lang="en-US" i="1" dirty="0">
                <a:solidFill>
                  <a:schemeClr val="bg1"/>
                </a:solidFill>
                <a:latin typeface="Baskerville Old Face" pitchFamily="18" charset="0"/>
              </a:rPr>
              <a:t>joy</a:t>
            </a:r>
            <a:r>
              <a:rPr lang="en-US" dirty="0">
                <a:solidFill>
                  <a:schemeClr val="bg1"/>
                </a:solidFill>
                <a:latin typeface="Baskerville Old Face" pitchFamily="18" charset="0"/>
              </a:rPr>
              <a:t> in </a:t>
            </a:r>
            <a:r>
              <a:rPr lang="en-US" dirty="0" smtClean="0">
                <a:solidFill>
                  <a:schemeClr val="bg1"/>
                </a:solidFill>
                <a:latin typeface="Baskerville Old Face" pitchFamily="18" charset="0"/>
              </a:rPr>
              <a:t>Philippians.</a:t>
            </a:r>
          </a:p>
          <a:p>
            <a:pPr lvl="1"/>
            <a:r>
              <a:rPr lang="en-US" dirty="0" smtClean="0">
                <a:solidFill>
                  <a:schemeClr val="bg1"/>
                </a:solidFill>
                <a:latin typeface="Baskerville Old Face" pitchFamily="18" charset="0"/>
              </a:rPr>
              <a:t>The </a:t>
            </a:r>
            <a:r>
              <a:rPr lang="en-US" dirty="0">
                <a:solidFill>
                  <a:schemeClr val="bg1"/>
                </a:solidFill>
                <a:latin typeface="Baskerville Old Face" pitchFamily="18" charset="0"/>
              </a:rPr>
              <a:t>word </a:t>
            </a:r>
            <a:r>
              <a:rPr lang="en-US" i="1" dirty="0">
                <a:solidFill>
                  <a:schemeClr val="bg1"/>
                </a:solidFill>
                <a:latin typeface="Baskerville Old Face" pitchFamily="18" charset="0"/>
              </a:rPr>
              <a:t>joy</a:t>
            </a:r>
            <a:r>
              <a:rPr lang="en-US" dirty="0">
                <a:solidFill>
                  <a:schemeClr val="bg1"/>
                </a:solidFill>
                <a:latin typeface="Baskerville Old Face" pitchFamily="18" charset="0"/>
              </a:rPr>
              <a:t> appears seven times in the letter. You would need to do a little observing to compare and contrast these different uses.</a:t>
            </a:r>
          </a:p>
          <a:p>
            <a:r>
              <a:rPr lang="en-US" dirty="0">
                <a:solidFill>
                  <a:schemeClr val="bg1"/>
                </a:solidFill>
                <a:latin typeface="Baskerville Old Face" pitchFamily="18" charset="0"/>
              </a:rPr>
              <a:t>Use a concordance to study obscure </a:t>
            </a:r>
            <a:r>
              <a:rPr lang="en-US" dirty="0" smtClean="0">
                <a:solidFill>
                  <a:schemeClr val="bg1"/>
                </a:solidFill>
                <a:latin typeface="Baskerville Old Face" pitchFamily="18" charset="0"/>
              </a:rPr>
              <a:t>words</a:t>
            </a:r>
          </a:p>
          <a:p>
            <a:pPr lvl="1"/>
            <a:r>
              <a:rPr lang="en-US" dirty="0" smtClean="0">
                <a:solidFill>
                  <a:schemeClr val="bg1"/>
                </a:solidFill>
                <a:latin typeface="Baskerville Old Face" pitchFamily="18" charset="0"/>
              </a:rPr>
              <a:t>Example </a:t>
            </a:r>
            <a:r>
              <a:rPr lang="en-US" dirty="0">
                <a:solidFill>
                  <a:schemeClr val="bg1"/>
                </a:solidFill>
                <a:latin typeface="Baskerville Old Face" pitchFamily="18" charset="0"/>
              </a:rPr>
              <a:t>is the name </a:t>
            </a:r>
            <a:r>
              <a:rPr lang="en-US" i="1" dirty="0">
                <a:solidFill>
                  <a:schemeClr val="bg1"/>
                </a:solidFill>
                <a:latin typeface="Baskerville Old Face" pitchFamily="18" charset="0"/>
              </a:rPr>
              <a:t>Molech </a:t>
            </a:r>
            <a:r>
              <a:rPr lang="en-US" dirty="0">
                <a:solidFill>
                  <a:schemeClr val="bg1"/>
                </a:solidFill>
                <a:latin typeface="Baskerville Old Face" pitchFamily="18" charset="0"/>
              </a:rPr>
              <a:t>in I Kings 11:7</a:t>
            </a:r>
          </a:p>
          <a:p>
            <a:pPr marL="0" indent="0">
              <a:buNone/>
            </a:pP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93147891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down)">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askerville Old Face" pitchFamily="18" charset="0"/>
              </a:rPr>
              <a:t>Coming To Terms</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21855293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32004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114800"/>
          </a:xfrm>
        </p:spPr>
        <p:txBody>
          <a:bodyPr>
            <a:normAutofit/>
          </a:bodyPr>
          <a:lstStyle/>
          <a:p>
            <a:pPr marL="0" indent="0">
              <a:buNone/>
            </a:pPr>
            <a:r>
              <a:rPr lang="en-US" sz="4000" b="1" i="1" dirty="0">
                <a:solidFill>
                  <a:schemeClr val="bg1"/>
                </a:solidFill>
                <a:latin typeface="Baskerville Old Face" pitchFamily="18" charset="0"/>
              </a:rPr>
              <a:t>Give me understanding, and I shall keep thy law; Yea, I shall observe it with my whole heart. </a:t>
            </a:r>
            <a:endParaRPr lang="en-US" sz="4000" dirty="0">
              <a:solidFill>
                <a:schemeClr val="bg1"/>
              </a:solidFill>
              <a:latin typeface="Baskerville Old Face" pitchFamily="18" charset="0"/>
            </a:endParaRPr>
          </a:p>
          <a:p>
            <a:pPr marL="0" indent="0">
              <a:buNone/>
            </a:pPr>
            <a:r>
              <a:rPr lang="en-US" sz="4000" b="1" dirty="0">
                <a:solidFill>
                  <a:schemeClr val="bg1"/>
                </a:solidFill>
                <a:latin typeface="Baskerville Old Face" pitchFamily="18" charset="0"/>
              </a:rPr>
              <a:t>Psalms 119:34</a:t>
            </a:r>
            <a:endParaRPr lang="en-US" sz="4000" dirty="0">
              <a:solidFill>
                <a:schemeClr val="bg1"/>
              </a:solidFill>
              <a:latin typeface="Baskerville Old Face" pitchFamily="18" charset="0"/>
            </a:endParaRPr>
          </a:p>
          <a:p>
            <a:pPr marL="742950" lvl="0" indent="-742950">
              <a:buFont typeface="+mj-lt"/>
              <a:buAutoNum type="arabicPeriod"/>
            </a:pPr>
            <a:endParaRPr lang="en-US" sz="3600" dirty="0">
              <a:solidFill>
                <a:schemeClr val="bg1"/>
              </a:solidFill>
              <a:effectLst>
                <a:outerShdw blurRad="38100" dist="38100" dir="2700000" algn="tl">
                  <a:srgbClr val="000000">
                    <a:alpha val="43137"/>
                  </a:srgbClr>
                </a:outerShdw>
              </a:effectLst>
              <a:latin typeface="Baskerville Old Face" pitchFamily="18" charset="0"/>
            </a:endParaRPr>
          </a:p>
          <a:p>
            <a:endParaRPr lang="en-US" sz="3600" dirty="0"/>
          </a:p>
        </p:txBody>
      </p:sp>
    </p:spTree>
    <p:extLst>
      <p:ext uri="{BB962C8B-B14F-4D97-AF65-F5344CB8AC3E}">
        <p14:creationId xmlns:p14="http://schemas.microsoft.com/office/powerpoint/2010/main" val="4185420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330940" y="2967335"/>
            <a:ext cx="8482130"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Keys to Interpretation</a:t>
            </a:r>
            <a:endPar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3748157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latin typeface="Baskerville Old Face" pitchFamily="18" charset="0"/>
              </a:rPr>
              <a:t>Keys to Interpretation</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752600"/>
            <a:ext cx="8229600" cy="4525963"/>
          </a:xfrm>
        </p:spPr>
        <p:txBody>
          <a:bodyPr/>
          <a:lstStyle/>
          <a:p>
            <a:pPr marL="514350" lvl="0" indent="-514350">
              <a:buFont typeface="+mj-lt"/>
              <a:buAutoNum type="arabicPeriod"/>
            </a:pPr>
            <a:r>
              <a:rPr lang="en-US" dirty="0">
                <a:solidFill>
                  <a:schemeClr val="bg1"/>
                </a:solidFill>
                <a:latin typeface="Baskerville Old Face" pitchFamily="18" charset="0"/>
              </a:rPr>
              <a:t>Content</a:t>
            </a:r>
          </a:p>
          <a:p>
            <a:pPr marL="514350" lvl="0" indent="-514350">
              <a:buFont typeface="+mj-lt"/>
              <a:buAutoNum type="arabicPeriod"/>
            </a:pPr>
            <a:r>
              <a:rPr lang="en-US" dirty="0">
                <a:solidFill>
                  <a:schemeClr val="bg1"/>
                </a:solidFill>
                <a:latin typeface="Baskerville Old Face" pitchFamily="18" charset="0"/>
              </a:rPr>
              <a:t>Context</a:t>
            </a:r>
          </a:p>
          <a:p>
            <a:pPr marL="514350" lvl="0" indent="-514350">
              <a:buFont typeface="+mj-lt"/>
              <a:buAutoNum type="arabicPeriod"/>
            </a:pPr>
            <a:r>
              <a:rPr lang="en-US" dirty="0">
                <a:solidFill>
                  <a:schemeClr val="bg1"/>
                </a:solidFill>
                <a:latin typeface="Baskerville Old Face" pitchFamily="18" charset="0"/>
              </a:rPr>
              <a:t>Comparison</a:t>
            </a:r>
          </a:p>
          <a:p>
            <a:pPr marL="514350" lvl="0" indent="-514350">
              <a:buFont typeface="+mj-lt"/>
              <a:buAutoNum type="arabicPeriod"/>
            </a:pPr>
            <a:r>
              <a:rPr lang="en-US" dirty="0">
                <a:solidFill>
                  <a:schemeClr val="bg1"/>
                </a:solidFill>
                <a:latin typeface="Baskerville Old Face" pitchFamily="18" charset="0"/>
              </a:rPr>
              <a:t>Culture</a:t>
            </a:r>
          </a:p>
          <a:p>
            <a:pPr marL="514350" lvl="0" indent="-514350">
              <a:buFont typeface="+mj-lt"/>
              <a:buAutoNum type="arabicPeriod"/>
            </a:pPr>
            <a:r>
              <a:rPr lang="en-US" dirty="0">
                <a:solidFill>
                  <a:schemeClr val="bg1"/>
                </a:solidFill>
                <a:latin typeface="Baskerville Old Face" pitchFamily="18" charset="0"/>
              </a:rPr>
              <a:t>Consultation</a:t>
            </a:r>
          </a:p>
          <a:p>
            <a:endParaRPr lang="en-US" dirty="0"/>
          </a:p>
        </p:txBody>
      </p:sp>
    </p:spTree>
    <p:extLst>
      <p:ext uri="{BB962C8B-B14F-4D97-AF65-F5344CB8AC3E}">
        <p14:creationId xmlns:p14="http://schemas.microsoft.com/office/powerpoint/2010/main" val="26335224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solidFill>
                  <a:schemeClr val="bg1"/>
                </a:solidFill>
                <a:latin typeface="Baskerville Old Face" pitchFamily="18" charset="0"/>
              </a:rPr>
              <a:t>Content . . .</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143000"/>
            <a:ext cx="8229600" cy="4906963"/>
          </a:xfrm>
        </p:spPr>
        <p:txBody>
          <a:bodyPr/>
          <a:lstStyle/>
          <a:p>
            <a:pPr marL="0" indent="0">
              <a:buNone/>
            </a:pPr>
            <a:r>
              <a:rPr lang="en-US" dirty="0">
                <a:solidFill>
                  <a:schemeClr val="bg1"/>
                </a:solidFill>
                <a:latin typeface="Baskerville Old Face" pitchFamily="18" charset="0"/>
              </a:rPr>
              <a:t>is the raw material, the database, with which you will interpret the text.</a:t>
            </a:r>
          </a:p>
          <a:p>
            <a:r>
              <a:rPr lang="en-US" dirty="0">
                <a:solidFill>
                  <a:schemeClr val="bg1"/>
                </a:solidFill>
                <a:latin typeface="Baskerville Old Face" pitchFamily="18" charset="0"/>
              </a:rPr>
              <a:t>In observation, you looked for </a:t>
            </a:r>
            <a:r>
              <a:rPr lang="en-US" dirty="0" smtClean="0">
                <a:solidFill>
                  <a:schemeClr val="bg1"/>
                </a:solidFill>
                <a:latin typeface="Baskerville Old Face" pitchFamily="18" charset="0"/>
              </a:rPr>
              <a:t>terms, </a:t>
            </a:r>
            <a:r>
              <a:rPr lang="en-US" dirty="0">
                <a:solidFill>
                  <a:schemeClr val="bg1"/>
                </a:solidFill>
                <a:latin typeface="Baskerville Old Face" pitchFamily="18" charset="0"/>
              </a:rPr>
              <a:t>structure, literary form and atmosphere.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You </a:t>
            </a:r>
            <a:r>
              <a:rPr lang="en-US" dirty="0">
                <a:solidFill>
                  <a:schemeClr val="bg1"/>
                </a:solidFill>
                <a:latin typeface="Baskerville Old Face" pitchFamily="18" charset="0"/>
              </a:rPr>
              <a:t>asked a series of penetrating questions: who, what, where, when, why, wherefore. You looked for things that are emphasized, repeated, related, alike, unlike and true to life.</a:t>
            </a:r>
          </a:p>
          <a:p>
            <a:endParaRPr lang="en-US" dirty="0"/>
          </a:p>
        </p:txBody>
      </p:sp>
    </p:spTree>
    <p:extLst>
      <p:ext uri="{BB962C8B-B14F-4D97-AF65-F5344CB8AC3E}">
        <p14:creationId xmlns:p14="http://schemas.microsoft.com/office/powerpoint/2010/main" val="216560891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askerville Old Face" pitchFamily="18" charset="0"/>
              </a:rPr>
              <a:t>Examining the Content</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195866306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solidFill>
                  <a:schemeClr val="bg1"/>
                </a:solidFill>
                <a:latin typeface="Baskerville Old Face" pitchFamily="18" charset="0"/>
              </a:rPr>
              <a:t>Context . . .</a:t>
            </a:r>
            <a:endParaRPr lang="en-US" dirty="0">
              <a:solidFill>
                <a:schemeClr val="bg1"/>
              </a:solidFill>
              <a:latin typeface="Baskerville Old Face" pitchFamily="18" charset="0"/>
            </a:endParaRPr>
          </a:p>
        </p:txBody>
      </p:sp>
      <p:sp>
        <p:nvSpPr>
          <p:cNvPr id="5" name="Content Placeholder 4"/>
          <p:cNvSpPr>
            <a:spLocks noGrp="1"/>
          </p:cNvSpPr>
          <p:nvPr>
            <p:ph idx="1"/>
          </p:nvPr>
        </p:nvSpPr>
        <p:spPr>
          <a:xfrm>
            <a:off x="457200" y="1143000"/>
            <a:ext cx="8229600" cy="4906963"/>
          </a:xfrm>
        </p:spPr>
        <p:txBody>
          <a:bodyPr>
            <a:normAutofit/>
          </a:bodyPr>
          <a:lstStyle/>
          <a:p>
            <a:pPr marL="0" indent="0">
              <a:buNone/>
            </a:pPr>
            <a:r>
              <a:rPr lang="en-US" dirty="0">
                <a:solidFill>
                  <a:schemeClr val="bg1"/>
                </a:solidFill>
                <a:latin typeface="Baskerville Old Face" pitchFamily="18" charset="0"/>
              </a:rPr>
              <a:t>refers to that which goes before and that which follows after. There are several kinds of context</a:t>
            </a:r>
            <a:r>
              <a:rPr lang="en-US" dirty="0" smtClean="0">
                <a:solidFill>
                  <a:schemeClr val="bg1"/>
                </a:solidFill>
                <a:latin typeface="Baskerville Old Face" pitchFamily="18" charset="0"/>
              </a:rPr>
              <a:t>:</a:t>
            </a:r>
          </a:p>
          <a:p>
            <a:pPr marL="0" indent="0">
              <a:buNone/>
            </a:pPr>
            <a:endParaRPr lang="en-US" dirty="0">
              <a:solidFill>
                <a:schemeClr val="bg1"/>
              </a:solidFill>
              <a:latin typeface="Baskerville Old Face" pitchFamily="18" charset="0"/>
            </a:endParaRPr>
          </a:p>
          <a:p>
            <a:r>
              <a:rPr lang="en-US" dirty="0">
                <a:solidFill>
                  <a:schemeClr val="bg1"/>
                </a:solidFill>
                <a:latin typeface="Baskerville Old Face" pitchFamily="18" charset="0"/>
              </a:rPr>
              <a:t>Literary context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Historical </a:t>
            </a:r>
            <a:r>
              <a:rPr lang="en-US" dirty="0">
                <a:solidFill>
                  <a:schemeClr val="bg1"/>
                </a:solidFill>
                <a:latin typeface="Baskerville Old Face" pitchFamily="18" charset="0"/>
              </a:rPr>
              <a:t>context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Geographic </a:t>
            </a:r>
            <a:r>
              <a:rPr lang="en-US" dirty="0">
                <a:solidFill>
                  <a:schemeClr val="bg1"/>
                </a:solidFill>
                <a:latin typeface="Baskerville Old Face" pitchFamily="18" charset="0"/>
              </a:rPr>
              <a:t>context </a:t>
            </a:r>
            <a:endParaRPr lang="en-US" dirty="0" smtClean="0">
              <a:solidFill>
                <a:schemeClr val="bg1"/>
              </a:solidFill>
              <a:latin typeface="Baskerville Old Face" pitchFamily="18" charset="0"/>
            </a:endParaRPr>
          </a:p>
          <a:p>
            <a:r>
              <a:rPr lang="en-US" dirty="0" smtClean="0">
                <a:solidFill>
                  <a:schemeClr val="bg1"/>
                </a:solidFill>
                <a:latin typeface="Baskerville Old Face" pitchFamily="18" charset="0"/>
              </a:rPr>
              <a:t>Theological </a:t>
            </a:r>
            <a:r>
              <a:rPr lang="en-US" dirty="0">
                <a:solidFill>
                  <a:schemeClr val="bg1"/>
                </a:solidFill>
                <a:latin typeface="Baskerville Old Face" pitchFamily="18" charset="0"/>
              </a:rPr>
              <a:t>context </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113639572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latin typeface="Baskerville Old Face" pitchFamily="18" charset="0"/>
              </a:rPr>
              <a:t>Looking For Context </a:t>
            </a:r>
            <a:endParaRPr lang="en-US" dirty="0">
              <a:solidFill>
                <a:schemeClr val="bg1"/>
              </a:solidFill>
              <a:latin typeface="Baskerville Old Face" pitchFamily="18" charset="0"/>
            </a:endParaRPr>
          </a:p>
        </p:txBody>
      </p:sp>
    </p:spTree>
    <p:extLst>
      <p:ext uri="{BB962C8B-B14F-4D97-AF65-F5344CB8AC3E}">
        <p14:creationId xmlns:p14="http://schemas.microsoft.com/office/powerpoint/2010/main" val="40184142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523</Words>
  <Application>Microsoft Office PowerPoint</Application>
  <PresentationFormat>On-screen Show (4:3)</PresentationFormat>
  <Paragraphs>54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Keys to Interpretation</vt:lpstr>
      <vt:lpstr>Content . . .</vt:lpstr>
      <vt:lpstr>Examining the Content</vt:lpstr>
      <vt:lpstr>Context . . .</vt:lpstr>
      <vt:lpstr>Looking For Context </vt:lpstr>
      <vt:lpstr>PowerPoint Presentation</vt:lpstr>
      <vt:lpstr>Comparison . . .</vt:lpstr>
      <vt:lpstr>‘equip’</vt:lpstr>
      <vt:lpstr>‘equip’</vt:lpstr>
      <vt:lpstr>Making Relevant Comparisons</vt:lpstr>
      <vt:lpstr>Culture. . .</vt:lpstr>
      <vt:lpstr>PowerPoint Presentation</vt:lpstr>
      <vt:lpstr>Considering the Culture</vt:lpstr>
      <vt:lpstr>Consultation . . .</vt:lpstr>
      <vt:lpstr>Doing Further Consultation</vt:lpstr>
      <vt:lpstr>Coming To Terms</vt:lpstr>
      <vt:lpstr>Coming To Terms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dc:creator>
  <cp:lastModifiedBy>Eric</cp:lastModifiedBy>
  <cp:revision>53</cp:revision>
  <cp:lastPrinted>2012-10-28T01:06:24Z</cp:lastPrinted>
  <dcterms:created xsi:type="dcterms:W3CDTF">2012-06-10T16:56:07Z</dcterms:created>
  <dcterms:modified xsi:type="dcterms:W3CDTF">2012-10-31T20:26:05Z</dcterms:modified>
</cp:coreProperties>
</file>