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8" r:id="rId6"/>
    <p:sldId id="262" r:id="rId7"/>
    <p:sldId id="263" r:id="rId8"/>
    <p:sldId id="264" r:id="rId9"/>
    <p:sldId id="265"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3/10/2021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3/10/2021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Philippians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The City of Philippi</a:t>
            </a:r>
          </a:p>
        </p:txBody>
      </p:sp>
      <p:sp>
        <p:nvSpPr>
          <p:cNvPr id="4" name="Content Placeholder 3"/>
          <p:cNvSpPr>
            <a:spLocks noGrp="1"/>
          </p:cNvSpPr>
          <p:nvPr>
            <p:ph sz="half" idx="1"/>
          </p:nvPr>
        </p:nvSpPr>
        <p:spPr>
          <a:xfrm>
            <a:off x="1714035" y="1612206"/>
            <a:ext cx="4313864" cy="3777622"/>
          </a:xfrm>
        </p:spPr>
        <p:txBody>
          <a:bodyPr>
            <a:noAutofit/>
          </a:bodyPr>
          <a:lstStyle/>
          <a:p>
            <a:r>
              <a:rPr lang="en-US" sz="2400" dirty="0">
                <a:solidFill>
                  <a:schemeClr val="tx1"/>
                </a:solidFill>
              </a:rPr>
              <a:t>Became part of the Roman Empire in the 2</a:t>
            </a:r>
            <a:r>
              <a:rPr lang="en-US" sz="2400" baseline="30000" dirty="0">
                <a:solidFill>
                  <a:schemeClr val="tx1"/>
                </a:solidFill>
              </a:rPr>
              <a:t>nd</a:t>
            </a:r>
            <a:r>
              <a:rPr lang="en-US" sz="2400" dirty="0">
                <a:solidFill>
                  <a:schemeClr val="tx1"/>
                </a:solidFill>
              </a:rPr>
              <a:t> BC</a:t>
            </a:r>
          </a:p>
          <a:p>
            <a:r>
              <a:rPr lang="en-US" sz="2400" dirty="0">
                <a:solidFill>
                  <a:schemeClr val="tx1"/>
                </a:solidFill>
              </a:rPr>
              <a:t>Was the place of the battle between Brutus and Cassius and Antony and Octavian in 42 BC</a:t>
            </a:r>
          </a:p>
          <a:p>
            <a:r>
              <a:rPr lang="en-US" sz="2400" dirty="0">
                <a:solidFill>
                  <a:schemeClr val="tx1"/>
                </a:solidFill>
              </a:rPr>
              <a:t>Octavian later rebuilt it in 30 BC</a:t>
            </a:r>
          </a:p>
        </p:txBody>
      </p:sp>
      <p:pic>
        <p:nvPicPr>
          <p:cNvPr id="1026" name="Picture 2" descr="Image result for city of philipp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133600"/>
            <a:ext cx="4313238" cy="377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ter in Corinth | Peripatetic Learning">
            <a:extLst>
              <a:ext uri="{FF2B5EF4-FFF2-40B4-BE49-F238E27FC236}">
                <a16:creationId xmlns:a16="http://schemas.microsoft.com/office/drawing/2014/main" id="{77984907-0419-4C06-9C99-F6BD28C344E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1259" r="13024" b="1"/>
          <a:stretch/>
        </p:blipFill>
        <p:spPr bwMode="auto">
          <a:xfrm>
            <a:off x="228599" y="237744"/>
            <a:ext cx="7696201" cy="6382512"/>
          </a:xfrm>
          <a:prstGeom prst="rect">
            <a:avLst/>
          </a:prstGeom>
          <a:solidFill>
            <a:srgbClr val="FFFFFF"/>
          </a:solidFill>
        </p:spPr>
      </p:pic>
      <p:sp>
        <p:nvSpPr>
          <p:cNvPr id="71" name="Title 2">
            <a:extLst>
              <a:ext uri="{FF2B5EF4-FFF2-40B4-BE49-F238E27FC236}">
                <a16:creationId xmlns:a16="http://schemas.microsoft.com/office/drawing/2014/main" id="{3DE6845B-57B3-4BBF-B72E-AC50FC1068C8}"/>
              </a:ext>
            </a:extLst>
          </p:cNvPr>
          <p:cNvSpPr>
            <a:spLocks noGrp="1"/>
          </p:cNvSpPr>
          <p:nvPr>
            <p:ph type="title"/>
          </p:nvPr>
        </p:nvSpPr>
        <p:spPr>
          <a:xfrm>
            <a:off x="8477250" y="603504"/>
            <a:ext cx="3144774" cy="1645920"/>
          </a:xfrm>
        </p:spPr>
        <p:txBody>
          <a:bodyPr/>
          <a:lstStyle/>
          <a:p>
            <a:r>
              <a:rPr lang="en-US" dirty="0"/>
              <a:t>The Ignatian Way</a:t>
            </a:r>
          </a:p>
        </p:txBody>
      </p:sp>
      <p:sp>
        <p:nvSpPr>
          <p:cNvPr id="73" name="Text Placeholder 3">
            <a:extLst>
              <a:ext uri="{FF2B5EF4-FFF2-40B4-BE49-F238E27FC236}">
                <a16:creationId xmlns:a16="http://schemas.microsoft.com/office/drawing/2014/main" id="{E325BB62-CF50-4BE2-A6E2-B034B7F99930}"/>
              </a:ext>
            </a:extLst>
          </p:cNvPr>
          <p:cNvSpPr>
            <a:spLocks noGrp="1"/>
          </p:cNvSpPr>
          <p:nvPr>
            <p:ph type="body" sz="half" idx="2"/>
          </p:nvPr>
        </p:nvSpPr>
        <p:spPr>
          <a:xfrm>
            <a:off x="8477250" y="2386584"/>
            <a:ext cx="3144774" cy="3511296"/>
          </a:xfrm>
        </p:spPr>
        <p:txBody>
          <a:bodyPr/>
          <a:lstStyle/>
          <a:p>
            <a:endParaRPr lang="en-US"/>
          </a:p>
        </p:txBody>
      </p:sp>
    </p:spTree>
    <p:extLst>
      <p:ext uri="{BB962C8B-B14F-4D97-AF65-F5344CB8AC3E}">
        <p14:creationId xmlns:p14="http://schemas.microsoft.com/office/powerpoint/2010/main" val="396980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Paul’s first encounter with the city</a:t>
            </a:r>
          </a:p>
        </p:txBody>
      </p:sp>
      <p:sp>
        <p:nvSpPr>
          <p:cNvPr id="4" name="Content Placeholder 3"/>
          <p:cNvSpPr>
            <a:spLocks noGrp="1"/>
          </p:cNvSpPr>
          <p:nvPr>
            <p:ph idx="1"/>
          </p:nvPr>
        </p:nvSpPr>
        <p:spPr/>
        <p:txBody>
          <a:bodyPr>
            <a:noAutofit/>
          </a:bodyPr>
          <a:lstStyle/>
          <a:p>
            <a:r>
              <a:rPr lang="en-US" sz="2400" b="1" dirty="0">
                <a:solidFill>
                  <a:srgbClr val="FF0000"/>
                </a:solidFill>
              </a:rPr>
              <a:t>Acts 16:12 </a:t>
            </a:r>
            <a:r>
              <a:rPr lang="en-US" sz="2000" dirty="0"/>
              <a:t>We remained in this city some days. </a:t>
            </a:r>
            <a:r>
              <a:rPr lang="en-US" sz="2000" b="1" baseline="30000" dirty="0"/>
              <a:t>13 </a:t>
            </a:r>
            <a:r>
              <a:rPr lang="en-US" sz="2000" dirty="0"/>
              <a:t>And on the Sabbath day we went outside the gate to the riverside, where we supposed there was a place of prayer, and we sat down and spoke to the women who had come together. </a:t>
            </a:r>
            <a:r>
              <a:rPr lang="en-US" sz="2000" b="1" baseline="30000" dirty="0"/>
              <a:t>14 </a:t>
            </a:r>
            <a:r>
              <a:rPr lang="en-US" sz="2000" dirty="0"/>
              <a:t>One who heard us was a woman named Lydia, from the city of Thyatira, a seller of purple goods, who was a worshiper of God. The Lord opened her heart to pay attention to what was said by Paul. </a:t>
            </a:r>
            <a:r>
              <a:rPr lang="en-US" sz="2000" b="1" baseline="30000" dirty="0"/>
              <a:t>15 </a:t>
            </a:r>
            <a:r>
              <a:rPr lang="en-US" sz="2000" dirty="0"/>
              <a:t>And after she was baptized, and her household as well, she urged us, saying, “If you have judged me to be faithful to the Lord, come to my house and stay.” And she prevailed upon us.</a:t>
            </a:r>
            <a:endParaRPr lang="en-US" sz="2400" dirty="0">
              <a:solidFill>
                <a:schemeClr val="tx1"/>
              </a:solidFill>
            </a:endParaRPr>
          </a:p>
        </p:txBody>
      </p:sp>
    </p:spTree>
    <p:extLst>
      <p:ext uri="{BB962C8B-B14F-4D97-AF65-F5344CB8AC3E}">
        <p14:creationId xmlns:p14="http://schemas.microsoft.com/office/powerpoint/2010/main" val="25437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Place of Writing</a:t>
            </a:r>
          </a:p>
        </p:txBody>
      </p:sp>
      <p:sp>
        <p:nvSpPr>
          <p:cNvPr id="3" name="Content Placeholder 2"/>
          <p:cNvSpPr>
            <a:spLocks noGrp="1"/>
          </p:cNvSpPr>
          <p:nvPr>
            <p:ph sz="half" idx="1"/>
          </p:nvPr>
        </p:nvSpPr>
        <p:spPr/>
        <p:txBody>
          <a:bodyPr>
            <a:normAutofit/>
          </a:bodyPr>
          <a:lstStyle/>
          <a:p>
            <a:r>
              <a:rPr lang="en-US" sz="2800" dirty="0">
                <a:solidFill>
                  <a:schemeClr val="tx1"/>
                </a:solidFill>
              </a:rPr>
              <a:t>Paul is in prison (1.7)</a:t>
            </a:r>
          </a:p>
          <a:p>
            <a:r>
              <a:rPr lang="en-US" sz="2800" dirty="0">
                <a:solidFill>
                  <a:schemeClr val="tx1"/>
                </a:solidFill>
              </a:rPr>
              <a:t>But where?</a:t>
            </a:r>
          </a:p>
          <a:p>
            <a:pPr lvl="1"/>
            <a:r>
              <a:rPr lang="en-US" sz="2400" dirty="0">
                <a:solidFill>
                  <a:schemeClr val="tx1"/>
                </a:solidFill>
              </a:rPr>
              <a:t>Rome</a:t>
            </a:r>
          </a:p>
          <a:p>
            <a:pPr lvl="1"/>
            <a:r>
              <a:rPr lang="en-US" sz="2400" dirty="0">
                <a:solidFill>
                  <a:schemeClr val="tx1"/>
                </a:solidFill>
              </a:rPr>
              <a:t>Ephesus</a:t>
            </a:r>
          </a:p>
          <a:p>
            <a:pPr lvl="1"/>
            <a:r>
              <a:rPr lang="en-US" sz="2400" dirty="0">
                <a:solidFill>
                  <a:schemeClr val="tx1"/>
                </a:solidFill>
              </a:rPr>
              <a:t>Corinth</a:t>
            </a:r>
          </a:p>
          <a:p>
            <a:pPr lvl="1"/>
            <a:r>
              <a:rPr lang="en-US" sz="2400" dirty="0">
                <a:solidFill>
                  <a:schemeClr val="tx1"/>
                </a:solidFill>
              </a:rPr>
              <a:t>Caesarea</a:t>
            </a:r>
          </a:p>
        </p:txBody>
      </p:sp>
      <p:pic>
        <p:nvPicPr>
          <p:cNvPr id="1026" name="Picture 2" descr="Image result for paul in pris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7744" y="2299062"/>
            <a:ext cx="4000500" cy="33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3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F5DBA-7DE0-4FF4-8302-7AEE20ADB9E5}"/>
              </a:ext>
            </a:extLst>
          </p:cNvPr>
          <p:cNvSpPr>
            <a:spLocks noGrp="1"/>
          </p:cNvSpPr>
          <p:nvPr>
            <p:ph type="title"/>
          </p:nvPr>
        </p:nvSpPr>
        <p:spPr/>
        <p:txBody>
          <a:bodyPr/>
          <a:lstStyle/>
          <a:p>
            <a:pPr algn="ctr"/>
            <a:r>
              <a:rPr lang="en-US" dirty="0"/>
              <a:t>Place of Writing</a:t>
            </a:r>
          </a:p>
        </p:txBody>
      </p:sp>
      <p:sp>
        <p:nvSpPr>
          <p:cNvPr id="6" name="Text Placeholder 5">
            <a:extLst>
              <a:ext uri="{FF2B5EF4-FFF2-40B4-BE49-F238E27FC236}">
                <a16:creationId xmlns:a16="http://schemas.microsoft.com/office/drawing/2014/main" id="{6C1816F0-C07F-4BDC-8A0F-6880F93EB364}"/>
              </a:ext>
            </a:extLst>
          </p:cNvPr>
          <p:cNvSpPr>
            <a:spLocks noGrp="1"/>
          </p:cNvSpPr>
          <p:nvPr>
            <p:ph type="body" idx="1"/>
          </p:nvPr>
        </p:nvSpPr>
        <p:spPr/>
        <p:txBody>
          <a:bodyPr/>
          <a:lstStyle/>
          <a:p>
            <a:r>
              <a:rPr lang="en-US" dirty="0"/>
              <a:t>Rome</a:t>
            </a:r>
          </a:p>
        </p:txBody>
      </p:sp>
      <p:sp>
        <p:nvSpPr>
          <p:cNvPr id="7" name="Content Placeholder 6">
            <a:extLst>
              <a:ext uri="{FF2B5EF4-FFF2-40B4-BE49-F238E27FC236}">
                <a16:creationId xmlns:a16="http://schemas.microsoft.com/office/drawing/2014/main" id="{20789477-7447-4180-AB9E-994BC70FFB23}"/>
              </a:ext>
            </a:extLst>
          </p:cNvPr>
          <p:cNvSpPr>
            <a:spLocks noGrp="1"/>
          </p:cNvSpPr>
          <p:nvPr>
            <p:ph sz="half" idx="2"/>
          </p:nvPr>
        </p:nvSpPr>
        <p:spPr/>
        <p:txBody>
          <a:bodyPr/>
          <a:lstStyle/>
          <a:p>
            <a:r>
              <a:rPr lang="en-US" dirty="0"/>
              <a:t>2</a:t>
            </a:r>
            <a:r>
              <a:rPr lang="en-US" baseline="30000" dirty="0"/>
              <a:t>nd</a:t>
            </a:r>
            <a:r>
              <a:rPr lang="en-US" dirty="0"/>
              <a:t> AD Marcionite prologue and the subscription says Rome</a:t>
            </a:r>
          </a:p>
          <a:p>
            <a:r>
              <a:rPr lang="en-US" dirty="0"/>
              <a:t>The mention of a praetorium and “those of Caesar’s household.”</a:t>
            </a:r>
          </a:p>
          <a:p>
            <a:endParaRPr lang="en-US" dirty="0"/>
          </a:p>
        </p:txBody>
      </p:sp>
      <p:sp>
        <p:nvSpPr>
          <p:cNvPr id="8" name="Text Placeholder 7">
            <a:extLst>
              <a:ext uri="{FF2B5EF4-FFF2-40B4-BE49-F238E27FC236}">
                <a16:creationId xmlns:a16="http://schemas.microsoft.com/office/drawing/2014/main" id="{24CE2F71-ED7F-4F9D-A3A0-0B844727F6E2}"/>
              </a:ext>
            </a:extLst>
          </p:cNvPr>
          <p:cNvSpPr>
            <a:spLocks noGrp="1"/>
          </p:cNvSpPr>
          <p:nvPr>
            <p:ph type="body" sz="quarter" idx="3"/>
          </p:nvPr>
        </p:nvSpPr>
        <p:spPr/>
        <p:txBody>
          <a:bodyPr/>
          <a:lstStyle/>
          <a:p>
            <a:r>
              <a:rPr lang="en-US" dirty="0"/>
              <a:t>Elsewhere (Ephesus)</a:t>
            </a:r>
          </a:p>
        </p:txBody>
      </p:sp>
      <p:sp>
        <p:nvSpPr>
          <p:cNvPr id="9" name="Content Placeholder 8">
            <a:extLst>
              <a:ext uri="{FF2B5EF4-FFF2-40B4-BE49-F238E27FC236}">
                <a16:creationId xmlns:a16="http://schemas.microsoft.com/office/drawing/2014/main" id="{DF157644-BA36-4E0A-BA1B-A519AB9F1119}"/>
              </a:ext>
            </a:extLst>
          </p:cNvPr>
          <p:cNvSpPr>
            <a:spLocks noGrp="1"/>
          </p:cNvSpPr>
          <p:nvPr>
            <p:ph sz="quarter" idx="4"/>
          </p:nvPr>
        </p:nvSpPr>
        <p:spPr/>
        <p:txBody>
          <a:bodyPr/>
          <a:lstStyle/>
          <a:p>
            <a:r>
              <a:rPr lang="en-US" dirty="0"/>
              <a:t>Several trips took place between Philippi and the place of writing</a:t>
            </a:r>
          </a:p>
          <a:p>
            <a:r>
              <a:rPr lang="en-US" dirty="0"/>
              <a:t>Rome was far away and all the trips could almost definitely not have been made within the two year period (about 50 days one way).</a:t>
            </a:r>
          </a:p>
          <a:p>
            <a:r>
              <a:rPr lang="en-US" dirty="0"/>
              <a:t>The journey to Ephesus could have been made in a week.</a:t>
            </a:r>
          </a:p>
        </p:txBody>
      </p:sp>
    </p:spTree>
    <p:extLst>
      <p:ext uri="{BB962C8B-B14F-4D97-AF65-F5344CB8AC3E}">
        <p14:creationId xmlns:p14="http://schemas.microsoft.com/office/powerpoint/2010/main" val="269568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4992D9-C021-4DDC-A102-5C4A4F1B2F9A}"/>
              </a:ext>
            </a:extLst>
          </p:cNvPr>
          <p:cNvSpPr>
            <a:spLocks noGrp="1"/>
          </p:cNvSpPr>
          <p:nvPr>
            <p:ph type="title"/>
          </p:nvPr>
        </p:nvSpPr>
        <p:spPr/>
        <p:txBody>
          <a:bodyPr/>
          <a:lstStyle/>
          <a:p>
            <a:pPr algn="ctr"/>
            <a:r>
              <a:rPr lang="en-US" dirty="0"/>
              <a:t>Journeys mentioned in Philippians</a:t>
            </a:r>
          </a:p>
        </p:txBody>
      </p:sp>
      <p:sp>
        <p:nvSpPr>
          <p:cNvPr id="12" name="Text Placeholder 11">
            <a:extLst>
              <a:ext uri="{FF2B5EF4-FFF2-40B4-BE49-F238E27FC236}">
                <a16:creationId xmlns:a16="http://schemas.microsoft.com/office/drawing/2014/main" id="{E374AC97-7E58-425A-867A-D02C0D518EBD}"/>
              </a:ext>
            </a:extLst>
          </p:cNvPr>
          <p:cNvSpPr>
            <a:spLocks noGrp="1"/>
          </p:cNvSpPr>
          <p:nvPr>
            <p:ph type="body" idx="1"/>
          </p:nvPr>
        </p:nvSpPr>
        <p:spPr/>
        <p:txBody>
          <a:bodyPr/>
          <a:lstStyle/>
          <a:p>
            <a:r>
              <a:rPr lang="en-US" dirty="0"/>
              <a:t>Actual journeys</a:t>
            </a:r>
          </a:p>
        </p:txBody>
      </p:sp>
      <p:sp>
        <p:nvSpPr>
          <p:cNvPr id="10" name="Content Placeholder 9">
            <a:extLst>
              <a:ext uri="{FF2B5EF4-FFF2-40B4-BE49-F238E27FC236}">
                <a16:creationId xmlns:a16="http://schemas.microsoft.com/office/drawing/2014/main" id="{139EE704-2605-4934-B48A-CF211863D430}"/>
              </a:ext>
            </a:extLst>
          </p:cNvPr>
          <p:cNvSpPr>
            <a:spLocks noGrp="1"/>
          </p:cNvSpPr>
          <p:nvPr>
            <p:ph sz="half" idx="2"/>
          </p:nvPr>
        </p:nvSpPr>
        <p:spPr>
          <a:xfrm>
            <a:off x="1069848" y="2636668"/>
            <a:ext cx="4663440" cy="3319629"/>
          </a:xfrm>
        </p:spPr>
        <p:txBody>
          <a:bodyPr>
            <a:normAutofit fontScale="85000" lnSpcReduction="10000"/>
          </a:bodyPr>
          <a:lstStyle/>
          <a:p>
            <a:r>
              <a:rPr lang="en-US" dirty="0"/>
              <a:t>Timothy comes to Paul in prison and was mentioned when he wrote the letter (1:1) but was NOT with him in Rome (Acts 26-28).</a:t>
            </a:r>
          </a:p>
          <a:p>
            <a:r>
              <a:rPr lang="en-US" dirty="0"/>
              <a:t>The Philippians receive a letter telling them that he is a prisoner </a:t>
            </a:r>
          </a:p>
          <a:p>
            <a:r>
              <a:rPr lang="en-US" dirty="0"/>
              <a:t>Epaphroditus brings the gift of the Philippians to Paul (4:18)</a:t>
            </a:r>
          </a:p>
          <a:p>
            <a:r>
              <a:rPr lang="en-US" dirty="0"/>
              <a:t>Epaphroditus falls ill and the Philippians learn about it (2:26)</a:t>
            </a:r>
          </a:p>
          <a:p>
            <a:r>
              <a:rPr lang="en-US" dirty="0"/>
              <a:t>Paul receives a message stating that the Philippians know about the sickness of Epaphroditus</a:t>
            </a:r>
          </a:p>
        </p:txBody>
      </p:sp>
      <p:sp>
        <p:nvSpPr>
          <p:cNvPr id="13" name="Text Placeholder 12">
            <a:extLst>
              <a:ext uri="{FF2B5EF4-FFF2-40B4-BE49-F238E27FC236}">
                <a16:creationId xmlns:a16="http://schemas.microsoft.com/office/drawing/2014/main" id="{6C382329-7EC5-4803-AFB0-DAFCE19EDBA4}"/>
              </a:ext>
            </a:extLst>
          </p:cNvPr>
          <p:cNvSpPr>
            <a:spLocks noGrp="1"/>
          </p:cNvSpPr>
          <p:nvPr>
            <p:ph type="body" sz="quarter" idx="3"/>
          </p:nvPr>
        </p:nvSpPr>
        <p:spPr/>
        <p:txBody>
          <a:bodyPr/>
          <a:lstStyle/>
          <a:p>
            <a:r>
              <a:rPr lang="en-US" dirty="0"/>
              <a:t>Planned journeys</a:t>
            </a:r>
          </a:p>
        </p:txBody>
      </p:sp>
      <p:sp>
        <p:nvSpPr>
          <p:cNvPr id="14" name="Content Placeholder 13">
            <a:extLst>
              <a:ext uri="{FF2B5EF4-FFF2-40B4-BE49-F238E27FC236}">
                <a16:creationId xmlns:a16="http://schemas.microsoft.com/office/drawing/2014/main" id="{D9362981-78F2-4DB6-81B3-EDFD4E948D79}"/>
              </a:ext>
            </a:extLst>
          </p:cNvPr>
          <p:cNvSpPr>
            <a:spLocks noGrp="1"/>
          </p:cNvSpPr>
          <p:nvPr>
            <p:ph sz="quarter" idx="4"/>
          </p:nvPr>
        </p:nvSpPr>
        <p:spPr/>
        <p:txBody>
          <a:bodyPr>
            <a:normAutofit fontScale="85000" lnSpcReduction="10000"/>
          </a:bodyPr>
          <a:lstStyle/>
          <a:p>
            <a:r>
              <a:rPr lang="en-US" sz="2000" dirty="0"/>
              <a:t>Epaphroditus will be the letter carrier (2:25)</a:t>
            </a:r>
          </a:p>
          <a:p>
            <a:r>
              <a:rPr lang="en-US" sz="2000" dirty="0"/>
              <a:t>Timothy plans to go to Philippi from where Paul is imprisoned (2:19)</a:t>
            </a:r>
          </a:p>
          <a:p>
            <a:r>
              <a:rPr lang="en-US" sz="2000" dirty="0"/>
              <a:t>Paul anticipates good news when Timothy returns (2:19)</a:t>
            </a:r>
          </a:p>
          <a:p>
            <a:r>
              <a:rPr lang="en-US" sz="2000" dirty="0"/>
              <a:t>Paul wants to visit them “soon” (2:24)</a:t>
            </a:r>
          </a:p>
        </p:txBody>
      </p:sp>
    </p:spTree>
    <p:extLst>
      <p:ext uri="{BB962C8B-B14F-4D97-AF65-F5344CB8AC3E}">
        <p14:creationId xmlns:p14="http://schemas.microsoft.com/office/powerpoint/2010/main" val="159228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Outline of Philippians</a:t>
            </a:r>
          </a:p>
        </p:txBody>
      </p:sp>
      <p:sp>
        <p:nvSpPr>
          <p:cNvPr id="5" name="Content Placeholder 4"/>
          <p:cNvSpPr>
            <a:spLocks noGrp="1"/>
          </p:cNvSpPr>
          <p:nvPr>
            <p:ph idx="1"/>
          </p:nvPr>
        </p:nvSpPr>
        <p:spPr/>
        <p:txBody>
          <a:bodyPr>
            <a:normAutofit/>
          </a:bodyPr>
          <a:lstStyle/>
          <a:p>
            <a:r>
              <a:rPr lang="en-US" sz="2800" dirty="0">
                <a:solidFill>
                  <a:schemeClr val="tx1"/>
                </a:solidFill>
              </a:rPr>
              <a:t>1. Introduction (1:1-11)</a:t>
            </a:r>
          </a:p>
          <a:p>
            <a:r>
              <a:rPr lang="en-US" sz="2800" dirty="0">
                <a:solidFill>
                  <a:schemeClr val="tx1"/>
                </a:solidFill>
              </a:rPr>
              <a:t>2. News and Instructions (1:12-2:30)</a:t>
            </a:r>
          </a:p>
          <a:p>
            <a:r>
              <a:rPr lang="en-US" sz="2800" dirty="0">
                <a:solidFill>
                  <a:schemeClr val="tx1"/>
                </a:solidFill>
              </a:rPr>
              <a:t>3. Warning against false teachers (3:1-21)</a:t>
            </a:r>
          </a:p>
          <a:p>
            <a:r>
              <a:rPr lang="en-US" sz="2800" dirty="0">
                <a:solidFill>
                  <a:schemeClr val="tx1"/>
                </a:solidFill>
              </a:rPr>
              <a:t>4. Exhortations and gratitude (4:1-20)</a:t>
            </a:r>
          </a:p>
          <a:p>
            <a:r>
              <a:rPr lang="en-US" sz="2800" dirty="0">
                <a:solidFill>
                  <a:schemeClr val="tx1"/>
                </a:solidFill>
              </a:rPr>
              <a:t>5. Conclusion (4:21-23)</a:t>
            </a:r>
          </a:p>
        </p:txBody>
      </p:sp>
    </p:spTree>
    <p:extLst>
      <p:ext uri="{BB962C8B-B14F-4D97-AF65-F5344CB8AC3E}">
        <p14:creationId xmlns:p14="http://schemas.microsoft.com/office/powerpoint/2010/main" val="369670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Garamond</vt:lpstr>
      <vt:lpstr>SavonVTI</vt:lpstr>
      <vt:lpstr>Philippians </vt:lpstr>
      <vt:lpstr>The City of Philippi</vt:lpstr>
      <vt:lpstr>The Ignatian Way</vt:lpstr>
      <vt:lpstr>Paul’s first encounter with the city</vt:lpstr>
      <vt:lpstr>Place of Writing</vt:lpstr>
      <vt:lpstr>Place of Writing</vt:lpstr>
      <vt:lpstr>Journeys mentioned in Philippians</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dc:title>
  <dc:creator>Will Dilbeck</dc:creator>
  <cp:lastModifiedBy>Joshua Creel</cp:lastModifiedBy>
  <cp:revision>4</cp:revision>
  <dcterms:created xsi:type="dcterms:W3CDTF">2021-03-09T20:12:08Z</dcterms:created>
  <dcterms:modified xsi:type="dcterms:W3CDTF">2021-03-11T00:05:19Z</dcterms:modified>
</cp:coreProperties>
</file>