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1" r:id="rId6"/>
    <p:sldId id="263"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E639C-0145-A648-A2AF-0D46CD1821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D747D0-3B81-6743-A08B-C92707CFDE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CD857E-81DC-064F-A380-37C6F74E49AC}"/>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5" name="Footer Placeholder 4">
            <a:extLst>
              <a:ext uri="{FF2B5EF4-FFF2-40B4-BE49-F238E27FC236}">
                <a16:creationId xmlns:a16="http://schemas.microsoft.com/office/drawing/2014/main" id="{BFC0B82E-EC66-4D4B-BD08-BA04C34FB0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4B768-4306-6D42-950F-31248785B914}"/>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48937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2322-6AFB-0447-AE8A-431C931E17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795BCA-EB3D-BB4F-B422-7E0AD7CE73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04048F-0106-BA4C-A044-D075D419845A}"/>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5" name="Footer Placeholder 4">
            <a:extLst>
              <a:ext uri="{FF2B5EF4-FFF2-40B4-BE49-F238E27FC236}">
                <a16:creationId xmlns:a16="http://schemas.microsoft.com/office/drawing/2014/main" id="{06D9F84F-D8D5-A845-BADB-C397ACFFF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5F89E-F4D0-AD44-8A9B-8825ADD850E1}"/>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272593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EB6973-B747-7F41-89FB-77CBCF310D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966120-ACDD-7540-9C1D-49E637A725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87FAE1-AD17-DA40-8013-F454902987B9}"/>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5" name="Footer Placeholder 4">
            <a:extLst>
              <a:ext uri="{FF2B5EF4-FFF2-40B4-BE49-F238E27FC236}">
                <a16:creationId xmlns:a16="http://schemas.microsoft.com/office/drawing/2014/main" id="{AB752CFC-3E1B-4541-919F-E268BE9B6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0D467-280D-9C4B-92F7-2ED743A503B8}"/>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233209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946C-51AF-F044-BE11-AAC6AEE3FF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3F7478-30ED-EE4E-95A3-32E8278603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E81D60-5768-1C43-BC81-71A36AFF8B10}"/>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5" name="Footer Placeholder 4">
            <a:extLst>
              <a:ext uri="{FF2B5EF4-FFF2-40B4-BE49-F238E27FC236}">
                <a16:creationId xmlns:a16="http://schemas.microsoft.com/office/drawing/2014/main" id="{B0E83160-2569-9A42-958D-51F5FED87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BF605-C10F-764C-A64D-6E73B05F5417}"/>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4139409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C2CB1-07FA-CA46-BA6E-D96F35FD6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0948FE-7195-9C46-B872-AC89658CAD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170D5D-2159-AE42-B9C0-E67073A1BD25}"/>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5" name="Footer Placeholder 4">
            <a:extLst>
              <a:ext uri="{FF2B5EF4-FFF2-40B4-BE49-F238E27FC236}">
                <a16:creationId xmlns:a16="http://schemas.microsoft.com/office/drawing/2014/main" id="{EB53DFEB-93EE-0C46-84AB-9B43BC4CA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6217FE-A032-F448-9CBB-001B08B9C133}"/>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50167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9DD88-2522-2840-890E-4D74391C97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973FD-F1F6-424C-8F4E-70A700FAF0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E88C62-1EEA-D342-9BCD-C508C98DDA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598072-A89B-834D-A54B-1EA683A59E82}"/>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6" name="Footer Placeholder 5">
            <a:extLst>
              <a:ext uri="{FF2B5EF4-FFF2-40B4-BE49-F238E27FC236}">
                <a16:creationId xmlns:a16="http://schemas.microsoft.com/office/drawing/2014/main" id="{6E930982-87A9-DA42-A8F3-53F9CD029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DB1EF-2416-A544-BD4D-D16EB628844D}"/>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190729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3D21-15E7-F047-A62C-5CBDAE1DF1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D15D44-F20D-DE45-B836-FBD44E9088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E17902-3E38-B045-ABEC-B0CBAEA3A2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6B28A4-023D-554C-B731-F805E1BD1A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CD084D-9F70-8F43-92EF-C123B9AA79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E68061-0B82-C545-91FD-9534C3C529F4}"/>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8" name="Footer Placeholder 7">
            <a:extLst>
              <a:ext uri="{FF2B5EF4-FFF2-40B4-BE49-F238E27FC236}">
                <a16:creationId xmlns:a16="http://schemas.microsoft.com/office/drawing/2014/main" id="{E4C3A475-5102-9941-9917-FC283F4515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7AD56A-805F-0841-8142-9240B9198404}"/>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3998251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6782D-0319-AD49-8620-ED27F5CEDE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285EB2-DD04-1A4B-9D7C-1FB5E0D7FF8B}"/>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4" name="Footer Placeholder 3">
            <a:extLst>
              <a:ext uri="{FF2B5EF4-FFF2-40B4-BE49-F238E27FC236}">
                <a16:creationId xmlns:a16="http://schemas.microsoft.com/office/drawing/2014/main" id="{39F04E27-D354-A349-8045-AFCA0288CF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9E3ECA-1B9B-FC4F-955D-E7E229E35E78}"/>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84147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094D65-2C5B-5D46-BDBB-1E3CA2C5C4A6}"/>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3" name="Footer Placeholder 2">
            <a:extLst>
              <a:ext uri="{FF2B5EF4-FFF2-40B4-BE49-F238E27FC236}">
                <a16:creationId xmlns:a16="http://schemas.microsoft.com/office/drawing/2014/main" id="{555EEB54-9D9C-3844-A4A1-410F08CEEF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AE1E03-8DD8-F945-88CC-AB38A674FBFF}"/>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130295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2BCEC-3192-AB4C-943C-A141814E1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8B3F5A-8EB1-0B48-8742-36D8174B3E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F9F8A5-84E7-184A-A202-A2C12D2FC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A33B2-92A3-D744-87A2-B701E17A57BD}"/>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6" name="Footer Placeholder 5">
            <a:extLst>
              <a:ext uri="{FF2B5EF4-FFF2-40B4-BE49-F238E27FC236}">
                <a16:creationId xmlns:a16="http://schemas.microsoft.com/office/drawing/2014/main" id="{C09DC05D-F464-A34F-8C80-9B4479D6FC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346869-846D-304E-B6AD-74C487A00C8B}"/>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48512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8B94F-4470-CD41-9F9D-C64B6790E9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A9B2A8-B735-9D46-ACEE-2D7B53714D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56D59D-08EE-8E49-9527-B786CE82AA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B4870-B5BA-4F4D-A486-4E40E997369D}"/>
              </a:ext>
            </a:extLst>
          </p:cNvPr>
          <p:cNvSpPr>
            <a:spLocks noGrp="1"/>
          </p:cNvSpPr>
          <p:nvPr>
            <p:ph type="dt" sz="half" idx="10"/>
          </p:nvPr>
        </p:nvSpPr>
        <p:spPr/>
        <p:txBody>
          <a:bodyPr/>
          <a:lstStyle/>
          <a:p>
            <a:fld id="{598275E0-F499-404B-9B64-DFD88BCA7302}" type="datetimeFigureOut">
              <a:rPr lang="en-US" smtClean="0"/>
              <a:t>4/10/21</a:t>
            </a:fld>
            <a:endParaRPr lang="en-US"/>
          </a:p>
        </p:txBody>
      </p:sp>
      <p:sp>
        <p:nvSpPr>
          <p:cNvPr id="6" name="Footer Placeholder 5">
            <a:extLst>
              <a:ext uri="{FF2B5EF4-FFF2-40B4-BE49-F238E27FC236}">
                <a16:creationId xmlns:a16="http://schemas.microsoft.com/office/drawing/2014/main" id="{D7A72608-1AFC-2541-9415-4F47F59F1C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7FE6A-6FA2-4C4D-A7FE-54C5ADA85743}"/>
              </a:ext>
            </a:extLst>
          </p:cNvPr>
          <p:cNvSpPr>
            <a:spLocks noGrp="1"/>
          </p:cNvSpPr>
          <p:nvPr>
            <p:ph type="sldNum" sz="quarter" idx="12"/>
          </p:nvPr>
        </p:nvSpPr>
        <p:spPr/>
        <p:txBody>
          <a:bodyPr/>
          <a:lstStyle/>
          <a:p>
            <a:fld id="{BD243774-F62D-B54F-AC7D-55D3050CAC1B}" type="slidenum">
              <a:rPr lang="en-US" smtClean="0"/>
              <a:t>‹#›</a:t>
            </a:fld>
            <a:endParaRPr lang="en-US"/>
          </a:p>
        </p:txBody>
      </p:sp>
    </p:spTree>
    <p:extLst>
      <p:ext uri="{BB962C8B-B14F-4D97-AF65-F5344CB8AC3E}">
        <p14:creationId xmlns:p14="http://schemas.microsoft.com/office/powerpoint/2010/main" val="14094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7D0F24-9C45-324D-A236-F1E70CA5E9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E6C7A3-3344-FC41-90A7-F91FAA5F3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FEFAF8-0BAC-BA4E-8BC6-A4F531F9AF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275E0-F499-404B-9B64-DFD88BCA7302}" type="datetimeFigureOut">
              <a:rPr lang="en-US" smtClean="0"/>
              <a:t>4/10/21</a:t>
            </a:fld>
            <a:endParaRPr lang="en-US"/>
          </a:p>
        </p:txBody>
      </p:sp>
      <p:sp>
        <p:nvSpPr>
          <p:cNvPr id="5" name="Footer Placeholder 4">
            <a:extLst>
              <a:ext uri="{FF2B5EF4-FFF2-40B4-BE49-F238E27FC236}">
                <a16:creationId xmlns:a16="http://schemas.microsoft.com/office/drawing/2014/main" id="{6FD8672D-FE0F-A14D-BE8E-19D9F159BE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1FEEFC-4D66-CB4D-9F56-17668CB283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43774-F62D-B54F-AC7D-55D3050CAC1B}" type="slidenum">
              <a:rPr lang="en-US" smtClean="0"/>
              <a:t>‹#›</a:t>
            </a:fld>
            <a:endParaRPr lang="en-US"/>
          </a:p>
        </p:txBody>
      </p:sp>
    </p:spTree>
    <p:extLst>
      <p:ext uri="{BB962C8B-B14F-4D97-AF65-F5344CB8AC3E}">
        <p14:creationId xmlns:p14="http://schemas.microsoft.com/office/powerpoint/2010/main" val="317812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4A0C-6E4D-2E4F-B952-1F6287F38748}"/>
              </a:ext>
            </a:extLst>
          </p:cNvPr>
          <p:cNvSpPr>
            <a:spLocks noGrp="1"/>
          </p:cNvSpPr>
          <p:nvPr>
            <p:ph type="ctrTitle"/>
          </p:nvPr>
        </p:nvSpPr>
        <p:spPr/>
        <p:txBody>
          <a:bodyPr/>
          <a:lstStyle/>
          <a:p>
            <a:r>
              <a:rPr lang="en-US" dirty="0"/>
              <a:t>Evangelism Class</a:t>
            </a:r>
          </a:p>
        </p:txBody>
      </p:sp>
      <p:sp>
        <p:nvSpPr>
          <p:cNvPr id="3" name="Subtitle 2">
            <a:extLst>
              <a:ext uri="{FF2B5EF4-FFF2-40B4-BE49-F238E27FC236}">
                <a16:creationId xmlns:a16="http://schemas.microsoft.com/office/drawing/2014/main" id="{A7097B35-78A0-A44B-B30B-2A1EF5670151}"/>
              </a:ext>
            </a:extLst>
          </p:cNvPr>
          <p:cNvSpPr>
            <a:spLocks noGrp="1"/>
          </p:cNvSpPr>
          <p:nvPr>
            <p:ph type="subTitle" idx="1"/>
          </p:nvPr>
        </p:nvSpPr>
        <p:spPr/>
        <p:txBody>
          <a:bodyPr/>
          <a:lstStyle/>
          <a:p>
            <a:r>
              <a:rPr lang="en-US" dirty="0"/>
              <a:t>Steve Patton &amp; Don Bunting Interview</a:t>
            </a:r>
          </a:p>
          <a:p>
            <a:r>
              <a:rPr lang="en-US" dirty="0"/>
              <a:t>April 11, 2021</a:t>
            </a:r>
          </a:p>
        </p:txBody>
      </p:sp>
    </p:spTree>
    <p:extLst>
      <p:ext uri="{BB962C8B-B14F-4D97-AF65-F5344CB8AC3E}">
        <p14:creationId xmlns:p14="http://schemas.microsoft.com/office/powerpoint/2010/main" val="379870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4A0C-6E4D-2E4F-B952-1F6287F38748}"/>
              </a:ext>
            </a:extLst>
          </p:cNvPr>
          <p:cNvSpPr>
            <a:spLocks noGrp="1"/>
          </p:cNvSpPr>
          <p:nvPr>
            <p:ph type="ctrTitle"/>
          </p:nvPr>
        </p:nvSpPr>
        <p:spPr>
          <a:xfrm>
            <a:off x="1524000" y="406400"/>
            <a:ext cx="9144000" cy="687560"/>
          </a:xfrm>
        </p:spPr>
        <p:txBody>
          <a:bodyPr anchor="t">
            <a:normAutofit fontScale="90000"/>
          </a:bodyPr>
          <a:lstStyle/>
          <a:p>
            <a:r>
              <a:rPr lang="en-US" sz="4400" dirty="0"/>
              <a:t>What Did They Try?</a:t>
            </a:r>
            <a:br>
              <a:rPr lang="en-US" sz="4400" dirty="0"/>
            </a:br>
            <a:r>
              <a:rPr lang="en-US" sz="2700" dirty="0"/>
              <a:t>Evangelism Class</a:t>
            </a:r>
          </a:p>
        </p:txBody>
      </p:sp>
      <p:sp>
        <p:nvSpPr>
          <p:cNvPr id="3" name="Subtitle 2">
            <a:extLst>
              <a:ext uri="{FF2B5EF4-FFF2-40B4-BE49-F238E27FC236}">
                <a16:creationId xmlns:a16="http://schemas.microsoft.com/office/drawing/2014/main" id="{A7097B35-78A0-A44B-B30B-2A1EF5670151}"/>
              </a:ext>
            </a:extLst>
          </p:cNvPr>
          <p:cNvSpPr>
            <a:spLocks noGrp="1"/>
          </p:cNvSpPr>
          <p:nvPr>
            <p:ph type="subTitle" idx="1"/>
          </p:nvPr>
        </p:nvSpPr>
        <p:spPr>
          <a:xfrm>
            <a:off x="1058753" y="1684950"/>
            <a:ext cx="10610158" cy="5173050"/>
          </a:xfrm>
        </p:spPr>
        <p:txBody>
          <a:bodyPr>
            <a:normAutofit fontScale="92500" lnSpcReduction="20000"/>
          </a:bodyPr>
          <a:lstStyle/>
          <a:p>
            <a:pPr marL="342900" indent="-342900" algn="l">
              <a:buFont typeface="Arial" panose="020B0604020202020204" pitchFamily="34" charset="0"/>
              <a:buChar char="•"/>
            </a:pPr>
            <a:r>
              <a:rPr lang="en-US" dirty="0"/>
              <a:t>Initially Advertised in Newspaper</a:t>
            </a:r>
          </a:p>
          <a:p>
            <a:pPr marL="800100" lvl="1" indent="-342900" algn="l">
              <a:buFont typeface="Arial" panose="020B0604020202020204" pitchFamily="34" charset="0"/>
              <a:buChar char="•"/>
            </a:pPr>
            <a:r>
              <a:rPr lang="en-US" dirty="0"/>
              <a:t>30 calls a month &gt; 15 came to class &gt; 6-8 finish class &gt; 4 continue to study</a:t>
            </a:r>
          </a:p>
          <a:p>
            <a:pPr marL="800100" lvl="1" indent="-342900" algn="l">
              <a:buFont typeface="Arial" panose="020B0604020202020204" pitchFamily="34" charset="0"/>
              <a:buChar char="•"/>
            </a:pPr>
            <a:r>
              <a:rPr lang="en-US" dirty="0"/>
              <a:t>Baptized 8 per year for 8 years</a:t>
            </a:r>
          </a:p>
          <a:p>
            <a:pPr marL="800100" lvl="1"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Moved to Internet &gt; Went from 2 website visits a month to 1000 website visits a month</a:t>
            </a:r>
          </a:p>
          <a:p>
            <a:pPr marL="800100" lvl="1" indent="-342900" algn="l">
              <a:buFont typeface="Arial" panose="020B0604020202020204" pitchFamily="34" charset="0"/>
              <a:buChar char="•"/>
            </a:pPr>
            <a:r>
              <a:rPr lang="en-US" dirty="0"/>
              <a:t>Produced Phone calls, Classes</a:t>
            </a:r>
          </a:p>
          <a:p>
            <a:pPr marL="800100" lvl="1" indent="-342900" algn="l">
              <a:buFont typeface="Arial" panose="020B0604020202020204" pitchFamily="34" charset="0"/>
              <a:buChar char="•"/>
            </a:pPr>
            <a:r>
              <a:rPr lang="en-US" dirty="0"/>
              <a:t>Google Ads &gt; Mailing list &gt; Newsletter</a:t>
            </a:r>
          </a:p>
          <a:p>
            <a:pPr marL="800100" lvl="1" indent="-342900" algn="l">
              <a:buFont typeface="Arial" panose="020B0604020202020204" pitchFamily="34" charset="0"/>
              <a:buChar char="•"/>
            </a:pPr>
            <a:r>
              <a:rPr lang="en-US" dirty="0"/>
              <a:t>Web presence is current source producing: 8-10 classes a week plus Zoom classes in evenings</a:t>
            </a:r>
          </a:p>
          <a:p>
            <a:pPr marL="800100" lvl="1"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Flyers in laundry mat</a:t>
            </a:r>
          </a:p>
          <a:p>
            <a:pPr marL="342900" indent="-342900" algn="l">
              <a:buFont typeface="Arial" panose="020B0604020202020204" pitchFamily="34" charset="0"/>
              <a:buChar char="•"/>
            </a:pPr>
            <a:r>
              <a:rPr lang="en-US" dirty="0"/>
              <a:t>Pass out literature on the street</a:t>
            </a:r>
          </a:p>
          <a:p>
            <a:pPr marL="342900" indent="-342900" algn="l">
              <a:buFont typeface="Arial" panose="020B0604020202020204" pitchFamily="34" charset="0"/>
              <a:buChar char="•"/>
            </a:pPr>
            <a:r>
              <a:rPr lang="en-US" dirty="0"/>
              <a:t>Church sign</a:t>
            </a:r>
          </a:p>
          <a:p>
            <a:pPr marL="342900" indent="-342900" algn="l">
              <a:buFont typeface="Arial" panose="020B0604020202020204" pitchFamily="34" charset="0"/>
              <a:buChar char="•"/>
            </a:pPr>
            <a:r>
              <a:rPr lang="en-US" dirty="0"/>
              <a:t>Meetup</a:t>
            </a:r>
          </a:p>
          <a:p>
            <a:pPr marL="342900" indent="-342900" algn="l">
              <a:buFont typeface="Arial" panose="020B0604020202020204" pitchFamily="34" charset="0"/>
              <a:buChar char="•"/>
            </a:pPr>
            <a:r>
              <a:rPr lang="en-US" dirty="0"/>
              <a:t>Phone classes</a:t>
            </a:r>
          </a:p>
          <a:p>
            <a:pPr marL="342900" indent="-342900" algn="l">
              <a:buFont typeface="Arial" panose="020B0604020202020204" pitchFamily="34" charset="0"/>
              <a:buChar char="•"/>
            </a:pPr>
            <a:r>
              <a:rPr lang="en-US" dirty="0"/>
              <a:t>Zoom classes</a:t>
            </a:r>
          </a:p>
        </p:txBody>
      </p:sp>
    </p:spTree>
    <p:extLst>
      <p:ext uri="{BB962C8B-B14F-4D97-AF65-F5344CB8AC3E}">
        <p14:creationId xmlns:p14="http://schemas.microsoft.com/office/powerpoint/2010/main" val="357047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4A0C-6E4D-2E4F-B952-1F6287F38748}"/>
              </a:ext>
            </a:extLst>
          </p:cNvPr>
          <p:cNvSpPr>
            <a:spLocks noGrp="1"/>
          </p:cNvSpPr>
          <p:nvPr>
            <p:ph type="ctrTitle"/>
          </p:nvPr>
        </p:nvSpPr>
        <p:spPr>
          <a:xfrm>
            <a:off x="1524000" y="406400"/>
            <a:ext cx="9144000" cy="687560"/>
          </a:xfrm>
        </p:spPr>
        <p:txBody>
          <a:bodyPr anchor="t">
            <a:normAutofit fontScale="90000"/>
          </a:bodyPr>
          <a:lstStyle/>
          <a:p>
            <a:r>
              <a:rPr lang="en-US" sz="4400" dirty="0"/>
              <a:t>Lessons Learned</a:t>
            </a:r>
            <a:br>
              <a:rPr lang="en-US" sz="4400" dirty="0"/>
            </a:br>
            <a:r>
              <a:rPr lang="en-US" sz="2700" dirty="0"/>
              <a:t>Evangelism Class</a:t>
            </a:r>
          </a:p>
        </p:txBody>
      </p:sp>
      <p:sp>
        <p:nvSpPr>
          <p:cNvPr id="7" name="Subtitle 2">
            <a:extLst>
              <a:ext uri="{FF2B5EF4-FFF2-40B4-BE49-F238E27FC236}">
                <a16:creationId xmlns:a16="http://schemas.microsoft.com/office/drawing/2014/main" id="{60638D5E-27A1-DE4E-86D9-56DD3CF52150}"/>
              </a:ext>
            </a:extLst>
          </p:cNvPr>
          <p:cNvSpPr txBox="1">
            <a:spLocks/>
          </p:cNvSpPr>
          <p:nvPr/>
        </p:nvSpPr>
        <p:spPr>
          <a:xfrm>
            <a:off x="790921" y="1318847"/>
            <a:ext cx="10610158" cy="3974916"/>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Let People Know How To Find Us</a:t>
            </a:r>
          </a:p>
          <a:p>
            <a:endParaRPr lang="en-US" b="1" dirty="0"/>
          </a:p>
          <a:p>
            <a:r>
              <a:rPr lang="en-US" b="1" i="1" dirty="0"/>
              <a:t>“We need to do what we can in personal work, reaching out to people and contacting them … There are way more people looking than we will ever meet.</a:t>
            </a:r>
          </a:p>
          <a:p>
            <a:r>
              <a:rPr lang="en-US" b="1" i="1" dirty="0"/>
              <a:t>Put ourselves out there”</a:t>
            </a:r>
          </a:p>
          <a:p>
            <a:pPr algn="r"/>
            <a:endParaRPr lang="en-US" sz="1200" b="1" i="1" dirty="0"/>
          </a:p>
          <a:p>
            <a:pPr algn="r"/>
            <a:r>
              <a:rPr lang="en-US" b="1" i="1" dirty="0"/>
              <a:t>Don Bunting</a:t>
            </a:r>
          </a:p>
          <a:p>
            <a:pPr marL="800100" lvl="1" indent="-342900" algn="l">
              <a:buFont typeface="Arial" panose="020B0604020202020204" pitchFamily="34" charset="0"/>
              <a:buChar char="•"/>
            </a:pPr>
            <a:endParaRPr lang="en-US" dirty="0"/>
          </a:p>
        </p:txBody>
      </p:sp>
      <p:pic>
        <p:nvPicPr>
          <p:cNvPr id="10" name="Picture 9">
            <a:extLst>
              <a:ext uri="{FF2B5EF4-FFF2-40B4-BE49-F238E27FC236}">
                <a16:creationId xmlns:a16="http://schemas.microsoft.com/office/drawing/2014/main" id="{FDCA7262-F0C1-4942-8997-88D572014100}"/>
              </a:ext>
            </a:extLst>
          </p:cNvPr>
          <p:cNvPicPr>
            <a:picLocks noChangeAspect="1"/>
          </p:cNvPicPr>
          <p:nvPr/>
        </p:nvPicPr>
        <p:blipFill>
          <a:blip r:embed="rId2"/>
          <a:stretch>
            <a:fillRect/>
          </a:stretch>
        </p:blipFill>
        <p:spPr>
          <a:xfrm>
            <a:off x="0" y="4397767"/>
            <a:ext cx="4354394" cy="2460233"/>
          </a:xfrm>
          <a:prstGeom prst="rect">
            <a:avLst/>
          </a:prstGeom>
        </p:spPr>
      </p:pic>
    </p:spTree>
    <p:extLst>
      <p:ext uri="{BB962C8B-B14F-4D97-AF65-F5344CB8AC3E}">
        <p14:creationId xmlns:p14="http://schemas.microsoft.com/office/powerpoint/2010/main" val="218655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4A0C-6E4D-2E4F-B952-1F6287F38748}"/>
              </a:ext>
            </a:extLst>
          </p:cNvPr>
          <p:cNvSpPr>
            <a:spLocks noGrp="1"/>
          </p:cNvSpPr>
          <p:nvPr>
            <p:ph type="ctrTitle"/>
          </p:nvPr>
        </p:nvSpPr>
        <p:spPr>
          <a:xfrm>
            <a:off x="1524000" y="406400"/>
            <a:ext cx="9144000" cy="687560"/>
          </a:xfrm>
        </p:spPr>
        <p:txBody>
          <a:bodyPr anchor="t">
            <a:normAutofit fontScale="90000"/>
          </a:bodyPr>
          <a:lstStyle/>
          <a:p>
            <a:r>
              <a:rPr lang="en-US" sz="4400" dirty="0"/>
              <a:t>Lessons Learned</a:t>
            </a:r>
            <a:br>
              <a:rPr lang="en-US" sz="4400" dirty="0"/>
            </a:br>
            <a:r>
              <a:rPr lang="en-US" sz="2700" dirty="0"/>
              <a:t>Evangelism Class</a:t>
            </a:r>
          </a:p>
        </p:txBody>
      </p:sp>
      <p:sp>
        <p:nvSpPr>
          <p:cNvPr id="7" name="Subtitle 2">
            <a:extLst>
              <a:ext uri="{FF2B5EF4-FFF2-40B4-BE49-F238E27FC236}">
                <a16:creationId xmlns:a16="http://schemas.microsoft.com/office/drawing/2014/main" id="{60638D5E-27A1-DE4E-86D9-56DD3CF52150}"/>
              </a:ext>
            </a:extLst>
          </p:cNvPr>
          <p:cNvSpPr txBox="1">
            <a:spLocks/>
          </p:cNvSpPr>
          <p:nvPr/>
        </p:nvSpPr>
        <p:spPr>
          <a:xfrm>
            <a:off x="489767" y="1508087"/>
            <a:ext cx="11212465" cy="2260416"/>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Let People Know How To Find Us</a:t>
            </a:r>
          </a:p>
          <a:p>
            <a:endParaRPr lang="en-US" b="1" dirty="0"/>
          </a:p>
          <a:p>
            <a:r>
              <a:rPr lang="en-US" b="1" i="1" dirty="0"/>
              <a:t>“Most aren’t interested in the gospel, but you keep asking and find those who are.”</a:t>
            </a:r>
          </a:p>
        </p:txBody>
      </p:sp>
      <p:pic>
        <p:nvPicPr>
          <p:cNvPr id="10" name="Picture 9">
            <a:extLst>
              <a:ext uri="{FF2B5EF4-FFF2-40B4-BE49-F238E27FC236}">
                <a16:creationId xmlns:a16="http://schemas.microsoft.com/office/drawing/2014/main" id="{FDCA7262-F0C1-4942-8997-88D572014100}"/>
              </a:ext>
            </a:extLst>
          </p:cNvPr>
          <p:cNvPicPr>
            <a:picLocks noChangeAspect="1"/>
          </p:cNvPicPr>
          <p:nvPr/>
        </p:nvPicPr>
        <p:blipFill>
          <a:blip r:embed="rId2"/>
          <a:stretch>
            <a:fillRect/>
          </a:stretch>
        </p:blipFill>
        <p:spPr>
          <a:xfrm>
            <a:off x="0" y="4397767"/>
            <a:ext cx="4354394" cy="2460233"/>
          </a:xfrm>
          <a:prstGeom prst="rect">
            <a:avLst/>
          </a:prstGeom>
        </p:spPr>
      </p:pic>
      <p:sp>
        <p:nvSpPr>
          <p:cNvPr id="3" name="Subtitle 2">
            <a:extLst>
              <a:ext uri="{FF2B5EF4-FFF2-40B4-BE49-F238E27FC236}">
                <a16:creationId xmlns:a16="http://schemas.microsoft.com/office/drawing/2014/main" id="{656962B6-68D7-0A40-9346-10FE19BE4AF9}"/>
              </a:ext>
            </a:extLst>
          </p:cNvPr>
          <p:cNvSpPr txBox="1">
            <a:spLocks/>
          </p:cNvSpPr>
          <p:nvPr/>
        </p:nvSpPr>
        <p:spPr>
          <a:xfrm>
            <a:off x="4763505" y="3315831"/>
            <a:ext cx="6938727" cy="3428999"/>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1" dirty="0"/>
              <a:t>“I am convinced that there are people all around us who are looking. We just have to find them, and we certainly have to put ourselves in front of them so they see us when they are looking”</a:t>
            </a:r>
          </a:p>
          <a:p>
            <a:pPr algn="r"/>
            <a:endParaRPr lang="en-US" sz="1200" b="1" i="1" dirty="0"/>
          </a:p>
          <a:p>
            <a:pPr algn="r"/>
            <a:r>
              <a:rPr lang="en-US" b="1" i="1" dirty="0"/>
              <a:t>Don Bunting</a:t>
            </a:r>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925091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4A0C-6E4D-2E4F-B952-1F6287F38748}"/>
              </a:ext>
            </a:extLst>
          </p:cNvPr>
          <p:cNvSpPr>
            <a:spLocks noGrp="1"/>
          </p:cNvSpPr>
          <p:nvPr>
            <p:ph type="ctrTitle"/>
          </p:nvPr>
        </p:nvSpPr>
        <p:spPr>
          <a:xfrm>
            <a:off x="1524000" y="406400"/>
            <a:ext cx="9144000" cy="687560"/>
          </a:xfrm>
        </p:spPr>
        <p:txBody>
          <a:bodyPr anchor="t">
            <a:normAutofit fontScale="90000"/>
          </a:bodyPr>
          <a:lstStyle/>
          <a:p>
            <a:r>
              <a:rPr lang="en-US" sz="4400" dirty="0"/>
              <a:t>Lessons Learned</a:t>
            </a:r>
            <a:br>
              <a:rPr lang="en-US" sz="4400" dirty="0"/>
            </a:br>
            <a:r>
              <a:rPr lang="en-US" sz="2700" dirty="0"/>
              <a:t>Evangelism Class</a:t>
            </a:r>
          </a:p>
        </p:txBody>
      </p:sp>
      <p:sp>
        <p:nvSpPr>
          <p:cNvPr id="7" name="Subtitle 2">
            <a:extLst>
              <a:ext uri="{FF2B5EF4-FFF2-40B4-BE49-F238E27FC236}">
                <a16:creationId xmlns:a16="http://schemas.microsoft.com/office/drawing/2014/main" id="{60638D5E-27A1-DE4E-86D9-56DD3CF52150}"/>
              </a:ext>
            </a:extLst>
          </p:cNvPr>
          <p:cNvSpPr txBox="1">
            <a:spLocks/>
          </p:cNvSpPr>
          <p:nvPr/>
        </p:nvSpPr>
        <p:spPr>
          <a:xfrm>
            <a:off x="790921" y="1685956"/>
            <a:ext cx="10610158" cy="4765644"/>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Keep Trying Whatever Format Until it Works</a:t>
            </a:r>
          </a:p>
          <a:p>
            <a:endParaRPr lang="en-US" b="1" dirty="0"/>
          </a:p>
          <a:p>
            <a:r>
              <a:rPr lang="en-US" i="1" dirty="0"/>
              <a:t>Billboard, Newspaper, Radio, Internet, Fliers, Meetup, Church Sign</a:t>
            </a:r>
          </a:p>
          <a:p>
            <a:endParaRPr lang="en-US" i="1" dirty="0"/>
          </a:p>
          <a:p>
            <a:r>
              <a:rPr lang="en-US" b="1" i="1" dirty="0"/>
              <a:t>“I believe that you just keep trying whatever media/format that you are getting yourself out there until you figure out what is going to work.”</a:t>
            </a:r>
          </a:p>
          <a:p>
            <a:endParaRPr lang="en-US" b="1" i="1" dirty="0"/>
          </a:p>
          <a:p>
            <a:r>
              <a:rPr lang="en-US" b="1" i="1" dirty="0"/>
              <a:t>“The church needs to figure out how to make ourselves available. We need to spend more on advertising.”</a:t>
            </a:r>
          </a:p>
          <a:p>
            <a:endParaRPr lang="en-US" b="1" i="1" dirty="0"/>
          </a:p>
          <a:p>
            <a:pPr algn="r"/>
            <a:r>
              <a:rPr lang="en-US" b="1" i="1" dirty="0"/>
              <a:t>Don Bunting</a:t>
            </a:r>
          </a:p>
        </p:txBody>
      </p:sp>
    </p:spTree>
    <p:extLst>
      <p:ext uri="{BB962C8B-B14F-4D97-AF65-F5344CB8AC3E}">
        <p14:creationId xmlns:p14="http://schemas.microsoft.com/office/powerpoint/2010/main" val="337440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4A0C-6E4D-2E4F-B952-1F6287F38748}"/>
              </a:ext>
            </a:extLst>
          </p:cNvPr>
          <p:cNvSpPr>
            <a:spLocks noGrp="1"/>
          </p:cNvSpPr>
          <p:nvPr>
            <p:ph type="ctrTitle"/>
          </p:nvPr>
        </p:nvSpPr>
        <p:spPr>
          <a:xfrm>
            <a:off x="1524000" y="406400"/>
            <a:ext cx="9144000" cy="687560"/>
          </a:xfrm>
        </p:spPr>
        <p:txBody>
          <a:bodyPr anchor="t">
            <a:normAutofit fontScale="90000"/>
          </a:bodyPr>
          <a:lstStyle/>
          <a:p>
            <a:r>
              <a:rPr lang="en-US" sz="4400" dirty="0"/>
              <a:t>Lessons Learned</a:t>
            </a:r>
            <a:br>
              <a:rPr lang="en-US" sz="4400" dirty="0"/>
            </a:br>
            <a:r>
              <a:rPr lang="en-US" sz="2700" dirty="0"/>
              <a:t>Evangelism Class</a:t>
            </a:r>
          </a:p>
        </p:txBody>
      </p:sp>
      <p:sp>
        <p:nvSpPr>
          <p:cNvPr id="7" name="Subtitle 2">
            <a:extLst>
              <a:ext uri="{FF2B5EF4-FFF2-40B4-BE49-F238E27FC236}">
                <a16:creationId xmlns:a16="http://schemas.microsoft.com/office/drawing/2014/main" id="{60638D5E-27A1-DE4E-86D9-56DD3CF52150}"/>
              </a:ext>
            </a:extLst>
          </p:cNvPr>
          <p:cNvSpPr txBox="1">
            <a:spLocks/>
          </p:cNvSpPr>
          <p:nvPr/>
        </p:nvSpPr>
        <p:spPr>
          <a:xfrm>
            <a:off x="790921" y="1634652"/>
            <a:ext cx="10610158" cy="4413565"/>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When a Format is No Longer Effective, Change</a:t>
            </a:r>
          </a:p>
          <a:p>
            <a:endParaRPr lang="en-US" b="1" dirty="0"/>
          </a:p>
          <a:p>
            <a:endParaRPr lang="en-US" i="1" dirty="0"/>
          </a:p>
          <a:p>
            <a:r>
              <a:rPr lang="en-US" b="1" i="1" dirty="0"/>
              <a:t>“After several years, I stopped getting phone calls [from the newspaper ad]. Instead of 30 a month … it got down to where I was only getting six calls a month … what has changed … nobody is looking at the newspaper anymore … everyone on the train is looking at their phone. That’s when I quit running the newspaper ad and got serious about website presence with search engine optimization.”</a:t>
            </a:r>
          </a:p>
          <a:p>
            <a:endParaRPr lang="en-US" b="1" i="1" dirty="0"/>
          </a:p>
          <a:p>
            <a:pPr algn="r"/>
            <a:r>
              <a:rPr lang="en-US" b="1" i="1" dirty="0"/>
              <a:t>Don Bunting</a:t>
            </a:r>
          </a:p>
        </p:txBody>
      </p:sp>
    </p:spTree>
    <p:extLst>
      <p:ext uri="{BB962C8B-B14F-4D97-AF65-F5344CB8AC3E}">
        <p14:creationId xmlns:p14="http://schemas.microsoft.com/office/powerpoint/2010/main" val="622373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4A0C-6E4D-2E4F-B952-1F6287F38748}"/>
              </a:ext>
            </a:extLst>
          </p:cNvPr>
          <p:cNvSpPr>
            <a:spLocks noGrp="1"/>
          </p:cNvSpPr>
          <p:nvPr>
            <p:ph type="ctrTitle"/>
          </p:nvPr>
        </p:nvSpPr>
        <p:spPr>
          <a:xfrm>
            <a:off x="1524000" y="406400"/>
            <a:ext cx="9144000" cy="687560"/>
          </a:xfrm>
        </p:spPr>
        <p:txBody>
          <a:bodyPr anchor="t">
            <a:normAutofit fontScale="90000"/>
          </a:bodyPr>
          <a:lstStyle/>
          <a:p>
            <a:r>
              <a:rPr lang="en-US" sz="4400" dirty="0"/>
              <a:t>What Can Members Do?</a:t>
            </a:r>
            <a:br>
              <a:rPr lang="en-US" sz="4400" dirty="0"/>
            </a:br>
            <a:r>
              <a:rPr lang="en-US" sz="2700" dirty="0"/>
              <a:t>Evangelism Class</a:t>
            </a:r>
          </a:p>
        </p:txBody>
      </p:sp>
      <p:sp>
        <p:nvSpPr>
          <p:cNvPr id="3" name="Subtitle 2">
            <a:extLst>
              <a:ext uri="{FF2B5EF4-FFF2-40B4-BE49-F238E27FC236}">
                <a16:creationId xmlns:a16="http://schemas.microsoft.com/office/drawing/2014/main" id="{A7097B35-78A0-A44B-B30B-2A1EF5670151}"/>
              </a:ext>
            </a:extLst>
          </p:cNvPr>
          <p:cNvSpPr>
            <a:spLocks noGrp="1"/>
          </p:cNvSpPr>
          <p:nvPr>
            <p:ph type="subTitle" idx="1"/>
          </p:nvPr>
        </p:nvSpPr>
        <p:spPr>
          <a:xfrm>
            <a:off x="1058753" y="1684950"/>
            <a:ext cx="10610158" cy="5173050"/>
          </a:xfrm>
        </p:spPr>
        <p:txBody>
          <a:bodyPr>
            <a:normAutofit/>
          </a:bodyPr>
          <a:lstStyle/>
          <a:p>
            <a:pPr marL="342900" indent="-342900" algn="l">
              <a:buFont typeface="Arial" panose="020B0604020202020204" pitchFamily="34" charset="0"/>
              <a:buChar char="•"/>
            </a:pPr>
            <a:r>
              <a:rPr lang="en-US" dirty="0"/>
              <a:t>Put ourselves out there … small town America &gt; Lawyer Billboard</a:t>
            </a:r>
          </a:p>
          <a:p>
            <a:pPr marL="800100" lvl="1" indent="-342900" algn="l">
              <a:buFont typeface="Arial" panose="020B0604020202020204" pitchFamily="34" charset="0"/>
              <a:buChar char="•"/>
            </a:pPr>
            <a:r>
              <a:rPr lang="en-US" dirty="0"/>
              <a:t>When people need us, they need to know we are there.</a:t>
            </a:r>
          </a:p>
          <a:p>
            <a:pPr marL="800100" lvl="1"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Join classes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Be aware of evangelistic activities</a:t>
            </a:r>
          </a:p>
          <a:p>
            <a:pPr marL="800100" lvl="1" indent="-342900" algn="l">
              <a:buFont typeface="Arial" panose="020B0604020202020204" pitchFamily="34" charset="0"/>
              <a:buChar char="•"/>
            </a:pPr>
            <a:r>
              <a:rPr lang="en-US" dirty="0"/>
              <a:t>Provide a warm welcome to guests</a:t>
            </a:r>
          </a:p>
        </p:txBody>
      </p:sp>
    </p:spTree>
    <p:extLst>
      <p:ext uri="{BB962C8B-B14F-4D97-AF65-F5344CB8AC3E}">
        <p14:creationId xmlns:p14="http://schemas.microsoft.com/office/powerpoint/2010/main" val="546284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84A0C-6E4D-2E4F-B952-1F6287F38748}"/>
              </a:ext>
            </a:extLst>
          </p:cNvPr>
          <p:cNvSpPr>
            <a:spLocks noGrp="1"/>
          </p:cNvSpPr>
          <p:nvPr>
            <p:ph type="ctrTitle"/>
          </p:nvPr>
        </p:nvSpPr>
        <p:spPr>
          <a:xfrm>
            <a:off x="1524000" y="406400"/>
            <a:ext cx="9144000" cy="687560"/>
          </a:xfrm>
        </p:spPr>
        <p:txBody>
          <a:bodyPr anchor="t">
            <a:normAutofit fontScale="90000"/>
          </a:bodyPr>
          <a:lstStyle/>
          <a:p>
            <a:r>
              <a:rPr lang="en-US" sz="4400" dirty="0"/>
              <a:t>What Can Members Do?</a:t>
            </a:r>
            <a:br>
              <a:rPr lang="en-US" sz="4400" dirty="0"/>
            </a:br>
            <a:r>
              <a:rPr lang="en-US" sz="2700" dirty="0"/>
              <a:t>Evangelism Class</a:t>
            </a:r>
          </a:p>
        </p:txBody>
      </p:sp>
      <p:sp>
        <p:nvSpPr>
          <p:cNvPr id="3" name="Subtitle 2">
            <a:extLst>
              <a:ext uri="{FF2B5EF4-FFF2-40B4-BE49-F238E27FC236}">
                <a16:creationId xmlns:a16="http://schemas.microsoft.com/office/drawing/2014/main" id="{A7097B35-78A0-A44B-B30B-2A1EF5670151}"/>
              </a:ext>
            </a:extLst>
          </p:cNvPr>
          <p:cNvSpPr>
            <a:spLocks noGrp="1"/>
          </p:cNvSpPr>
          <p:nvPr>
            <p:ph type="subTitle" idx="1"/>
          </p:nvPr>
        </p:nvSpPr>
        <p:spPr>
          <a:xfrm>
            <a:off x="790921" y="1318846"/>
            <a:ext cx="10610158" cy="5539153"/>
          </a:xfrm>
        </p:spPr>
        <p:txBody>
          <a:bodyPr anchor="ctr">
            <a:normAutofit/>
          </a:bodyPr>
          <a:lstStyle/>
          <a:p>
            <a:r>
              <a:rPr lang="en-US" b="1" i="1" dirty="0"/>
              <a:t>“The strongest evangelistic tool that a congregation has </a:t>
            </a:r>
            <a:r>
              <a:rPr lang="en-US" i="1" dirty="0"/>
              <a:t>(besides one or a few people who can teach classes well)</a:t>
            </a:r>
            <a:r>
              <a:rPr lang="en-US" b="1" i="1" dirty="0"/>
              <a:t> is going to be a warm, loving, emotionally open, friendly congregation”</a:t>
            </a:r>
          </a:p>
          <a:p>
            <a:pPr algn="r"/>
            <a:endParaRPr lang="en-US" sz="1200" b="1" i="1" dirty="0"/>
          </a:p>
          <a:p>
            <a:pPr algn="r"/>
            <a:r>
              <a:rPr lang="en-US" b="1" i="1" dirty="0"/>
              <a:t>Don Bunting</a:t>
            </a:r>
          </a:p>
          <a:p>
            <a:pPr marL="800100" lvl="1"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352752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Evangelism Class</vt:lpstr>
      <vt:lpstr>What Did They Try? Evangelism Class</vt:lpstr>
      <vt:lpstr>Lessons Learned Evangelism Class</vt:lpstr>
      <vt:lpstr>Lessons Learned Evangelism Class</vt:lpstr>
      <vt:lpstr>Lessons Learned Evangelism Class</vt:lpstr>
      <vt:lpstr>Lessons Learned Evangelism Class</vt:lpstr>
      <vt:lpstr>What Can Members Do? Evangelism Class</vt:lpstr>
      <vt:lpstr>What Can Members Do? Evangelism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Evangelism Class</dc:title>
  <dc:creator>Tim Caldwell</dc:creator>
  <cp:lastModifiedBy>Tim Caldwell</cp:lastModifiedBy>
  <cp:revision>1</cp:revision>
  <dcterms:created xsi:type="dcterms:W3CDTF">2021-04-11T00:46:54Z</dcterms:created>
  <dcterms:modified xsi:type="dcterms:W3CDTF">2021-04-11T01:51:53Z</dcterms:modified>
</cp:coreProperties>
</file>