
<file path=[Content_Types].xml><?xml version="1.0" encoding="utf-8"?>
<Types xmlns="http://schemas.openxmlformats.org/package/2006/content-types">
  <Default Extension="bin" ContentType="image/pn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49"/>
  </p:notesMasterIdLst>
  <p:sldIdLst>
    <p:sldId id="256" r:id="rId5"/>
    <p:sldId id="257" r:id="rId6"/>
    <p:sldId id="347" r:id="rId7"/>
    <p:sldId id="288" r:id="rId8"/>
    <p:sldId id="300" r:id="rId9"/>
    <p:sldId id="301" r:id="rId10"/>
    <p:sldId id="302" r:id="rId11"/>
    <p:sldId id="348" r:id="rId12"/>
    <p:sldId id="303" r:id="rId13"/>
    <p:sldId id="304" r:id="rId14"/>
    <p:sldId id="305" r:id="rId15"/>
    <p:sldId id="306" r:id="rId16"/>
    <p:sldId id="307" r:id="rId17"/>
    <p:sldId id="349" r:id="rId18"/>
    <p:sldId id="308" r:id="rId19"/>
    <p:sldId id="309" r:id="rId20"/>
    <p:sldId id="310" r:id="rId21"/>
    <p:sldId id="351" r:id="rId22"/>
    <p:sldId id="311" r:id="rId23"/>
    <p:sldId id="350" r:id="rId24"/>
    <p:sldId id="268" r:id="rId25"/>
    <p:sldId id="312" r:id="rId26"/>
    <p:sldId id="313" r:id="rId27"/>
    <p:sldId id="299" r:id="rId28"/>
    <p:sldId id="352" r:id="rId29"/>
    <p:sldId id="353" r:id="rId30"/>
    <p:sldId id="258" r:id="rId31"/>
    <p:sldId id="259" r:id="rId32"/>
    <p:sldId id="260" r:id="rId33"/>
    <p:sldId id="261" r:id="rId34"/>
    <p:sldId id="262" r:id="rId35"/>
    <p:sldId id="263" r:id="rId36"/>
    <p:sldId id="264" r:id="rId37"/>
    <p:sldId id="265" r:id="rId38"/>
    <p:sldId id="266" r:id="rId39"/>
    <p:sldId id="267" r:id="rId40"/>
    <p:sldId id="354" r:id="rId41"/>
    <p:sldId id="269" r:id="rId42"/>
    <p:sldId id="270" r:id="rId43"/>
    <p:sldId id="271" r:id="rId44"/>
    <p:sldId id="272" r:id="rId45"/>
    <p:sldId id="273" r:id="rId46"/>
    <p:sldId id="274" r:id="rId47"/>
    <p:sldId id="355"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1F3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13"/>
    <p:restoredTop sz="96327"/>
  </p:normalViewPr>
  <p:slideViewPr>
    <p:cSldViewPr snapToGrid="0" snapToObjects="1">
      <p:cViewPr varScale="1">
        <p:scale>
          <a:sx n="128" d="100"/>
          <a:sy n="128" d="100"/>
        </p:scale>
        <p:origin x="8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FE586C-2A13-EF4F-B83E-0DCC40381A9A}" type="datetimeFigureOut">
              <a:rPr lang="en-US" smtClean="0"/>
              <a:t>5/23/21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1D454B-FA14-4247-9F95-07AA1C0F1132}" type="slidenum">
              <a:rPr lang="en-US" smtClean="0"/>
              <a:t>‹#›</a:t>
            </a:fld>
            <a:endParaRPr lang="en-US"/>
          </a:p>
        </p:txBody>
      </p:sp>
    </p:spTree>
    <p:extLst>
      <p:ext uri="{BB962C8B-B14F-4D97-AF65-F5344CB8AC3E}">
        <p14:creationId xmlns:p14="http://schemas.microsoft.com/office/powerpoint/2010/main" val="6503407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36</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37</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38</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39</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43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29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F674F-5FF1-4C50-AE02-5B1470F93F7E}" type="slidenum">
              <a:rPr lang="en-US"/>
              <a:pPr/>
              <a:t>33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F7ED8-C644-7748-810D-3BBC47DA2DE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9D99A91-A3C4-F047-AE44-CF5BDB8564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6B387A9-6E76-1842-A983-90A5B2AF44C2}"/>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5" name="Footer Placeholder 4">
            <a:extLst>
              <a:ext uri="{FF2B5EF4-FFF2-40B4-BE49-F238E27FC236}">
                <a16:creationId xmlns:a16="http://schemas.microsoft.com/office/drawing/2014/main" id="{10DE3D5B-0BA3-3A40-AAC1-59AA1A5123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D3199-20E4-5844-943A-65D840FD8F90}"/>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3907946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F470A-651F-9845-8164-6534CBC040F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1D7620-FDFB-E040-A279-4F3C49E619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0A45CB-7B56-A448-BC9E-A3F4D5D5FCB4}"/>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5" name="Footer Placeholder 4">
            <a:extLst>
              <a:ext uri="{FF2B5EF4-FFF2-40B4-BE49-F238E27FC236}">
                <a16:creationId xmlns:a16="http://schemas.microsoft.com/office/drawing/2014/main" id="{0BE16AE1-228E-D849-88C7-2DAA1B8DA1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D416B6-BF06-AB49-B797-8E6F0141919E}"/>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2375580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028335-BA60-A34B-BE0C-AA90BE2F9C0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939FBC0-11F0-5E40-BB72-235A3B8A5BA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208D3E-C180-C145-A3A6-B2C7670A4EB6}"/>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5" name="Footer Placeholder 4">
            <a:extLst>
              <a:ext uri="{FF2B5EF4-FFF2-40B4-BE49-F238E27FC236}">
                <a16:creationId xmlns:a16="http://schemas.microsoft.com/office/drawing/2014/main" id="{3350B8F7-C676-6A4A-9A9F-EBFF0DE8A5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9559C-9035-0847-B045-15C8C20ADA22}"/>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87753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CB1617-1FC4-B54B-B267-2FA8BA65F4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3CE0FD-4103-CB44-AFCC-930D7A7B112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C076AF-BF76-4E4C-B87C-639C81E0ECAB}"/>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5" name="Footer Placeholder 4">
            <a:extLst>
              <a:ext uri="{FF2B5EF4-FFF2-40B4-BE49-F238E27FC236}">
                <a16:creationId xmlns:a16="http://schemas.microsoft.com/office/drawing/2014/main" id="{71CF8990-8B60-BC48-A3DE-CDBC1067A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2F4EB8-E779-BF49-B177-667858BF3627}"/>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148883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91EA9-1064-BD43-B69F-5CBC2AE516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04E862-BCD7-C34C-8957-0F07E0BA4B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B75BAC-7631-1E49-A21D-67F0EFE6DBED}"/>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5" name="Footer Placeholder 4">
            <a:extLst>
              <a:ext uri="{FF2B5EF4-FFF2-40B4-BE49-F238E27FC236}">
                <a16:creationId xmlns:a16="http://schemas.microsoft.com/office/drawing/2014/main" id="{E8C6A240-70E9-8A45-8B9F-129C21FB66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1EA7B9-1E20-6041-96BE-1621AF912243}"/>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2153538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A7085-240E-314C-84A5-EC9F91BFC6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7ABC6A-B89F-6D42-AA22-95AF8A837E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04D5D6-5810-BD4F-9872-301A3A67FE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663663-04E8-1B4E-ABD8-62057F71D7FC}"/>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6" name="Footer Placeholder 5">
            <a:extLst>
              <a:ext uri="{FF2B5EF4-FFF2-40B4-BE49-F238E27FC236}">
                <a16:creationId xmlns:a16="http://schemas.microsoft.com/office/drawing/2014/main" id="{9575E74C-FFF1-4E4D-908E-4ACD26EB27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A3CB5E-0BA0-A146-901C-47FC72608E0C}"/>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1105898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CF93D9-3841-6E40-9EB9-7B63BD96BE0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D33565-0038-D340-91F0-EA5F7EBBDA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77A10D-52A3-AA4D-9112-3170D0AD24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64B025-526B-4A4E-ADB4-543DACB8E81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F8C5A6-B4E0-AA44-AD47-F44CA2AAF63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A5D6DCB-EB6F-4F46-8232-57778090B492}"/>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8" name="Footer Placeholder 7">
            <a:extLst>
              <a:ext uri="{FF2B5EF4-FFF2-40B4-BE49-F238E27FC236}">
                <a16:creationId xmlns:a16="http://schemas.microsoft.com/office/drawing/2014/main" id="{1015FB4D-707A-B445-8A8A-003C9FF5A79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EBD10A-85CF-CA4B-B625-B94117B9D38F}"/>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2870489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6123-9A24-F348-93E4-C1F971D89B2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1DE216-8892-4D41-81BA-75A6B6288029}"/>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4" name="Footer Placeholder 3">
            <a:extLst>
              <a:ext uri="{FF2B5EF4-FFF2-40B4-BE49-F238E27FC236}">
                <a16:creationId xmlns:a16="http://schemas.microsoft.com/office/drawing/2014/main" id="{C4E3046E-1EC0-9B48-B44B-FF462C669C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614408-87E3-EA46-AEB1-2AB2713C6F70}"/>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2517015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82D325-9D93-EA40-A029-642B133075F3}"/>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3" name="Footer Placeholder 2">
            <a:extLst>
              <a:ext uri="{FF2B5EF4-FFF2-40B4-BE49-F238E27FC236}">
                <a16:creationId xmlns:a16="http://schemas.microsoft.com/office/drawing/2014/main" id="{02A67309-A766-B44C-8B25-6571464B5C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BC15404-96BE-BD4B-9B53-87DE4AF9CA05}"/>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1277997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00E29-7181-E147-A78F-32D1ECF59A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FE2303-60EE-A044-A57E-C951E1BCA1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9DA9759-37C3-E44D-9BE9-04855FF3A8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2E2E2B-27EB-2845-BF6F-249B6731C785}"/>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6" name="Footer Placeholder 5">
            <a:extLst>
              <a:ext uri="{FF2B5EF4-FFF2-40B4-BE49-F238E27FC236}">
                <a16:creationId xmlns:a16="http://schemas.microsoft.com/office/drawing/2014/main" id="{36C0EB6B-6AD3-164D-99EA-EE2ABBF1D8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86DD11-9244-4049-9EF3-8FABE34174B1}"/>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2122075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B9D9D-EEF0-4A47-B099-5591500F53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A75CBC4-89F3-FE41-9C9E-A4EE56F4B8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092466-B137-354C-A328-7AAD651390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53369D-9B37-1741-90D2-FF8D0C74C7A4}"/>
              </a:ext>
            </a:extLst>
          </p:cNvPr>
          <p:cNvSpPr>
            <a:spLocks noGrp="1"/>
          </p:cNvSpPr>
          <p:nvPr>
            <p:ph type="dt" sz="half" idx="10"/>
          </p:nvPr>
        </p:nvSpPr>
        <p:spPr/>
        <p:txBody>
          <a:bodyPr/>
          <a:lstStyle/>
          <a:p>
            <a:fld id="{31E03B2E-90D2-5A49-A60A-1E27A8FCECE2}" type="datetimeFigureOut">
              <a:rPr lang="en-US" smtClean="0"/>
              <a:t>5/23/21</a:t>
            </a:fld>
            <a:endParaRPr lang="en-US"/>
          </a:p>
        </p:txBody>
      </p:sp>
      <p:sp>
        <p:nvSpPr>
          <p:cNvPr id="6" name="Footer Placeholder 5">
            <a:extLst>
              <a:ext uri="{FF2B5EF4-FFF2-40B4-BE49-F238E27FC236}">
                <a16:creationId xmlns:a16="http://schemas.microsoft.com/office/drawing/2014/main" id="{2E046DBC-4935-2E4F-8EE6-0405BD8116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43F94E-CC6D-C34E-9F14-4CB6A1953296}"/>
              </a:ext>
            </a:extLst>
          </p:cNvPr>
          <p:cNvSpPr>
            <a:spLocks noGrp="1"/>
          </p:cNvSpPr>
          <p:nvPr>
            <p:ph type="sldNum" sz="quarter" idx="12"/>
          </p:nvPr>
        </p:nvSpPr>
        <p:spPr/>
        <p:txBody>
          <a:bodyPr/>
          <a:lstStyle/>
          <a:p>
            <a:fld id="{A89B73A1-FC61-BA47-8819-316DF00D2F06}" type="slidenum">
              <a:rPr lang="en-US" smtClean="0"/>
              <a:t>‹#›</a:t>
            </a:fld>
            <a:endParaRPr lang="en-US"/>
          </a:p>
        </p:txBody>
      </p:sp>
    </p:spTree>
    <p:extLst>
      <p:ext uri="{BB962C8B-B14F-4D97-AF65-F5344CB8AC3E}">
        <p14:creationId xmlns:p14="http://schemas.microsoft.com/office/powerpoint/2010/main" val="1081433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953C49-9BBD-2F4F-B82B-CB9271447A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0246E7E-C932-8B42-9D3C-1547F76AF5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9857D9-DE13-004C-92EF-6C24FD0049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E03B2E-90D2-5A49-A60A-1E27A8FCECE2}" type="datetimeFigureOut">
              <a:rPr lang="en-US" smtClean="0"/>
              <a:t>5/23/21</a:t>
            </a:fld>
            <a:endParaRPr lang="en-US"/>
          </a:p>
        </p:txBody>
      </p:sp>
      <p:sp>
        <p:nvSpPr>
          <p:cNvPr id="5" name="Footer Placeholder 4">
            <a:extLst>
              <a:ext uri="{FF2B5EF4-FFF2-40B4-BE49-F238E27FC236}">
                <a16:creationId xmlns:a16="http://schemas.microsoft.com/office/drawing/2014/main" id="{08E38345-541C-C347-A5AD-9B4DA21578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E8B1782-6674-D84F-9C5F-EE7B7F1CEB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9B73A1-FC61-BA47-8819-316DF00D2F06}" type="slidenum">
              <a:rPr lang="en-US" smtClean="0"/>
              <a:t>‹#›</a:t>
            </a:fld>
            <a:endParaRPr lang="en-US"/>
          </a:p>
        </p:txBody>
      </p:sp>
    </p:spTree>
    <p:extLst>
      <p:ext uri="{BB962C8B-B14F-4D97-AF65-F5344CB8AC3E}">
        <p14:creationId xmlns:p14="http://schemas.microsoft.com/office/powerpoint/2010/main" val="35926496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bin"/><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bin"/><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bin"/><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bin"/><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bin"/><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bin"/><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bin"/><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3.bin"/><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4.bin"/><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bin"/><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bin"/><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bin"/><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9.bin"/><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 name="Picture 8" descr="Text&#10;&#10;Description automatically generated">
            <a:extLst>
              <a:ext uri="{FF2B5EF4-FFF2-40B4-BE49-F238E27FC236}">
                <a16:creationId xmlns:a16="http://schemas.microsoft.com/office/drawing/2014/main" id="{B2B1E415-F56A-40E4-9253-1EBEE74A141E}"/>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9" name="Subtitle 2">
            <a:extLst>
              <a:ext uri="{FF2B5EF4-FFF2-40B4-BE49-F238E27FC236}">
                <a16:creationId xmlns:a16="http://schemas.microsoft.com/office/drawing/2014/main" id="{6E5ACC97-A4E3-41B0-8460-A39A57617AE0}"/>
              </a:ext>
            </a:extLst>
          </p:cNvPr>
          <p:cNvSpPr>
            <a:spLocks noGrp="1"/>
          </p:cNvSpPr>
          <p:nvPr>
            <p:ph type="subTitle" idx="1"/>
          </p:nvPr>
        </p:nvSpPr>
        <p:spPr>
          <a:xfrm rot="16200000">
            <a:off x="8245230" y="2879114"/>
            <a:ext cx="6828694" cy="1069924"/>
          </a:xfrm>
        </p:spPr>
        <p:txBody>
          <a:bodyPr vert="horz" lIns="91440" tIns="45720" rIns="91440" bIns="45720" rtlCol="0" anchor="t">
            <a:normAutofit fontScale="85000" lnSpcReduction="10000"/>
          </a:bodyPr>
          <a:lstStyle/>
          <a:p>
            <a:r>
              <a:rPr lang="en-US" sz="3200" dirty="0">
                <a:solidFill>
                  <a:schemeClr val="bg1"/>
                </a:solidFill>
                <a:latin typeface="Avenir Book"/>
              </a:rPr>
              <a:t>Lesson 4: Disciples Think &amp; Ask Questions</a:t>
            </a:r>
            <a:endParaRPr lang="en-US" dirty="0">
              <a:solidFill>
                <a:schemeClr val="bg1"/>
              </a:solidFill>
              <a:latin typeface="Avenir Book"/>
            </a:endParaRPr>
          </a:p>
          <a:p>
            <a:r>
              <a:rPr lang="en-US" dirty="0">
                <a:solidFill>
                  <a:schemeClr val="bg1"/>
                </a:solidFill>
                <a:latin typeface="Avenir Book"/>
              </a:rPr>
              <a:t>Studies to Help Disciples Grow Stronger</a:t>
            </a:r>
          </a:p>
        </p:txBody>
      </p:sp>
    </p:spTree>
    <p:extLst>
      <p:ext uri="{BB962C8B-B14F-4D97-AF65-F5344CB8AC3E}">
        <p14:creationId xmlns:p14="http://schemas.microsoft.com/office/powerpoint/2010/main" val="12178022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0" y="179770"/>
            <a:ext cx="12191999" cy="1325563"/>
          </a:xfrm>
        </p:spPr>
        <p:txBody>
          <a:bodyPr>
            <a:normAutofit/>
          </a:bodyPr>
          <a:lstStyle/>
          <a:p>
            <a:pPr algn="ctr">
              <a:lnSpc>
                <a:spcPct val="100000"/>
              </a:lnSpc>
            </a:pPr>
            <a:r>
              <a:rPr lang="en-US" dirty="0">
                <a:latin typeface="Avenir Book" panose="02000503020000020003" pitchFamily="2" charset="0"/>
              </a:rPr>
              <a:t>How do we find God’s will in the scriptures?</a:t>
            </a:r>
            <a:br>
              <a:rPr lang="en-US" dirty="0">
                <a:latin typeface="Avenir Book" panose="02000503020000020003" pitchFamily="2" charset="0"/>
              </a:rPr>
            </a:br>
            <a:r>
              <a:rPr lang="en-US" sz="1800" dirty="0">
                <a:latin typeface="Avenir Book" panose="02000503020000020003" pitchFamily="2" charset="0"/>
              </a:rPr>
              <a:t>Lesson 4: Disciples Think and Ask Questions</a:t>
            </a:r>
            <a:endParaRPr lang="en-US"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8" name="Content Placeholder 2">
            <a:extLst>
              <a:ext uri="{FF2B5EF4-FFF2-40B4-BE49-F238E27FC236}">
                <a16:creationId xmlns:a16="http://schemas.microsoft.com/office/drawing/2014/main" id="{82D3EF9C-9049-C241-B469-5C6C278157DB}"/>
              </a:ext>
            </a:extLst>
          </p:cNvPr>
          <p:cNvSpPr>
            <a:spLocks noGrp="1"/>
          </p:cNvSpPr>
          <p:nvPr>
            <p:ph idx="1"/>
          </p:nvPr>
        </p:nvSpPr>
        <p:spPr>
          <a:xfrm>
            <a:off x="838200" y="1880626"/>
            <a:ext cx="10515600" cy="4797604"/>
          </a:xfrm>
        </p:spPr>
        <p:txBody>
          <a:bodyPr>
            <a:normAutofit/>
          </a:bodyPr>
          <a:lstStyle/>
          <a:p>
            <a:pPr marL="457200" indent="-457200">
              <a:lnSpc>
                <a:spcPct val="100000"/>
              </a:lnSpc>
              <a:spcAft>
                <a:spcPts val="600"/>
              </a:spcAft>
              <a:buFont typeface="+mj-lt"/>
              <a:buAutoNum type="alphaUcPeriod" startAt="2"/>
            </a:pPr>
            <a:r>
              <a:rPr lang="en-US" sz="2400" dirty="0">
                <a:latin typeface="Avenir Book" panose="02000503020000020003" pitchFamily="2" charset="0"/>
              </a:rPr>
              <a:t>Obey direct commands.</a:t>
            </a:r>
          </a:p>
          <a:p>
            <a:pPr marL="914400" lvl="1" indent="-457200">
              <a:lnSpc>
                <a:spcPct val="100000"/>
              </a:lnSpc>
              <a:spcAft>
                <a:spcPts val="600"/>
              </a:spcAft>
              <a:buAutoNum type="arabicPeriod"/>
            </a:pPr>
            <a:r>
              <a:rPr lang="en-US" sz="2000" dirty="0">
                <a:latin typeface="Avenir Book" panose="02000503020000020003" pitchFamily="2" charset="0"/>
              </a:rPr>
              <a:t>Much of God’s will for us is communicated in plain, simple terms.</a:t>
            </a:r>
          </a:p>
          <a:p>
            <a:pPr marL="914400" lvl="1" indent="-457200">
              <a:lnSpc>
                <a:spcPct val="100000"/>
              </a:lnSpc>
              <a:spcAft>
                <a:spcPts val="600"/>
              </a:spcAft>
              <a:buAutoNum type="arabicPeriod"/>
            </a:pPr>
            <a:r>
              <a:rPr lang="en-US" sz="2000" dirty="0">
                <a:latin typeface="Avenir Book" panose="02000503020000020003" pitchFamily="2" charset="0"/>
              </a:rPr>
              <a:t>Peter’s preaching contained clear commands: “Repent, and let every one of you be baptized…” (Acts 2:38).</a:t>
            </a:r>
          </a:p>
          <a:p>
            <a:pPr marL="914400" lvl="1" indent="-457200">
              <a:lnSpc>
                <a:spcPct val="100000"/>
              </a:lnSpc>
              <a:spcAft>
                <a:spcPts val="600"/>
              </a:spcAft>
              <a:buAutoNum type="arabicPeriod"/>
            </a:pPr>
            <a:r>
              <a:rPr lang="en-US" sz="2000" dirty="0">
                <a:latin typeface="Avenir Book" panose="02000503020000020003" pitchFamily="2" charset="0"/>
              </a:rPr>
              <a:t>Jesus’ desires regarding His Supper are not hard to understand: “This do…in remembrance of Me”(1 Corinthians 11:25).</a:t>
            </a:r>
          </a:p>
          <a:p>
            <a:pPr marL="914400" lvl="1" indent="-457200">
              <a:lnSpc>
                <a:spcPct val="100000"/>
              </a:lnSpc>
              <a:spcAft>
                <a:spcPts val="600"/>
              </a:spcAft>
              <a:buAutoNum type="arabicPeriod"/>
            </a:pPr>
            <a:r>
              <a:rPr lang="en-US" sz="2000" dirty="0">
                <a:latin typeface="Avenir Book" panose="02000503020000020003" pitchFamily="2" charset="0"/>
              </a:rPr>
              <a:t>Giving is clearly specified: “On the first day of the week let each one of you lay something aside…” (1 Corinthians 16:2).</a:t>
            </a:r>
          </a:p>
        </p:txBody>
      </p:sp>
    </p:spTree>
    <p:extLst>
      <p:ext uri="{BB962C8B-B14F-4D97-AF65-F5344CB8AC3E}">
        <p14:creationId xmlns:p14="http://schemas.microsoft.com/office/powerpoint/2010/main" val="3665973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0" y="179770"/>
            <a:ext cx="12191999" cy="1325563"/>
          </a:xfrm>
        </p:spPr>
        <p:txBody>
          <a:bodyPr>
            <a:normAutofit/>
          </a:bodyPr>
          <a:lstStyle/>
          <a:p>
            <a:pPr algn="ctr">
              <a:lnSpc>
                <a:spcPct val="100000"/>
              </a:lnSpc>
            </a:pPr>
            <a:r>
              <a:rPr lang="en-US" dirty="0">
                <a:latin typeface="Avenir Book" panose="02000503020000020003" pitchFamily="2" charset="0"/>
              </a:rPr>
              <a:t>How do we find God’s will in the scriptures?</a:t>
            </a:r>
            <a:br>
              <a:rPr lang="en-US" dirty="0">
                <a:latin typeface="Avenir Book" panose="02000503020000020003" pitchFamily="2" charset="0"/>
              </a:rPr>
            </a:br>
            <a:r>
              <a:rPr lang="en-US" sz="1800" dirty="0">
                <a:latin typeface="Avenir Book" panose="02000503020000020003" pitchFamily="2" charset="0"/>
              </a:rPr>
              <a:t>Lesson 4: Disciples Think and Ask Questions</a:t>
            </a:r>
            <a:endParaRPr lang="en-US"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8" name="Content Placeholder 2">
            <a:extLst>
              <a:ext uri="{FF2B5EF4-FFF2-40B4-BE49-F238E27FC236}">
                <a16:creationId xmlns:a16="http://schemas.microsoft.com/office/drawing/2014/main" id="{82D3EF9C-9049-C241-B469-5C6C278157DB}"/>
              </a:ext>
            </a:extLst>
          </p:cNvPr>
          <p:cNvSpPr>
            <a:spLocks noGrp="1"/>
          </p:cNvSpPr>
          <p:nvPr>
            <p:ph idx="1"/>
          </p:nvPr>
        </p:nvSpPr>
        <p:spPr>
          <a:xfrm>
            <a:off x="838200" y="1505333"/>
            <a:ext cx="10515600" cy="5352667"/>
          </a:xfrm>
        </p:spPr>
        <p:txBody>
          <a:bodyPr>
            <a:normAutofit lnSpcReduction="10000"/>
          </a:bodyPr>
          <a:lstStyle/>
          <a:p>
            <a:pPr marL="457200" indent="-457200">
              <a:lnSpc>
                <a:spcPct val="100000"/>
              </a:lnSpc>
              <a:spcAft>
                <a:spcPts val="600"/>
              </a:spcAft>
              <a:buFont typeface="+mj-lt"/>
              <a:buAutoNum type="alphaUcPeriod" startAt="3"/>
            </a:pPr>
            <a:r>
              <a:rPr lang="en-US" sz="2400" dirty="0">
                <a:latin typeface="Avenir Book" panose="02000503020000020003" pitchFamily="2" charset="0"/>
              </a:rPr>
              <a:t>Observe approved examples.</a:t>
            </a:r>
          </a:p>
          <a:p>
            <a:pPr marL="914400" lvl="1" indent="-457200">
              <a:lnSpc>
                <a:spcPct val="100000"/>
              </a:lnSpc>
              <a:spcAft>
                <a:spcPts val="600"/>
              </a:spcAft>
              <a:buAutoNum type="arabicPeriod"/>
            </a:pPr>
            <a:r>
              <a:rPr lang="en-US" sz="2000" dirty="0">
                <a:latin typeface="Avenir Book" panose="02000503020000020003" pitchFamily="2" charset="0"/>
              </a:rPr>
              <a:t>Approved examples are simply the practices of the New Testament church as it functioned under the guidance of the apostles.</a:t>
            </a:r>
          </a:p>
          <a:p>
            <a:pPr marL="914400" lvl="1" indent="-457200">
              <a:lnSpc>
                <a:spcPct val="100000"/>
              </a:lnSpc>
              <a:spcAft>
                <a:spcPts val="600"/>
              </a:spcAft>
              <a:buAutoNum type="arabicPeriod"/>
            </a:pPr>
            <a:r>
              <a:rPr lang="en-US" sz="2000" dirty="0">
                <a:latin typeface="Avenir Book" panose="02000503020000020003" pitchFamily="2" charset="0"/>
              </a:rPr>
              <a:t>The New Testament urges us to follow the example of the apostles: “The things which you __________ and received and heard and saw in me, these do, and the __________ of peace will be with you” (Philippians 4:9).</a:t>
            </a:r>
          </a:p>
          <a:p>
            <a:pPr marL="914400" lvl="1" indent="-457200">
              <a:lnSpc>
                <a:spcPct val="100000"/>
              </a:lnSpc>
              <a:spcAft>
                <a:spcPts val="600"/>
              </a:spcAft>
              <a:buAutoNum type="arabicPeriod"/>
            </a:pPr>
            <a:r>
              <a:rPr lang="en-US" sz="2000" dirty="0">
                <a:latin typeface="Avenir Book" panose="02000503020000020003" pitchFamily="2" charset="0"/>
              </a:rPr>
              <a:t>“Stand fast and hold the __________ which you were taught, whether by word or our epistle” (2 Thessalonians 2:15).</a:t>
            </a:r>
          </a:p>
          <a:p>
            <a:pPr marL="914400" lvl="1" indent="-457200">
              <a:lnSpc>
                <a:spcPct val="100000"/>
              </a:lnSpc>
              <a:spcAft>
                <a:spcPts val="600"/>
              </a:spcAft>
              <a:buAutoNum type="arabicPeriod"/>
            </a:pPr>
            <a:r>
              <a:rPr lang="en-US" sz="2000" dirty="0">
                <a:latin typeface="Avenir Book" panose="02000503020000020003" pitchFamily="2" charset="0"/>
              </a:rPr>
              <a:t>Human tradition is not important, but apostolic tradition is from God and must be followed.</a:t>
            </a:r>
          </a:p>
          <a:p>
            <a:pPr marL="914400" lvl="1" indent="-457200">
              <a:lnSpc>
                <a:spcPct val="100000"/>
              </a:lnSpc>
              <a:spcAft>
                <a:spcPts val="600"/>
              </a:spcAft>
              <a:buAutoNum type="arabicPeriod"/>
            </a:pPr>
            <a:r>
              <a:rPr lang="en-US" sz="2000" dirty="0">
                <a:latin typeface="Avenir Book" panose="02000503020000020003" pitchFamily="2" charset="0"/>
              </a:rPr>
              <a:t>Watching the example of the apostles and New Testament church helps us to know many things:</a:t>
            </a:r>
          </a:p>
          <a:p>
            <a:pPr marL="1257300" lvl="2" indent="-342900">
              <a:lnSpc>
                <a:spcPct val="100000"/>
              </a:lnSpc>
              <a:spcAft>
                <a:spcPts val="600"/>
              </a:spcAft>
              <a:buAutoNum type="alphaLcPeriod"/>
            </a:pPr>
            <a:r>
              <a:rPr lang="en-US" sz="1600" dirty="0">
                <a:latin typeface="Avenir Book" panose="02000503020000020003" pitchFamily="2" charset="0"/>
              </a:rPr>
              <a:t>Acts 20:7 -- When did the church take the Lord’s Supper?</a:t>
            </a:r>
          </a:p>
          <a:p>
            <a:pPr marL="1257300" lvl="2" indent="-342900">
              <a:lnSpc>
                <a:spcPct val="100000"/>
              </a:lnSpc>
              <a:spcAft>
                <a:spcPts val="600"/>
              </a:spcAft>
              <a:buAutoNum type="alphaLcPeriod"/>
            </a:pPr>
            <a:r>
              <a:rPr lang="en-US" sz="1600" dirty="0">
                <a:latin typeface="Avenir Book" panose="02000503020000020003" pitchFamily="2" charset="0"/>
              </a:rPr>
              <a:t>Acts 14:23 – Did the apostles teach one man should rule the church or several men should </a:t>
            </a:r>
            <a:br>
              <a:rPr lang="en-US" sz="1600" dirty="0">
                <a:latin typeface="Avenir Book" panose="02000503020000020003" pitchFamily="2" charset="0"/>
              </a:rPr>
            </a:br>
            <a:r>
              <a:rPr lang="en-US" sz="1600" dirty="0">
                <a:latin typeface="Avenir Book" panose="02000503020000020003" pitchFamily="2" charset="0"/>
              </a:rPr>
              <a:t>serve as elders?</a:t>
            </a:r>
          </a:p>
        </p:txBody>
      </p:sp>
    </p:spTree>
    <p:extLst>
      <p:ext uri="{BB962C8B-B14F-4D97-AF65-F5344CB8AC3E}">
        <p14:creationId xmlns:p14="http://schemas.microsoft.com/office/powerpoint/2010/main" val="214346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0" y="179770"/>
            <a:ext cx="12191999" cy="1325563"/>
          </a:xfrm>
        </p:spPr>
        <p:txBody>
          <a:bodyPr>
            <a:normAutofit/>
          </a:bodyPr>
          <a:lstStyle/>
          <a:p>
            <a:pPr algn="ctr">
              <a:lnSpc>
                <a:spcPct val="100000"/>
              </a:lnSpc>
            </a:pPr>
            <a:r>
              <a:rPr lang="en-US" dirty="0">
                <a:latin typeface="Avenir Book" panose="02000503020000020003" pitchFamily="2" charset="0"/>
              </a:rPr>
              <a:t>How do we find God’s will in the scriptures?</a:t>
            </a:r>
            <a:br>
              <a:rPr lang="en-US" dirty="0">
                <a:latin typeface="Avenir Book" panose="02000503020000020003" pitchFamily="2" charset="0"/>
              </a:rPr>
            </a:br>
            <a:r>
              <a:rPr lang="en-US" sz="1800" dirty="0">
                <a:latin typeface="Avenir Book" panose="02000503020000020003" pitchFamily="2" charset="0"/>
              </a:rPr>
              <a:t>Lesson 4: Disciples Think and Ask Questions</a:t>
            </a:r>
            <a:endParaRPr lang="en-US"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8" name="Content Placeholder 2">
            <a:extLst>
              <a:ext uri="{FF2B5EF4-FFF2-40B4-BE49-F238E27FC236}">
                <a16:creationId xmlns:a16="http://schemas.microsoft.com/office/drawing/2014/main" id="{82D3EF9C-9049-C241-B469-5C6C278157DB}"/>
              </a:ext>
            </a:extLst>
          </p:cNvPr>
          <p:cNvSpPr>
            <a:spLocks noGrp="1"/>
          </p:cNvSpPr>
          <p:nvPr>
            <p:ph idx="1"/>
          </p:nvPr>
        </p:nvSpPr>
        <p:spPr>
          <a:xfrm>
            <a:off x="838200" y="1573069"/>
            <a:ext cx="10515600" cy="5352667"/>
          </a:xfrm>
        </p:spPr>
        <p:txBody>
          <a:bodyPr>
            <a:normAutofit/>
          </a:bodyPr>
          <a:lstStyle/>
          <a:p>
            <a:pPr marL="457200" indent="-457200">
              <a:lnSpc>
                <a:spcPct val="100000"/>
              </a:lnSpc>
              <a:spcAft>
                <a:spcPts val="600"/>
              </a:spcAft>
              <a:buFont typeface="+mj-lt"/>
              <a:buAutoNum type="alphaUcPeriod" startAt="4"/>
            </a:pPr>
            <a:r>
              <a:rPr lang="en-US" sz="2400" dirty="0">
                <a:latin typeface="Avenir Book" panose="02000503020000020003" pitchFamily="2" charset="0"/>
              </a:rPr>
              <a:t>Draw forced conclusions.</a:t>
            </a:r>
          </a:p>
          <a:p>
            <a:pPr marL="914400" lvl="1" indent="-457200">
              <a:lnSpc>
                <a:spcPct val="100000"/>
              </a:lnSpc>
              <a:spcAft>
                <a:spcPts val="600"/>
              </a:spcAft>
              <a:buAutoNum type="arabicPeriod"/>
            </a:pPr>
            <a:r>
              <a:rPr lang="en-US" sz="2000" dirty="0">
                <a:latin typeface="Avenir Book" panose="02000503020000020003" pitchFamily="2" charset="0"/>
              </a:rPr>
              <a:t>God expects disciples to reason to logical conclusions. The Bible presents the facts. We draw the conclusion the text forces us to draw.</a:t>
            </a:r>
          </a:p>
          <a:p>
            <a:pPr marL="914400" lvl="1" indent="-457200">
              <a:lnSpc>
                <a:spcPct val="100000"/>
              </a:lnSpc>
              <a:spcAft>
                <a:spcPts val="600"/>
              </a:spcAft>
              <a:buAutoNum type="arabicPeriod"/>
            </a:pPr>
            <a:r>
              <a:rPr lang="en-US" sz="2000" dirty="0">
                <a:latin typeface="Avenir Book" panose="02000503020000020003" pitchFamily="2" charset="0"/>
              </a:rPr>
              <a:t>Read Matthew 3:16. The Bible nowhere says Jesus went down into the water, but if He came up from the water, sound reasoning concludes that He went down into it.</a:t>
            </a:r>
          </a:p>
          <a:p>
            <a:pPr marL="914400" lvl="1" indent="-457200">
              <a:lnSpc>
                <a:spcPct val="100000"/>
              </a:lnSpc>
              <a:spcAft>
                <a:spcPts val="600"/>
              </a:spcAft>
              <a:buAutoNum type="arabicPeriod"/>
            </a:pPr>
            <a:r>
              <a:rPr lang="en-US" sz="2000" dirty="0">
                <a:latin typeface="Avenir Book" panose="02000503020000020003" pitchFamily="2" charset="0"/>
              </a:rPr>
              <a:t>Exodus 20:8 instructed Israel to keep the Sabbath holy. Since no other instruction is given, the only conclusion possible was that God wanted Israel to hallow every Sabbath.</a:t>
            </a:r>
          </a:p>
          <a:p>
            <a:pPr marL="914400" lvl="1" indent="-457200">
              <a:lnSpc>
                <a:spcPct val="100000"/>
              </a:lnSpc>
              <a:spcAft>
                <a:spcPts val="600"/>
              </a:spcAft>
              <a:buAutoNum type="arabicPeriod"/>
            </a:pPr>
            <a:r>
              <a:rPr lang="en-US" sz="2000" dirty="0">
                <a:latin typeface="Avenir Book" panose="02000503020000020003" pitchFamily="2" charset="0"/>
              </a:rPr>
              <a:t>Acts 20:7 tells us disciples took the Lord’s Supper on Sunday. 1 Corinthians 16:1-2 shows us disciples met for worship every Sunday. Regarding the frequency of taking the Lord’s Supper what conclusion does the New Testament force us to draw?</a:t>
            </a:r>
          </a:p>
          <a:p>
            <a:pPr marL="1371600" lvl="3" indent="0">
              <a:lnSpc>
                <a:spcPct val="100000"/>
              </a:lnSpc>
              <a:spcAft>
                <a:spcPts val="600"/>
              </a:spcAft>
              <a:buNone/>
            </a:pPr>
            <a:r>
              <a:rPr lang="en-US" sz="1400" dirty="0">
                <a:latin typeface="Avenir Book" panose="02000503020000020003" pitchFamily="2" charset="0"/>
              </a:rPr>
              <a:t>We should take the Supper once a year.</a:t>
            </a:r>
          </a:p>
          <a:p>
            <a:pPr marL="1371600" lvl="3" indent="0">
              <a:lnSpc>
                <a:spcPct val="100000"/>
              </a:lnSpc>
              <a:spcAft>
                <a:spcPts val="600"/>
              </a:spcAft>
              <a:buNone/>
            </a:pPr>
            <a:r>
              <a:rPr lang="en-US" sz="1400" dirty="0">
                <a:latin typeface="Avenir Book" panose="02000503020000020003" pitchFamily="2" charset="0"/>
              </a:rPr>
              <a:t>We should take the Supper every Sunday, just as the New Testament church did.</a:t>
            </a:r>
          </a:p>
        </p:txBody>
      </p:sp>
      <p:sp>
        <p:nvSpPr>
          <p:cNvPr id="3" name="Frame 2">
            <a:extLst>
              <a:ext uri="{FF2B5EF4-FFF2-40B4-BE49-F238E27FC236}">
                <a16:creationId xmlns:a16="http://schemas.microsoft.com/office/drawing/2014/main" id="{345EA346-4A47-2144-A464-4FDB026E66EB}"/>
              </a:ext>
            </a:extLst>
          </p:cNvPr>
          <p:cNvSpPr/>
          <p:nvPr/>
        </p:nvSpPr>
        <p:spPr>
          <a:xfrm>
            <a:off x="2014917" y="6040408"/>
            <a:ext cx="194209" cy="194210"/>
          </a:xfrm>
          <a:prstGeom prst="frame">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highlight>
                <a:srgbClr val="808080"/>
              </a:highlight>
            </a:endParaRPr>
          </a:p>
        </p:txBody>
      </p:sp>
      <p:sp>
        <p:nvSpPr>
          <p:cNvPr id="6" name="Frame 5">
            <a:extLst>
              <a:ext uri="{FF2B5EF4-FFF2-40B4-BE49-F238E27FC236}">
                <a16:creationId xmlns:a16="http://schemas.microsoft.com/office/drawing/2014/main" id="{A9815C3E-EB3A-8041-B251-DE2FEAFDFD26}"/>
              </a:ext>
            </a:extLst>
          </p:cNvPr>
          <p:cNvSpPr/>
          <p:nvPr/>
        </p:nvSpPr>
        <p:spPr>
          <a:xfrm>
            <a:off x="2014916" y="6367777"/>
            <a:ext cx="194209" cy="194210"/>
          </a:xfrm>
          <a:prstGeom prst="frame">
            <a:avLst/>
          </a:prstGeom>
          <a:solidFill>
            <a:schemeClr val="bg1">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highlight>
                <a:srgbClr val="808080"/>
              </a:highlight>
            </a:endParaRPr>
          </a:p>
        </p:txBody>
      </p:sp>
    </p:spTree>
    <p:extLst>
      <p:ext uri="{BB962C8B-B14F-4D97-AF65-F5344CB8AC3E}">
        <p14:creationId xmlns:p14="http://schemas.microsoft.com/office/powerpoint/2010/main" val="40409520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0" y="179770"/>
            <a:ext cx="12191999" cy="1325563"/>
          </a:xfrm>
        </p:spPr>
        <p:txBody>
          <a:bodyPr>
            <a:normAutofit/>
          </a:bodyPr>
          <a:lstStyle/>
          <a:p>
            <a:pPr algn="ctr">
              <a:lnSpc>
                <a:spcPct val="100000"/>
              </a:lnSpc>
            </a:pPr>
            <a:r>
              <a:rPr lang="en-US" dirty="0">
                <a:latin typeface="Avenir Book" panose="02000503020000020003" pitchFamily="2" charset="0"/>
              </a:rPr>
              <a:t>How do we find God’s will in the scriptures?</a:t>
            </a:r>
            <a:br>
              <a:rPr lang="en-US" dirty="0">
                <a:latin typeface="Avenir Book" panose="02000503020000020003" pitchFamily="2" charset="0"/>
              </a:rPr>
            </a:br>
            <a:r>
              <a:rPr lang="en-US" sz="1800" dirty="0">
                <a:latin typeface="Avenir Book" panose="02000503020000020003" pitchFamily="2" charset="0"/>
              </a:rPr>
              <a:t>Lesson 4: Disciples Think and Ask Questions</a:t>
            </a:r>
            <a:endParaRPr lang="en-US"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8" name="Content Placeholder 2">
            <a:extLst>
              <a:ext uri="{FF2B5EF4-FFF2-40B4-BE49-F238E27FC236}">
                <a16:creationId xmlns:a16="http://schemas.microsoft.com/office/drawing/2014/main" id="{82D3EF9C-9049-C241-B469-5C6C278157DB}"/>
              </a:ext>
            </a:extLst>
          </p:cNvPr>
          <p:cNvSpPr>
            <a:spLocks noGrp="1"/>
          </p:cNvSpPr>
          <p:nvPr>
            <p:ph idx="1"/>
          </p:nvPr>
        </p:nvSpPr>
        <p:spPr>
          <a:xfrm>
            <a:off x="838200" y="1880626"/>
            <a:ext cx="10515600" cy="4797604"/>
          </a:xfrm>
        </p:spPr>
        <p:txBody>
          <a:bodyPr>
            <a:normAutofit/>
          </a:bodyPr>
          <a:lstStyle/>
          <a:p>
            <a:pPr marL="457200" indent="-457200">
              <a:lnSpc>
                <a:spcPct val="100000"/>
              </a:lnSpc>
              <a:spcAft>
                <a:spcPts val="600"/>
              </a:spcAft>
              <a:buFont typeface="+mj-lt"/>
              <a:buAutoNum type="alphaUcPeriod" startAt="5"/>
            </a:pPr>
            <a:r>
              <a:rPr lang="en-US" sz="2400" dirty="0">
                <a:latin typeface="Avenir Book" panose="02000503020000020003" pitchFamily="2" charset="0"/>
              </a:rPr>
              <a:t>Summary:</a:t>
            </a:r>
          </a:p>
          <a:p>
            <a:pPr marL="914400" lvl="1" indent="-457200">
              <a:lnSpc>
                <a:spcPct val="100000"/>
              </a:lnSpc>
              <a:spcAft>
                <a:spcPts val="600"/>
              </a:spcAft>
              <a:buAutoNum type="arabicPeriod"/>
            </a:pPr>
            <a:r>
              <a:rPr lang="en-US" sz="2000" dirty="0">
                <a:latin typeface="Avenir Book" panose="02000503020000020003" pitchFamily="2" charset="0"/>
              </a:rPr>
              <a:t>Following Christ means we obey Him. The disciple constantly searches to find Bible authority for every activity and doctrine.</a:t>
            </a:r>
          </a:p>
          <a:p>
            <a:pPr marL="914400" lvl="1" indent="-457200">
              <a:lnSpc>
                <a:spcPct val="100000"/>
              </a:lnSpc>
              <a:spcAft>
                <a:spcPts val="600"/>
              </a:spcAft>
              <a:buAutoNum type="arabicPeriod"/>
            </a:pPr>
            <a:r>
              <a:rPr lang="en-US" sz="2000" dirty="0">
                <a:latin typeface="Avenir Book" panose="02000503020000020003" pitchFamily="2" charset="0"/>
              </a:rPr>
              <a:t>Disciples ask, “What passage commands this?,” ”Where is the example?,” or “How did we draw this conclusion?”</a:t>
            </a:r>
          </a:p>
          <a:p>
            <a:pPr marL="914400" lvl="1" indent="-457200">
              <a:lnSpc>
                <a:spcPct val="100000"/>
              </a:lnSpc>
              <a:spcAft>
                <a:spcPts val="600"/>
              </a:spcAft>
              <a:buAutoNum type="arabicPeriod"/>
            </a:pPr>
            <a:r>
              <a:rPr lang="en-US" sz="2000" dirty="0">
                <a:latin typeface="Avenir Book" panose="02000503020000020003" pitchFamily="2" charset="0"/>
              </a:rPr>
              <a:t>In these ways God’s will is communicated to us, and we must obey it.</a:t>
            </a:r>
          </a:p>
          <a:p>
            <a:pPr marL="914400" lvl="1" indent="-457200">
              <a:lnSpc>
                <a:spcPct val="100000"/>
              </a:lnSpc>
              <a:spcAft>
                <a:spcPts val="600"/>
              </a:spcAft>
              <a:buAutoNum type="arabicPeriod"/>
            </a:pPr>
            <a:r>
              <a:rPr lang="en-US" sz="2000" dirty="0">
                <a:latin typeface="Avenir Book" panose="02000503020000020003" pitchFamily="2" charset="0"/>
              </a:rPr>
              <a:t>If a teaching or practice cannot be established by command, example, or conclusion, we know that it is not God’s will.</a:t>
            </a:r>
          </a:p>
          <a:p>
            <a:pPr marL="914400" lvl="1" indent="-457200">
              <a:lnSpc>
                <a:spcPct val="100000"/>
              </a:lnSpc>
              <a:spcAft>
                <a:spcPts val="600"/>
              </a:spcAft>
              <a:buAutoNum type="arabicPeriod"/>
            </a:pPr>
            <a:r>
              <a:rPr lang="en-US" sz="2000" dirty="0">
                <a:latin typeface="Avenir Book" panose="02000503020000020003" pitchFamily="2" charset="0"/>
              </a:rPr>
              <a:t>”And whatever you do in word or deed, do all in the name of the Lord Jesus…” (Colossians 3:17).</a:t>
            </a:r>
            <a:endParaRPr lang="en-US" sz="1400" dirty="0">
              <a:latin typeface="Avenir Book" panose="02000503020000020003" pitchFamily="2" charset="0"/>
            </a:endParaRPr>
          </a:p>
        </p:txBody>
      </p:sp>
      <p:sp>
        <p:nvSpPr>
          <p:cNvPr id="7" name="5-Point Star 6">
            <a:extLst>
              <a:ext uri="{FF2B5EF4-FFF2-40B4-BE49-F238E27FC236}">
                <a16:creationId xmlns:a16="http://schemas.microsoft.com/office/drawing/2014/main" id="{470683D4-C978-AA44-8EED-79BA210FD2F6}"/>
              </a:ext>
            </a:extLst>
          </p:cNvPr>
          <p:cNvSpPr/>
          <p:nvPr/>
        </p:nvSpPr>
        <p:spPr>
          <a:xfrm>
            <a:off x="1103476" y="4408146"/>
            <a:ext cx="199768" cy="19976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1012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1F3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07CA-6C63-3E4B-B0E0-5E83D663D221}"/>
              </a:ext>
            </a:extLst>
          </p:cNvPr>
          <p:cNvSpPr>
            <a:spLocks noGrp="1"/>
          </p:cNvSpPr>
          <p:nvPr>
            <p:ph type="title"/>
          </p:nvPr>
        </p:nvSpPr>
        <p:spPr>
          <a:xfrm>
            <a:off x="6889898" y="0"/>
            <a:ext cx="5302102" cy="6858000"/>
          </a:xfrm>
        </p:spPr>
        <p:txBody>
          <a:bodyPr vert="horz" lIns="91440" tIns="45720" rIns="91440" bIns="45720" rtlCol="0" anchor="ctr">
            <a:normAutofit/>
          </a:bodyPr>
          <a:lstStyle/>
          <a:p>
            <a:pPr algn="ctr"/>
            <a:r>
              <a:rPr lang="en-US" sz="5400" dirty="0">
                <a:solidFill>
                  <a:schemeClr val="bg1"/>
                </a:solidFill>
                <a:latin typeface="Avenir Book" panose="02000503020000020003" pitchFamily="2" charset="0"/>
              </a:rPr>
              <a:t>Bible Study </a:t>
            </a:r>
            <a:br>
              <a:rPr lang="en-US" sz="5400" dirty="0">
                <a:solidFill>
                  <a:schemeClr val="bg1"/>
                </a:solidFill>
                <a:latin typeface="Avenir Book" panose="02000503020000020003" pitchFamily="2" charset="0"/>
              </a:rPr>
            </a:br>
            <a:r>
              <a:rPr lang="en-US" sz="5400" dirty="0">
                <a:solidFill>
                  <a:schemeClr val="bg1"/>
                </a:solidFill>
                <a:latin typeface="Avenir Book" panose="02000503020000020003" pitchFamily="2" charset="0"/>
              </a:rPr>
              <a:t>Keys</a:t>
            </a:r>
          </a:p>
        </p:txBody>
      </p:sp>
      <p:pic>
        <p:nvPicPr>
          <p:cNvPr id="4" name="Picture 8" descr="Text&#10;&#10;Description automatically generated">
            <a:extLst>
              <a:ext uri="{FF2B5EF4-FFF2-40B4-BE49-F238E27FC236}">
                <a16:creationId xmlns:a16="http://schemas.microsoft.com/office/drawing/2014/main" id="{7E6DBD4A-EDF7-9D49-8F02-DE1298D02E10}"/>
              </a:ext>
            </a:extLst>
          </p:cNvPr>
          <p:cNvPicPr>
            <a:picLocks noChangeAspect="1"/>
          </p:cNvPicPr>
          <p:nvPr/>
        </p:nvPicPr>
        <p:blipFill rotWithShape="1">
          <a:blip r:embed="rId2"/>
          <a:srcRect l="20464" r="2188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ln w="177800">
            <a:solidFill>
              <a:schemeClr val="bg1">
                <a:lumMod val="85000"/>
              </a:schemeClr>
            </a:solidFill>
          </a:ln>
        </p:spPr>
      </p:pic>
      <p:sp>
        <p:nvSpPr>
          <p:cNvPr id="6" name="Subtitle 2">
            <a:extLst>
              <a:ext uri="{FF2B5EF4-FFF2-40B4-BE49-F238E27FC236}">
                <a16:creationId xmlns:a16="http://schemas.microsoft.com/office/drawing/2014/main" id="{5B234EE1-9C01-FD48-8758-F8C4CF44CE72}"/>
              </a:ext>
            </a:extLst>
          </p:cNvPr>
          <p:cNvSpPr txBox="1">
            <a:spLocks/>
          </p:cNvSpPr>
          <p:nvPr/>
        </p:nvSpPr>
        <p:spPr>
          <a:xfrm>
            <a:off x="5667153" y="5941290"/>
            <a:ext cx="6524847" cy="916700"/>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Avenir Book"/>
              </a:rPr>
              <a:t>Lesson 4: Disciples Think &amp; Ask Questions</a:t>
            </a:r>
            <a:endParaRPr lang="en-US" dirty="0">
              <a:solidFill>
                <a:schemeClr val="bg1"/>
              </a:solidFill>
              <a:latin typeface="Avenir Book"/>
            </a:endParaRPr>
          </a:p>
          <a:p>
            <a:pPr marL="0" indent="0" algn="ctr">
              <a:buNone/>
            </a:pPr>
            <a:r>
              <a:rPr lang="en-US" dirty="0">
                <a:solidFill>
                  <a:schemeClr val="bg1"/>
                </a:solidFill>
                <a:latin typeface="Avenir Book"/>
              </a:rPr>
              <a:t>Studies to Help Disciples Grow Stronger</a:t>
            </a:r>
          </a:p>
        </p:txBody>
      </p:sp>
    </p:spTree>
    <p:extLst>
      <p:ext uri="{BB962C8B-B14F-4D97-AF65-F5344CB8AC3E}">
        <p14:creationId xmlns:p14="http://schemas.microsoft.com/office/powerpoint/2010/main" val="32684289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0" y="179770"/>
            <a:ext cx="12191999" cy="1325563"/>
          </a:xfrm>
        </p:spPr>
        <p:txBody>
          <a:bodyPr>
            <a:normAutofit/>
          </a:bodyPr>
          <a:lstStyle/>
          <a:p>
            <a:pPr algn="ctr">
              <a:lnSpc>
                <a:spcPct val="100000"/>
              </a:lnSpc>
            </a:pPr>
            <a:r>
              <a:rPr lang="en-US" dirty="0">
                <a:latin typeface="Avenir Book" panose="02000503020000020003" pitchFamily="2" charset="0"/>
              </a:rPr>
              <a:t>Bible Study Keys</a:t>
            </a:r>
            <a:br>
              <a:rPr lang="en-US" dirty="0">
                <a:latin typeface="Avenir Book" panose="02000503020000020003" pitchFamily="2" charset="0"/>
              </a:rPr>
            </a:br>
            <a:r>
              <a:rPr lang="en-US" sz="1800" dirty="0">
                <a:latin typeface="Avenir Book" panose="02000503020000020003" pitchFamily="2" charset="0"/>
              </a:rPr>
              <a:t>Lesson 4: Disciples Think and Ask Questions</a:t>
            </a:r>
            <a:endParaRPr lang="en-US"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8" name="Content Placeholder 2">
            <a:extLst>
              <a:ext uri="{FF2B5EF4-FFF2-40B4-BE49-F238E27FC236}">
                <a16:creationId xmlns:a16="http://schemas.microsoft.com/office/drawing/2014/main" id="{82D3EF9C-9049-C241-B469-5C6C278157DB}"/>
              </a:ext>
            </a:extLst>
          </p:cNvPr>
          <p:cNvSpPr>
            <a:spLocks noGrp="1"/>
          </p:cNvSpPr>
          <p:nvPr>
            <p:ph idx="1"/>
          </p:nvPr>
        </p:nvSpPr>
        <p:spPr>
          <a:xfrm>
            <a:off x="838200" y="1880626"/>
            <a:ext cx="10515600" cy="4797604"/>
          </a:xfrm>
        </p:spPr>
        <p:txBody>
          <a:bodyPr>
            <a:normAutofit/>
          </a:bodyPr>
          <a:lstStyle/>
          <a:p>
            <a:pPr marL="457200" indent="-457200">
              <a:lnSpc>
                <a:spcPct val="100000"/>
              </a:lnSpc>
              <a:spcAft>
                <a:spcPts val="600"/>
              </a:spcAft>
              <a:buAutoNum type="alphaUcPeriod"/>
            </a:pPr>
            <a:r>
              <a:rPr lang="en-US" sz="2400" dirty="0">
                <a:latin typeface="Avenir Book" panose="02000503020000020003" pitchFamily="2" charset="0"/>
              </a:rPr>
              <a:t>Bible study key 1: regular study</a:t>
            </a:r>
          </a:p>
          <a:p>
            <a:pPr marL="914400" lvl="1" indent="-457200">
              <a:lnSpc>
                <a:spcPct val="100000"/>
              </a:lnSpc>
              <a:spcAft>
                <a:spcPts val="600"/>
              </a:spcAft>
              <a:buAutoNum type="arabicPeriod"/>
            </a:pPr>
            <a:r>
              <a:rPr lang="en-US" sz="2000" dirty="0">
                <a:latin typeface="Avenir Book" panose="02000503020000020003" pitchFamily="2" charset="0"/>
              </a:rPr>
              <a:t>Few things are meaningful if practiced haphazardly.</a:t>
            </a:r>
          </a:p>
          <a:p>
            <a:pPr marL="914400" lvl="1" indent="-457200">
              <a:lnSpc>
                <a:spcPct val="100000"/>
              </a:lnSpc>
              <a:spcAft>
                <a:spcPts val="600"/>
              </a:spcAft>
              <a:buAutoNum type="arabicPeriod"/>
            </a:pPr>
            <a:r>
              <a:rPr lang="en-US" sz="2000" dirty="0">
                <a:latin typeface="Avenir Book" panose="02000503020000020003" pitchFamily="2" charset="0"/>
              </a:rPr>
              <a:t>Read your Bible daily to reap the greatest benefits from it.</a:t>
            </a:r>
          </a:p>
          <a:p>
            <a:pPr marL="914400" lvl="1" indent="-457200">
              <a:lnSpc>
                <a:spcPct val="100000"/>
              </a:lnSpc>
              <a:spcAft>
                <a:spcPts val="600"/>
              </a:spcAft>
              <a:buAutoNum type="arabicPeriod"/>
            </a:pPr>
            <a:r>
              <a:rPr lang="en-US" sz="2000" dirty="0">
                <a:latin typeface="Avenir Book" panose="02000503020000020003" pitchFamily="2" charset="0"/>
              </a:rPr>
              <a:t>Study 2 Timothy 2:15. What does “give diligence” mean?</a:t>
            </a:r>
            <a:endParaRPr lang="en-US" sz="1400" dirty="0">
              <a:latin typeface="Avenir Book" panose="02000503020000020003" pitchFamily="2" charset="0"/>
            </a:endParaRPr>
          </a:p>
        </p:txBody>
      </p:sp>
    </p:spTree>
    <p:extLst>
      <p:ext uri="{BB962C8B-B14F-4D97-AF65-F5344CB8AC3E}">
        <p14:creationId xmlns:p14="http://schemas.microsoft.com/office/powerpoint/2010/main" val="9466101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0" y="179770"/>
            <a:ext cx="12191999" cy="1325563"/>
          </a:xfrm>
        </p:spPr>
        <p:txBody>
          <a:bodyPr>
            <a:normAutofit/>
          </a:bodyPr>
          <a:lstStyle/>
          <a:p>
            <a:pPr algn="ctr">
              <a:lnSpc>
                <a:spcPct val="100000"/>
              </a:lnSpc>
            </a:pPr>
            <a:r>
              <a:rPr lang="en-US" dirty="0">
                <a:latin typeface="Avenir Book" panose="02000503020000020003" pitchFamily="2" charset="0"/>
              </a:rPr>
              <a:t>Bible Study Keys</a:t>
            </a:r>
            <a:br>
              <a:rPr lang="en-US" dirty="0">
                <a:latin typeface="Avenir Book" panose="02000503020000020003" pitchFamily="2" charset="0"/>
              </a:rPr>
            </a:br>
            <a:r>
              <a:rPr lang="en-US" sz="1800" dirty="0">
                <a:latin typeface="Avenir Book" panose="02000503020000020003" pitchFamily="2" charset="0"/>
              </a:rPr>
              <a:t>Lesson 4: Disciples Think and Ask Questions</a:t>
            </a:r>
            <a:endParaRPr lang="en-US"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8" name="Content Placeholder 2">
            <a:extLst>
              <a:ext uri="{FF2B5EF4-FFF2-40B4-BE49-F238E27FC236}">
                <a16:creationId xmlns:a16="http://schemas.microsoft.com/office/drawing/2014/main" id="{82D3EF9C-9049-C241-B469-5C6C278157DB}"/>
              </a:ext>
            </a:extLst>
          </p:cNvPr>
          <p:cNvSpPr>
            <a:spLocks noGrp="1"/>
          </p:cNvSpPr>
          <p:nvPr>
            <p:ph idx="1"/>
          </p:nvPr>
        </p:nvSpPr>
        <p:spPr>
          <a:xfrm>
            <a:off x="838200" y="1711288"/>
            <a:ext cx="10515600" cy="4797604"/>
          </a:xfrm>
        </p:spPr>
        <p:txBody>
          <a:bodyPr>
            <a:normAutofit/>
          </a:bodyPr>
          <a:lstStyle/>
          <a:p>
            <a:pPr marL="457200" indent="-457200">
              <a:lnSpc>
                <a:spcPct val="100000"/>
              </a:lnSpc>
              <a:spcAft>
                <a:spcPts val="600"/>
              </a:spcAft>
              <a:buFont typeface="+mj-lt"/>
              <a:buAutoNum type="alphaUcPeriod" startAt="2"/>
            </a:pPr>
            <a:r>
              <a:rPr lang="en-US" sz="2400" dirty="0">
                <a:latin typeface="Avenir Book" panose="02000503020000020003" pitchFamily="2" charset="0"/>
              </a:rPr>
              <a:t>Bible study key 2: don’t study over your head</a:t>
            </a:r>
          </a:p>
          <a:p>
            <a:pPr marL="914400" lvl="1" indent="-457200">
              <a:lnSpc>
                <a:spcPct val="100000"/>
              </a:lnSpc>
              <a:spcAft>
                <a:spcPts val="600"/>
              </a:spcAft>
              <a:buAutoNum type="arabicPeriod"/>
            </a:pPr>
            <a:r>
              <a:rPr lang="en-US" sz="2000" dirty="0">
                <a:latin typeface="Avenir Book" panose="02000503020000020003" pitchFamily="2" charset="0"/>
              </a:rPr>
              <a:t>Some parts of the Bible are more difficult than others.</a:t>
            </a:r>
          </a:p>
          <a:p>
            <a:pPr marL="914400" lvl="1" indent="-457200">
              <a:lnSpc>
                <a:spcPct val="100000"/>
              </a:lnSpc>
              <a:spcAft>
                <a:spcPts val="600"/>
              </a:spcAft>
              <a:buAutoNum type="arabicPeriod"/>
            </a:pPr>
            <a:r>
              <a:rPr lang="en-US" sz="2000" dirty="0">
                <a:latin typeface="Avenir Book" panose="02000503020000020003" pitchFamily="2" charset="0"/>
              </a:rPr>
              <a:t>“But solid __________ belongs to those who are of full age, that is, those who by reason of use have their __________ exercised to discern both good and evil” (Hebrews 5:14).</a:t>
            </a:r>
          </a:p>
          <a:p>
            <a:pPr marL="914400" lvl="1" indent="-457200">
              <a:lnSpc>
                <a:spcPct val="100000"/>
              </a:lnSpc>
              <a:spcAft>
                <a:spcPts val="600"/>
              </a:spcAft>
              <a:buAutoNum type="arabicPeriod"/>
            </a:pPr>
            <a:r>
              <a:rPr lang="en-US" sz="2000" dirty="0">
                <a:latin typeface="Avenir Book" panose="02000503020000020003" pitchFamily="2" charset="0"/>
              </a:rPr>
              <a:t>Try reading Luke or Mark. Jesus’ teachings are easy to understand and extraordinarily practical. These books will be of immediate help to you.</a:t>
            </a:r>
          </a:p>
          <a:p>
            <a:pPr marL="914400" lvl="1" indent="-457200">
              <a:lnSpc>
                <a:spcPct val="100000"/>
              </a:lnSpc>
              <a:spcAft>
                <a:spcPts val="600"/>
              </a:spcAft>
              <a:buAutoNum type="arabicPeriod"/>
            </a:pPr>
            <a:r>
              <a:rPr lang="en-US" sz="2000" dirty="0">
                <a:latin typeface="Avenir Book" panose="02000503020000020003" pitchFamily="2" charset="0"/>
              </a:rPr>
              <a:t>Next read Acts which contains the account of what the first disciples did after Jesus left earth and returned to heaven.</a:t>
            </a:r>
          </a:p>
          <a:p>
            <a:pPr marL="914400" lvl="1" indent="-457200">
              <a:lnSpc>
                <a:spcPct val="100000"/>
              </a:lnSpc>
              <a:spcAft>
                <a:spcPts val="600"/>
              </a:spcAft>
              <a:buAutoNum type="arabicPeriod"/>
            </a:pPr>
            <a:r>
              <a:rPr lang="en-US" sz="2000" dirty="0">
                <a:latin typeface="Avenir Book" panose="02000503020000020003" pitchFamily="2" charset="0"/>
              </a:rPr>
              <a:t>Wait to tackle the more difficult material such as Revelation or Daniel until you have a better feel for the overall message and theme of the Bible. </a:t>
            </a:r>
          </a:p>
        </p:txBody>
      </p:sp>
    </p:spTree>
    <p:extLst>
      <p:ext uri="{BB962C8B-B14F-4D97-AF65-F5344CB8AC3E}">
        <p14:creationId xmlns:p14="http://schemas.microsoft.com/office/powerpoint/2010/main" val="666099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0" y="179770"/>
            <a:ext cx="12191999" cy="1325563"/>
          </a:xfrm>
        </p:spPr>
        <p:txBody>
          <a:bodyPr>
            <a:normAutofit/>
          </a:bodyPr>
          <a:lstStyle/>
          <a:p>
            <a:pPr algn="ctr">
              <a:lnSpc>
                <a:spcPct val="100000"/>
              </a:lnSpc>
            </a:pPr>
            <a:r>
              <a:rPr lang="en-US" dirty="0">
                <a:latin typeface="Avenir Book" panose="02000503020000020003" pitchFamily="2" charset="0"/>
              </a:rPr>
              <a:t>Bible Study Keys</a:t>
            </a:r>
            <a:br>
              <a:rPr lang="en-US" dirty="0">
                <a:latin typeface="Avenir Book" panose="02000503020000020003" pitchFamily="2" charset="0"/>
              </a:rPr>
            </a:br>
            <a:r>
              <a:rPr lang="en-US" sz="1800" dirty="0">
                <a:latin typeface="Avenir Book" panose="02000503020000020003" pitchFamily="2" charset="0"/>
              </a:rPr>
              <a:t>Lesson 4: Disciples Think and Ask Questions</a:t>
            </a:r>
            <a:endParaRPr lang="en-US"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8" name="Content Placeholder 2">
            <a:extLst>
              <a:ext uri="{FF2B5EF4-FFF2-40B4-BE49-F238E27FC236}">
                <a16:creationId xmlns:a16="http://schemas.microsoft.com/office/drawing/2014/main" id="{82D3EF9C-9049-C241-B469-5C6C278157DB}"/>
              </a:ext>
            </a:extLst>
          </p:cNvPr>
          <p:cNvSpPr>
            <a:spLocks noGrp="1"/>
          </p:cNvSpPr>
          <p:nvPr>
            <p:ph idx="1"/>
          </p:nvPr>
        </p:nvSpPr>
        <p:spPr>
          <a:xfrm>
            <a:off x="838200" y="1666206"/>
            <a:ext cx="10515600" cy="5514032"/>
          </a:xfrm>
        </p:spPr>
        <p:txBody>
          <a:bodyPr>
            <a:normAutofit/>
          </a:bodyPr>
          <a:lstStyle/>
          <a:p>
            <a:pPr marL="457200" indent="-457200">
              <a:lnSpc>
                <a:spcPct val="100000"/>
              </a:lnSpc>
              <a:spcAft>
                <a:spcPts val="600"/>
              </a:spcAft>
              <a:buFont typeface="+mj-lt"/>
              <a:buAutoNum type="alphaUcPeriod" startAt="3"/>
            </a:pPr>
            <a:r>
              <a:rPr lang="en-US" sz="2400" dirty="0">
                <a:latin typeface="Avenir Book" panose="02000503020000020003" pitchFamily="2" charset="0"/>
              </a:rPr>
              <a:t>Bible study key 3: turn reading into Bible study</a:t>
            </a:r>
          </a:p>
          <a:p>
            <a:pPr marL="914400" lvl="1" indent="-457200">
              <a:lnSpc>
                <a:spcPct val="100000"/>
              </a:lnSpc>
              <a:spcAft>
                <a:spcPts val="600"/>
              </a:spcAft>
              <a:buAutoNum type="arabicPeriod"/>
            </a:pPr>
            <a:r>
              <a:rPr lang="en-US" sz="2000" dirty="0">
                <a:latin typeface="Avenir Book" panose="02000503020000020003" pitchFamily="2" charset="0"/>
              </a:rPr>
              <a:t>Don’t settle for mere reading. Study the Bible by asking three questions as you read. This will maximize your time in the word.</a:t>
            </a:r>
          </a:p>
          <a:p>
            <a:pPr marL="914400" lvl="1" indent="-457200">
              <a:lnSpc>
                <a:spcPct val="100000"/>
              </a:lnSpc>
              <a:spcAft>
                <a:spcPts val="600"/>
              </a:spcAft>
              <a:buAutoNum type="arabicPeriod"/>
            </a:pPr>
            <a:r>
              <a:rPr lang="en-US" sz="2000" dirty="0">
                <a:latin typeface="Avenir Book" panose="02000503020000020003" pitchFamily="2" charset="0"/>
              </a:rPr>
              <a:t>What is going on in this text?</a:t>
            </a:r>
          </a:p>
          <a:p>
            <a:pPr marL="1257300" lvl="2" indent="-342900">
              <a:lnSpc>
                <a:spcPct val="100000"/>
              </a:lnSpc>
              <a:spcAft>
                <a:spcPts val="600"/>
              </a:spcAft>
              <a:buAutoNum type="alphaLcPeriod"/>
            </a:pPr>
            <a:r>
              <a:rPr lang="en-US" sz="1600" dirty="0">
                <a:latin typeface="Avenir Book" panose="02000503020000020003" pitchFamily="2" charset="0"/>
              </a:rPr>
              <a:t>Be sure you understand the who, what, and where of the reading. Who are the main characters? What are they doing? Where are they?</a:t>
            </a:r>
          </a:p>
          <a:p>
            <a:pPr marL="1257300" lvl="2" indent="-342900">
              <a:lnSpc>
                <a:spcPct val="100000"/>
              </a:lnSpc>
              <a:spcAft>
                <a:spcPts val="600"/>
              </a:spcAft>
              <a:buAutoNum type="alphaLcPeriod"/>
            </a:pPr>
            <a:r>
              <a:rPr lang="en-US" sz="1600" dirty="0">
                <a:latin typeface="Avenir Book" panose="02000503020000020003" pitchFamily="2" charset="0"/>
              </a:rPr>
              <a:t>A Bible encyclopedia, atlas, or dictionary can help you with these questions. These are available in the church’s library, from a bookstore, or may be borrowed from another Christian.</a:t>
            </a:r>
          </a:p>
        </p:txBody>
      </p:sp>
    </p:spTree>
    <p:extLst>
      <p:ext uri="{BB962C8B-B14F-4D97-AF65-F5344CB8AC3E}">
        <p14:creationId xmlns:p14="http://schemas.microsoft.com/office/powerpoint/2010/main" val="468166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0" y="179770"/>
            <a:ext cx="12191999" cy="1325563"/>
          </a:xfrm>
        </p:spPr>
        <p:txBody>
          <a:bodyPr>
            <a:normAutofit/>
          </a:bodyPr>
          <a:lstStyle/>
          <a:p>
            <a:pPr algn="ctr">
              <a:lnSpc>
                <a:spcPct val="100000"/>
              </a:lnSpc>
            </a:pPr>
            <a:r>
              <a:rPr lang="en-US" dirty="0">
                <a:latin typeface="Avenir Book" panose="02000503020000020003" pitchFamily="2" charset="0"/>
              </a:rPr>
              <a:t>Bible Study Keys</a:t>
            </a:r>
            <a:br>
              <a:rPr lang="en-US" dirty="0">
                <a:latin typeface="Avenir Book" panose="02000503020000020003" pitchFamily="2" charset="0"/>
              </a:rPr>
            </a:br>
            <a:r>
              <a:rPr lang="en-US" sz="1800" dirty="0">
                <a:latin typeface="Avenir Book" panose="02000503020000020003" pitchFamily="2" charset="0"/>
              </a:rPr>
              <a:t>Lesson 4: Disciples Think and Ask Questions</a:t>
            </a:r>
            <a:endParaRPr lang="en-US"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8" name="Content Placeholder 2">
            <a:extLst>
              <a:ext uri="{FF2B5EF4-FFF2-40B4-BE49-F238E27FC236}">
                <a16:creationId xmlns:a16="http://schemas.microsoft.com/office/drawing/2014/main" id="{82D3EF9C-9049-C241-B469-5C6C278157DB}"/>
              </a:ext>
            </a:extLst>
          </p:cNvPr>
          <p:cNvSpPr>
            <a:spLocks noGrp="1"/>
          </p:cNvSpPr>
          <p:nvPr>
            <p:ph idx="1"/>
          </p:nvPr>
        </p:nvSpPr>
        <p:spPr>
          <a:xfrm>
            <a:off x="838200" y="1666205"/>
            <a:ext cx="10515600" cy="4258540"/>
          </a:xfrm>
        </p:spPr>
        <p:txBody>
          <a:bodyPr>
            <a:normAutofit/>
          </a:bodyPr>
          <a:lstStyle/>
          <a:p>
            <a:pPr marL="457200" indent="-457200">
              <a:lnSpc>
                <a:spcPct val="100000"/>
              </a:lnSpc>
              <a:spcAft>
                <a:spcPts val="600"/>
              </a:spcAft>
              <a:buFont typeface="+mj-lt"/>
              <a:buAutoNum type="alphaUcPeriod" startAt="3"/>
            </a:pPr>
            <a:r>
              <a:rPr lang="en-US" sz="2400" dirty="0">
                <a:latin typeface="Avenir Book" panose="02000503020000020003" pitchFamily="2" charset="0"/>
              </a:rPr>
              <a:t>Bible study key 3: turn reading into Bible study</a:t>
            </a:r>
          </a:p>
          <a:p>
            <a:pPr marL="914400" lvl="1" indent="-457200">
              <a:lnSpc>
                <a:spcPct val="100000"/>
              </a:lnSpc>
              <a:spcAft>
                <a:spcPts val="600"/>
              </a:spcAft>
              <a:buFont typeface="+mj-lt"/>
              <a:buAutoNum type="arabicPeriod" startAt="3"/>
            </a:pPr>
            <a:r>
              <a:rPr lang="en-US" sz="2000" dirty="0">
                <a:latin typeface="Avenir Book" panose="02000503020000020003" pitchFamily="2" charset="0"/>
              </a:rPr>
              <a:t>Why is this in the bible?</a:t>
            </a:r>
          </a:p>
          <a:p>
            <a:pPr marL="1257300" lvl="2" indent="-342900">
              <a:lnSpc>
                <a:spcPct val="100000"/>
              </a:lnSpc>
              <a:spcAft>
                <a:spcPts val="600"/>
              </a:spcAft>
              <a:buAutoNum type="alphaLcPeriod"/>
            </a:pPr>
            <a:r>
              <a:rPr lang="en-US" sz="1600" dirty="0">
                <a:latin typeface="Avenir Book" panose="02000503020000020003" pitchFamily="2" charset="0"/>
              </a:rPr>
              <a:t>Why did God choose to record this information?</a:t>
            </a:r>
          </a:p>
          <a:p>
            <a:pPr marL="1257300" lvl="2" indent="-342900">
              <a:lnSpc>
                <a:spcPct val="100000"/>
              </a:lnSpc>
              <a:spcAft>
                <a:spcPts val="600"/>
              </a:spcAft>
              <a:buAutoNum type="alphaLcPeriod"/>
            </a:pPr>
            <a:r>
              <a:rPr lang="en-US" sz="1600" dirty="0">
                <a:latin typeface="Avenir Book" panose="02000503020000020003" pitchFamily="2" charset="0"/>
              </a:rPr>
              <a:t>How does it fit into the Bible’s theme, the salvation of man from sin?</a:t>
            </a:r>
          </a:p>
          <a:p>
            <a:pPr marL="1257300" lvl="2" indent="-342900">
              <a:lnSpc>
                <a:spcPct val="100000"/>
              </a:lnSpc>
              <a:spcAft>
                <a:spcPts val="600"/>
              </a:spcAft>
              <a:buAutoNum type="alphaLcPeriod"/>
            </a:pPr>
            <a:r>
              <a:rPr lang="en-US" sz="1600" dirty="0">
                <a:latin typeface="Avenir Book" panose="02000503020000020003" pitchFamily="2" charset="0"/>
              </a:rPr>
              <a:t>What does the text teach us about God, man, sin, and righteousness?</a:t>
            </a:r>
          </a:p>
          <a:p>
            <a:pPr marL="800100" lvl="1" indent="-342900">
              <a:lnSpc>
                <a:spcPct val="100000"/>
              </a:lnSpc>
              <a:spcAft>
                <a:spcPts val="600"/>
              </a:spcAft>
              <a:buAutoNum type="arabicPeriod" startAt="3"/>
            </a:pPr>
            <a:r>
              <a:rPr lang="en-US" sz="2000" dirty="0">
                <a:latin typeface="Avenir Book" panose="02000503020000020003" pitchFamily="2" charset="0"/>
              </a:rPr>
              <a:t>How can I apply this to my life?</a:t>
            </a:r>
          </a:p>
          <a:p>
            <a:pPr marL="1257300" lvl="2" indent="-342900">
              <a:lnSpc>
                <a:spcPct val="100000"/>
              </a:lnSpc>
              <a:spcAft>
                <a:spcPts val="600"/>
              </a:spcAft>
              <a:buAutoNum type="alphaLcPeriod"/>
            </a:pPr>
            <a:r>
              <a:rPr lang="en-US" sz="1600" dirty="0">
                <a:latin typeface="Avenir Book" panose="02000503020000020003" pitchFamily="2" charset="0"/>
              </a:rPr>
              <a:t>Don’t let Bible study be just facts and interesting trivia.</a:t>
            </a:r>
          </a:p>
          <a:p>
            <a:pPr marL="1257300" lvl="2" indent="-342900">
              <a:lnSpc>
                <a:spcPct val="100000"/>
              </a:lnSpc>
              <a:spcAft>
                <a:spcPts val="600"/>
              </a:spcAft>
              <a:buAutoNum type="alphaLcPeriod"/>
            </a:pPr>
            <a:r>
              <a:rPr lang="en-US" sz="1600" dirty="0">
                <a:latin typeface="Avenir Book" panose="02000503020000020003" pitchFamily="2" charset="0"/>
              </a:rPr>
              <a:t>Always examine your life in the light of His word and see where corrections or improvements </a:t>
            </a:r>
            <a:br>
              <a:rPr lang="en-US" sz="1600" dirty="0">
                <a:latin typeface="Avenir Book" panose="02000503020000020003" pitchFamily="2" charset="0"/>
              </a:rPr>
            </a:br>
            <a:r>
              <a:rPr lang="en-US" sz="1600" dirty="0">
                <a:latin typeface="Avenir Book" panose="02000503020000020003" pitchFamily="2" charset="0"/>
              </a:rPr>
              <a:t>need to be made.</a:t>
            </a:r>
          </a:p>
        </p:txBody>
      </p:sp>
    </p:spTree>
    <p:extLst>
      <p:ext uri="{BB962C8B-B14F-4D97-AF65-F5344CB8AC3E}">
        <p14:creationId xmlns:p14="http://schemas.microsoft.com/office/powerpoint/2010/main" val="3832794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0" y="179770"/>
            <a:ext cx="12191999" cy="1325563"/>
          </a:xfrm>
        </p:spPr>
        <p:txBody>
          <a:bodyPr>
            <a:normAutofit/>
          </a:bodyPr>
          <a:lstStyle/>
          <a:p>
            <a:pPr algn="ctr">
              <a:lnSpc>
                <a:spcPct val="100000"/>
              </a:lnSpc>
            </a:pPr>
            <a:r>
              <a:rPr lang="en-US" dirty="0">
                <a:latin typeface="Avenir Book" panose="02000503020000020003" pitchFamily="2" charset="0"/>
              </a:rPr>
              <a:t>Bible Study Keys</a:t>
            </a:r>
            <a:br>
              <a:rPr lang="en-US" dirty="0">
                <a:latin typeface="Avenir Book" panose="02000503020000020003" pitchFamily="2" charset="0"/>
              </a:rPr>
            </a:br>
            <a:r>
              <a:rPr lang="en-US" sz="1800" dirty="0">
                <a:latin typeface="Avenir Book" panose="02000503020000020003" pitchFamily="2" charset="0"/>
              </a:rPr>
              <a:t>Lesson 4: Disciples Think and Ask Questions</a:t>
            </a:r>
            <a:endParaRPr lang="en-US"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8" name="Content Placeholder 2">
            <a:extLst>
              <a:ext uri="{FF2B5EF4-FFF2-40B4-BE49-F238E27FC236}">
                <a16:creationId xmlns:a16="http://schemas.microsoft.com/office/drawing/2014/main" id="{82D3EF9C-9049-C241-B469-5C6C278157DB}"/>
              </a:ext>
            </a:extLst>
          </p:cNvPr>
          <p:cNvSpPr>
            <a:spLocks noGrp="1"/>
          </p:cNvSpPr>
          <p:nvPr>
            <p:ph idx="1"/>
          </p:nvPr>
        </p:nvSpPr>
        <p:spPr>
          <a:xfrm>
            <a:off x="838200" y="1678147"/>
            <a:ext cx="10515600" cy="3721091"/>
          </a:xfrm>
        </p:spPr>
        <p:txBody>
          <a:bodyPr>
            <a:normAutofit/>
          </a:bodyPr>
          <a:lstStyle/>
          <a:p>
            <a:pPr marL="457200" indent="-457200">
              <a:lnSpc>
                <a:spcPct val="100000"/>
              </a:lnSpc>
              <a:spcAft>
                <a:spcPts val="600"/>
              </a:spcAft>
              <a:buFont typeface="+mj-lt"/>
              <a:buAutoNum type="alphaUcPeriod" startAt="3"/>
            </a:pPr>
            <a:r>
              <a:rPr lang="en-US" sz="2400" dirty="0">
                <a:latin typeface="Avenir Book" panose="02000503020000020003" pitchFamily="2" charset="0"/>
              </a:rPr>
              <a:t>Bible study key 3: turn reading into Bible study</a:t>
            </a:r>
          </a:p>
          <a:p>
            <a:pPr marL="914400" lvl="1" indent="-457200">
              <a:lnSpc>
                <a:spcPct val="100000"/>
              </a:lnSpc>
              <a:spcAft>
                <a:spcPts val="600"/>
              </a:spcAft>
              <a:buFont typeface="+mj-lt"/>
              <a:buAutoNum type="arabicPeriod" startAt="5"/>
            </a:pPr>
            <a:r>
              <a:rPr lang="en-US" sz="2000" dirty="0">
                <a:latin typeface="Avenir Book" panose="02000503020000020003" pitchFamily="2" charset="0"/>
              </a:rPr>
              <a:t>Extra tip: consider keeping a notebook in which you may write down the results of your study. We remember much more of what we studied when we take notes.</a:t>
            </a:r>
            <a:endParaRPr lang="en-US" sz="1600" dirty="0">
              <a:latin typeface="Avenir Book" panose="02000503020000020003" pitchFamily="2" charset="0"/>
            </a:endParaRPr>
          </a:p>
        </p:txBody>
      </p:sp>
      <p:sp>
        <p:nvSpPr>
          <p:cNvPr id="5" name="5-Point Star 4">
            <a:extLst>
              <a:ext uri="{FF2B5EF4-FFF2-40B4-BE49-F238E27FC236}">
                <a16:creationId xmlns:a16="http://schemas.microsoft.com/office/drawing/2014/main" id="{49E0937E-A6B7-9E46-AE6E-012D2D11C012}"/>
              </a:ext>
            </a:extLst>
          </p:cNvPr>
          <p:cNvSpPr/>
          <p:nvPr/>
        </p:nvSpPr>
        <p:spPr>
          <a:xfrm>
            <a:off x="1112441" y="2259101"/>
            <a:ext cx="199768" cy="199768"/>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979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Disciples Think and Ask Questions</a:t>
            </a:r>
            <a:br>
              <a:rPr lang="en-US" dirty="0">
                <a:latin typeface="Avenir Book" panose="02000503020000020003" pitchFamily="2" charset="0"/>
              </a:rPr>
            </a:br>
            <a:r>
              <a:rPr lang="en-US" sz="1800" dirty="0">
                <a:latin typeface="Avenir Book" panose="02000503020000020003" pitchFamily="2" charset="0"/>
              </a:rPr>
              <a:t>Lesson 4</a:t>
            </a:r>
            <a:endParaRPr lang="en-US" dirty="0">
              <a:latin typeface="Avenir Book" panose="02000503020000020003" pitchFamily="2" charset="0"/>
            </a:endParaRPr>
          </a:p>
        </p:txBody>
      </p:sp>
      <p:sp>
        <p:nvSpPr>
          <p:cNvPr id="3" name="Content Placeholder 2">
            <a:extLst>
              <a:ext uri="{FF2B5EF4-FFF2-40B4-BE49-F238E27FC236}">
                <a16:creationId xmlns:a16="http://schemas.microsoft.com/office/drawing/2014/main" id="{056C9D31-FA9B-D74D-810E-D78DA5673FA3}"/>
              </a:ext>
            </a:extLst>
          </p:cNvPr>
          <p:cNvSpPr>
            <a:spLocks noGrp="1"/>
          </p:cNvSpPr>
          <p:nvPr>
            <p:ph idx="1"/>
          </p:nvPr>
        </p:nvSpPr>
        <p:spPr>
          <a:xfrm>
            <a:off x="838200" y="1736535"/>
            <a:ext cx="10515600" cy="4455661"/>
          </a:xfrm>
        </p:spPr>
        <p:txBody>
          <a:bodyPr>
            <a:normAutofit/>
          </a:bodyPr>
          <a:lstStyle/>
          <a:p>
            <a:pPr marL="457200" indent="-457200">
              <a:lnSpc>
                <a:spcPct val="100000"/>
              </a:lnSpc>
              <a:buAutoNum type="alphaUcPeriod"/>
            </a:pPr>
            <a:r>
              <a:rPr lang="en-US" sz="2400" dirty="0">
                <a:latin typeface="Avenir Book" panose="02000503020000020003" pitchFamily="2" charset="0"/>
              </a:rPr>
              <a:t>How does the disciple grow to be more like Jesus? How does the disciple know what God wants him to do?</a:t>
            </a:r>
          </a:p>
          <a:p>
            <a:pPr marL="457200" indent="-457200">
              <a:lnSpc>
                <a:spcPct val="100000"/>
              </a:lnSpc>
              <a:buAutoNum type="alphaUcPeriod"/>
            </a:pPr>
            <a:r>
              <a:rPr lang="en-US" sz="2400" dirty="0">
                <a:latin typeface="Avenir Book" panose="02000503020000020003" pitchFamily="2" charset="0"/>
              </a:rPr>
              <a:t>As a newborn Christian it is essential that you regularly study God’s word so that you can grow in Jesus Christ (read 1 Peter 2:2).</a:t>
            </a:r>
          </a:p>
          <a:p>
            <a:pPr marL="457200" indent="-457200">
              <a:lnSpc>
                <a:spcPct val="100000"/>
              </a:lnSpc>
              <a:buAutoNum type="alphaUcPeriod"/>
            </a:pPr>
            <a:r>
              <a:rPr lang="en-US" sz="2400" dirty="0">
                <a:latin typeface="Avenir Book" panose="02000503020000020003" pitchFamily="2" charset="0"/>
              </a:rPr>
              <a:t>In this lesson you will learn:</a:t>
            </a:r>
          </a:p>
          <a:p>
            <a:pPr marL="914400" lvl="1" indent="-457200">
              <a:lnSpc>
                <a:spcPct val="100000"/>
              </a:lnSpc>
              <a:buAutoNum type="arabicPeriod"/>
            </a:pPr>
            <a:r>
              <a:rPr lang="en-US" sz="2000" dirty="0">
                <a:latin typeface="Avenir Book" panose="02000503020000020003" pitchFamily="2" charset="0"/>
              </a:rPr>
              <a:t>Why asking questions is so important.</a:t>
            </a:r>
          </a:p>
          <a:p>
            <a:pPr marL="914400" lvl="1" indent="-457200">
              <a:lnSpc>
                <a:spcPct val="100000"/>
              </a:lnSpc>
              <a:buAutoNum type="arabicPeriod"/>
            </a:pPr>
            <a:r>
              <a:rPr lang="en-US" sz="2000" dirty="0">
                <a:latin typeface="Avenir Book" panose="02000503020000020003" pitchFamily="2" charset="0"/>
              </a:rPr>
              <a:t>How to find God’s will in the Bible.</a:t>
            </a:r>
          </a:p>
          <a:p>
            <a:pPr marL="914400" lvl="1" indent="-457200">
              <a:lnSpc>
                <a:spcPct val="100000"/>
              </a:lnSpc>
              <a:buAutoNum type="arabicPeriod"/>
            </a:pPr>
            <a:r>
              <a:rPr lang="en-US" sz="2000" dirty="0">
                <a:latin typeface="Avenir Book" panose="02000503020000020003" pitchFamily="2" charset="0"/>
              </a:rPr>
              <a:t>Techniques for studying the Bible effectively and profitably.</a:t>
            </a:r>
          </a:p>
          <a:p>
            <a:pPr marL="457200" indent="-457200">
              <a:lnSpc>
                <a:spcPct val="100000"/>
              </a:lnSpc>
              <a:buAutoNum type="alphaUcPeriod"/>
            </a:pPr>
            <a:endParaRPr lang="en-US" sz="2400" dirty="0">
              <a:latin typeface="Avenir Book" panose="02000503020000020003" pitchFamily="2" charset="0"/>
            </a:endParaRPr>
          </a:p>
        </p:txBody>
      </p:sp>
      <p:pic>
        <p:nvPicPr>
          <p:cNvPr id="7" name="Picture 6" descr="Text&#10;&#10;Description automatically generated">
            <a:extLst>
              <a:ext uri="{FF2B5EF4-FFF2-40B4-BE49-F238E27FC236}">
                <a16:creationId xmlns:a16="http://schemas.microsoft.com/office/drawing/2014/main" id="{8F87689A-6677-E54E-8A90-650DB7178F0F}"/>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144775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1F3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07CA-6C63-3E4B-B0E0-5E83D663D221}"/>
              </a:ext>
            </a:extLst>
          </p:cNvPr>
          <p:cNvSpPr>
            <a:spLocks noGrp="1"/>
          </p:cNvSpPr>
          <p:nvPr>
            <p:ph type="title"/>
          </p:nvPr>
        </p:nvSpPr>
        <p:spPr>
          <a:xfrm>
            <a:off x="6889898" y="0"/>
            <a:ext cx="5302102" cy="6858000"/>
          </a:xfrm>
        </p:spPr>
        <p:txBody>
          <a:bodyPr vert="horz" lIns="91440" tIns="45720" rIns="91440" bIns="45720" rtlCol="0" anchor="ctr">
            <a:normAutofit/>
          </a:bodyPr>
          <a:lstStyle/>
          <a:p>
            <a:pPr algn="ctr"/>
            <a:r>
              <a:rPr lang="en-US" sz="5400" dirty="0">
                <a:solidFill>
                  <a:schemeClr val="bg1"/>
                </a:solidFill>
                <a:latin typeface="Avenir Book" panose="02000503020000020003" pitchFamily="2" charset="0"/>
              </a:rPr>
              <a:t>Conclusion</a:t>
            </a:r>
          </a:p>
        </p:txBody>
      </p:sp>
      <p:pic>
        <p:nvPicPr>
          <p:cNvPr id="4" name="Picture 8" descr="Text&#10;&#10;Description automatically generated">
            <a:extLst>
              <a:ext uri="{FF2B5EF4-FFF2-40B4-BE49-F238E27FC236}">
                <a16:creationId xmlns:a16="http://schemas.microsoft.com/office/drawing/2014/main" id="{7E6DBD4A-EDF7-9D49-8F02-DE1298D02E10}"/>
              </a:ext>
            </a:extLst>
          </p:cNvPr>
          <p:cNvPicPr>
            <a:picLocks noChangeAspect="1"/>
          </p:cNvPicPr>
          <p:nvPr/>
        </p:nvPicPr>
        <p:blipFill rotWithShape="1">
          <a:blip r:embed="rId2"/>
          <a:srcRect l="20464" r="2188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ln w="177800">
            <a:solidFill>
              <a:schemeClr val="bg1">
                <a:lumMod val="85000"/>
              </a:schemeClr>
            </a:solidFill>
          </a:ln>
        </p:spPr>
      </p:pic>
      <p:sp>
        <p:nvSpPr>
          <p:cNvPr id="6" name="Subtitle 2">
            <a:extLst>
              <a:ext uri="{FF2B5EF4-FFF2-40B4-BE49-F238E27FC236}">
                <a16:creationId xmlns:a16="http://schemas.microsoft.com/office/drawing/2014/main" id="{5B234EE1-9C01-FD48-8758-F8C4CF44CE72}"/>
              </a:ext>
            </a:extLst>
          </p:cNvPr>
          <p:cNvSpPr txBox="1">
            <a:spLocks/>
          </p:cNvSpPr>
          <p:nvPr/>
        </p:nvSpPr>
        <p:spPr>
          <a:xfrm>
            <a:off x="5667153" y="5941290"/>
            <a:ext cx="6524847" cy="916700"/>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Avenir Book"/>
              </a:rPr>
              <a:t>Lesson 4: Disciples Think &amp; Ask Questions</a:t>
            </a:r>
            <a:endParaRPr lang="en-US" dirty="0">
              <a:solidFill>
                <a:schemeClr val="bg1"/>
              </a:solidFill>
              <a:latin typeface="Avenir Book"/>
            </a:endParaRPr>
          </a:p>
          <a:p>
            <a:pPr marL="0" indent="0" algn="ctr">
              <a:buNone/>
            </a:pPr>
            <a:r>
              <a:rPr lang="en-US" dirty="0">
                <a:solidFill>
                  <a:schemeClr val="bg1"/>
                </a:solidFill>
                <a:latin typeface="Avenir Book"/>
              </a:rPr>
              <a:t>Studies to Help Disciples Grow Stronger</a:t>
            </a:r>
          </a:p>
        </p:txBody>
      </p:sp>
    </p:spTree>
    <p:extLst>
      <p:ext uri="{BB962C8B-B14F-4D97-AF65-F5344CB8AC3E}">
        <p14:creationId xmlns:p14="http://schemas.microsoft.com/office/powerpoint/2010/main" val="30270022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AF74871-F497-C448-A7D1-D12033CB93FC}"/>
              </a:ext>
            </a:extLst>
          </p:cNvPr>
          <p:cNvSpPr>
            <a:spLocks noGrp="1"/>
          </p:cNvSpPr>
          <p:nvPr>
            <p:ph idx="1"/>
          </p:nvPr>
        </p:nvSpPr>
        <p:spPr>
          <a:xfrm>
            <a:off x="543697" y="1779373"/>
            <a:ext cx="11219935" cy="4898857"/>
          </a:xfrm>
        </p:spPr>
        <p:txBody>
          <a:bodyPr>
            <a:normAutofit/>
          </a:bodyPr>
          <a:lstStyle/>
          <a:p>
            <a:pPr marL="457200" indent="-457200">
              <a:lnSpc>
                <a:spcPct val="100000"/>
              </a:lnSpc>
              <a:spcAft>
                <a:spcPts val="600"/>
              </a:spcAft>
              <a:buAutoNum type="alphaUcPeriod"/>
            </a:pPr>
            <a:r>
              <a:rPr lang="en-US" sz="2400" dirty="0">
                <a:latin typeface="Avenir Book" panose="02000503020000020003" pitchFamily="2" charset="0"/>
              </a:rPr>
              <a:t>Disciples are seekers of truth.</a:t>
            </a:r>
          </a:p>
          <a:p>
            <a:pPr marL="914400" lvl="1" indent="-457200">
              <a:lnSpc>
                <a:spcPct val="100000"/>
              </a:lnSpc>
              <a:spcAft>
                <a:spcPts val="600"/>
              </a:spcAft>
              <a:buAutoNum type="arabicPeriod"/>
            </a:pPr>
            <a:r>
              <a:rPr lang="en-US" sz="2000" dirty="0">
                <a:latin typeface="Avenir Book" panose="02000503020000020003" pitchFamily="2" charset="0"/>
              </a:rPr>
              <a:t>Because of this, disciples are never afraid to ask “Why are we doing this?” or “How do we know it is God’s will to teach this?”</a:t>
            </a:r>
          </a:p>
          <a:p>
            <a:pPr marL="914400" lvl="1" indent="-457200">
              <a:lnSpc>
                <a:spcPct val="100000"/>
              </a:lnSpc>
              <a:spcAft>
                <a:spcPts val="600"/>
              </a:spcAft>
              <a:buAutoNum type="arabicPeriod"/>
            </a:pPr>
            <a:r>
              <a:rPr lang="en-US" sz="2000" dirty="0">
                <a:latin typeface="Avenir Book" panose="02000503020000020003" pitchFamily="2" charset="0"/>
              </a:rPr>
              <a:t>Disciples want to know the truth! True disciples are completely unwilling to accept anything but Bible truth as an answer.</a:t>
            </a:r>
          </a:p>
          <a:p>
            <a:pPr marL="914400" lvl="1" indent="-457200">
              <a:lnSpc>
                <a:spcPct val="100000"/>
              </a:lnSpc>
              <a:spcAft>
                <a:spcPts val="600"/>
              </a:spcAft>
              <a:buAutoNum type="arabicPeriod"/>
            </a:pPr>
            <a:r>
              <a:rPr lang="en-US" sz="2000" dirty="0">
                <a:latin typeface="Avenir Book" panose="02000503020000020003" pitchFamily="2" charset="0"/>
              </a:rPr>
              <a:t>Our questions about discipleship must drive us to the Bible for answers.</a:t>
            </a:r>
          </a:p>
        </p:txBody>
      </p:sp>
      <p:sp>
        <p:nvSpPr>
          <p:cNvPr id="4" name="Title 1">
            <a:extLst>
              <a:ext uri="{FF2B5EF4-FFF2-40B4-BE49-F238E27FC236}">
                <a16:creationId xmlns:a16="http://schemas.microsoft.com/office/drawing/2014/main" id="{F0147E49-E3C9-624B-A262-DCC07A05ACD9}"/>
              </a:ext>
            </a:extLst>
          </p:cNvPr>
          <p:cNvSpPr txBox="1">
            <a:spLocks/>
          </p:cNvSpPr>
          <p:nvPr/>
        </p:nvSpPr>
        <p:spPr>
          <a:xfrm>
            <a:off x="838200" y="1797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latin typeface="Avenir Book" panose="02000503020000020003" pitchFamily="2" charset="0"/>
              </a:rPr>
              <a:t>Conclusion</a:t>
            </a:r>
            <a:br>
              <a:rPr lang="en-US" dirty="0">
                <a:latin typeface="Avenir Book" panose="02000503020000020003" pitchFamily="2" charset="0"/>
              </a:rPr>
            </a:br>
            <a:r>
              <a:rPr lang="en-US" sz="1800" dirty="0">
                <a:latin typeface="Avenir Book" panose="02000503020000020003" pitchFamily="2" charset="0"/>
              </a:rPr>
              <a:t>Lesson 4: Disciples Think and Ask Questions</a:t>
            </a:r>
            <a:endParaRPr lang="en-US" dirty="0">
              <a:latin typeface="Avenir Book" panose="02000503020000020003" pitchFamily="2" charset="0"/>
            </a:endParaRPr>
          </a:p>
        </p:txBody>
      </p:sp>
      <p:pic>
        <p:nvPicPr>
          <p:cNvPr id="5" name="Picture 4" descr="Text&#10;&#10;Description automatically generated">
            <a:extLst>
              <a:ext uri="{FF2B5EF4-FFF2-40B4-BE49-F238E27FC236}">
                <a16:creationId xmlns:a16="http://schemas.microsoft.com/office/drawing/2014/main" id="{CA06CE00-B233-3F40-BC13-5A54EC10B5FD}"/>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42892747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AF74871-F497-C448-A7D1-D12033CB93FC}"/>
              </a:ext>
            </a:extLst>
          </p:cNvPr>
          <p:cNvSpPr>
            <a:spLocks noGrp="1"/>
          </p:cNvSpPr>
          <p:nvPr>
            <p:ph idx="1"/>
          </p:nvPr>
        </p:nvSpPr>
        <p:spPr>
          <a:xfrm>
            <a:off x="543697" y="1779373"/>
            <a:ext cx="11219935" cy="4898857"/>
          </a:xfrm>
        </p:spPr>
        <p:txBody>
          <a:bodyPr>
            <a:normAutofit/>
          </a:bodyPr>
          <a:lstStyle/>
          <a:p>
            <a:pPr marL="457200" indent="-457200">
              <a:lnSpc>
                <a:spcPct val="100000"/>
              </a:lnSpc>
              <a:spcAft>
                <a:spcPts val="600"/>
              </a:spcAft>
              <a:buFont typeface="+mj-lt"/>
              <a:buAutoNum type="alphaUcPeriod" startAt="2"/>
            </a:pPr>
            <a:r>
              <a:rPr lang="en-US" sz="2400" dirty="0">
                <a:latin typeface="Avenir Book" panose="02000503020000020003" pitchFamily="2" charset="0"/>
              </a:rPr>
              <a:t>We can know God’s truth through the Bible.</a:t>
            </a:r>
          </a:p>
          <a:p>
            <a:pPr marL="914400" lvl="1" indent="-457200">
              <a:lnSpc>
                <a:spcPct val="100000"/>
              </a:lnSpc>
              <a:spcAft>
                <a:spcPts val="600"/>
              </a:spcAft>
              <a:buAutoNum type="arabicPeriod"/>
            </a:pPr>
            <a:r>
              <a:rPr lang="en-US" sz="2000" dirty="0">
                <a:latin typeface="Avenir Book" panose="02000503020000020003" pitchFamily="2" charset="0"/>
              </a:rPr>
              <a:t>That truth can be communicated through direct commands.</a:t>
            </a:r>
          </a:p>
          <a:p>
            <a:pPr marL="914400" lvl="1" indent="-457200">
              <a:lnSpc>
                <a:spcPct val="100000"/>
              </a:lnSpc>
              <a:spcAft>
                <a:spcPts val="600"/>
              </a:spcAft>
              <a:buAutoNum type="arabicPeriod"/>
            </a:pPr>
            <a:r>
              <a:rPr lang="en-US" sz="2000" dirty="0">
                <a:latin typeface="Avenir Book" panose="02000503020000020003" pitchFamily="2" charset="0"/>
              </a:rPr>
              <a:t>God wants us to observe the New Testament Christians in action and learn truth from their example.</a:t>
            </a:r>
          </a:p>
          <a:p>
            <a:pPr marL="914400" lvl="1" indent="-457200">
              <a:lnSpc>
                <a:spcPct val="100000"/>
              </a:lnSpc>
              <a:spcAft>
                <a:spcPts val="600"/>
              </a:spcAft>
              <a:buAutoNum type="arabicPeriod"/>
            </a:pPr>
            <a:r>
              <a:rPr lang="en-US" sz="2000" dirty="0">
                <a:latin typeface="Avenir Book" panose="02000503020000020003" pitchFamily="2" charset="0"/>
              </a:rPr>
              <a:t>Often, the Bible forces us to an obvious conclusion about God’s will.</a:t>
            </a:r>
          </a:p>
          <a:p>
            <a:pPr marL="914400" lvl="1" indent="-457200">
              <a:lnSpc>
                <a:spcPct val="100000"/>
              </a:lnSpc>
              <a:spcAft>
                <a:spcPts val="600"/>
              </a:spcAft>
              <a:buAutoNum type="arabicPeriod"/>
            </a:pPr>
            <a:r>
              <a:rPr lang="en-US" sz="2000" dirty="0">
                <a:latin typeface="Avenir Book" panose="02000503020000020003" pitchFamily="2" charset="0"/>
              </a:rPr>
              <a:t>Disciples use all three of these methods to discern truth.</a:t>
            </a:r>
          </a:p>
        </p:txBody>
      </p:sp>
      <p:sp>
        <p:nvSpPr>
          <p:cNvPr id="4" name="Title 1">
            <a:extLst>
              <a:ext uri="{FF2B5EF4-FFF2-40B4-BE49-F238E27FC236}">
                <a16:creationId xmlns:a16="http://schemas.microsoft.com/office/drawing/2014/main" id="{F0147E49-E3C9-624B-A262-DCC07A05ACD9}"/>
              </a:ext>
            </a:extLst>
          </p:cNvPr>
          <p:cNvSpPr txBox="1">
            <a:spLocks/>
          </p:cNvSpPr>
          <p:nvPr/>
        </p:nvSpPr>
        <p:spPr>
          <a:xfrm>
            <a:off x="838200" y="1797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latin typeface="Avenir Book" panose="02000503020000020003" pitchFamily="2" charset="0"/>
              </a:rPr>
              <a:t>Conclusion</a:t>
            </a:r>
            <a:br>
              <a:rPr lang="en-US" dirty="0">
                <a:latin typeface="Avenir Book" panose="02000503020000020003" pitchFamily="2" charset="0"/>
              </a:rPr>
            </a:br>
            <a:r>
              <a:rPr lang="en-US" sz="1800" dirty="0">
                <a:latin typeface="Avenir Book" panose="02000503020000020003" pitchFamily="2" charset="0"/>
              </a:rPr>
              <a:t>Lesson 4: Disciples Think and Ask Questions</a:t>
            </a:r>
            <a:endParaRPr lang="en-US" dirty="0">
              <a:latin typeface="Avenir Book" panose="02000503020000020003" pitchFamily="2" charset="0"/>
            </a:endParaRPr>
          </a:p>
        </p:txBody>
      </p:sp>
      <p:pic>
        <p:nvPicPr>
          <p:cNvPr id="5" name="Picture 4" descr="Text&#10;&#10;Description automatically generated">
            <a:extLst>
              <a:ext uri="{FF2B5EF4-FFF2-40B4-BE49-F238E27FC236}">
                <a16:creationId xmlns:a16="http://schemas.microsoft.com/office/drawing/2014/main" id="{CA06CE00-B233-3F40-BC13-5A54EC10B5FD}"/>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3046280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2AF74871-F497-C448-A7D1-D12033CB93FC}"/>
              </a:ext>
            </a:extLst>
          </p:cNvPr>
          <p:cNvSpPr>
            <a:spLocks noGrp="1"/>
          </p:cNvSpPr>
          <p:nvPr>
            <p:ph idx="1"/>
          </p:nvPr>
        </p:nvSpPr>
        <p:spPr>
          <a:xfrm>
            <a:off x="543697" y="1779373"/>
            <a:ext cx="11219935" cy="4898857"/>
          </a:xfrm>
        </p:spPr>
        <p:txBody>
          <a:bodyPr>
            <a:normAutofit/>
          </a:bodyPr>
          <a:lstStyle/>
          <a:p>
            <a:pPr marL="457200" indent="-457200">
              <a:lnSpc>
                <a:spcPct val="100000"/>
              </a:lnSpc>
              <a:spcAft>
                <a:spcPts val="600"/>
              </a:spcAft>
              <a:buFont typeface="+mj-lt"/>
              <a:buAutoNum type="alphaUcPeriod" startAt="3"/>
            </a:pPr>
            <a:r>
              <a:rPr lang="en-US" sz="2400" dirty="0">
                <a:latin typeface="Avenir Book" panose="02000503020000020003" pitchFamily="2" charset="0"/>
              </a:rPr>
              <a:t>You can read and understand your Bible.</a:t>
            </a:r>
          </a:p>
          <a:p>
            <a:pPr marL="914400" lvl="1" indent="-457200">
              <a:lnSpc>
                <a:spcPct val="100000"/>
              </a:lnSpc>
              <a:spcAft>
                <a:spcPts val="600"/>
              </a:spcAft>
              <a:buAutoNum type="arabicPeriod"/>
            </a:pPr>
            <a:r>
              <a:rPr lang="en-US" sz="2000" dirty="0">
                <a:latin typeface="Avenir Book" panose="02000503020000020003" pitchFamily="2" charset="0"/>
              </a:rPr>
              <a:t>Read regularly.</a:t>
            </a:r>
          </a:p>
          <a:p>
            <a:pPr marL="914400" lvl="1" indent="-457200">
              <a:lnSpc>
                <a:spcPct val="100000"/>
              </a:lnSpc>
              <a:spcAft>
                <a:spcPts val="600"/>
              </a:spcAft>
              <a:buAutoNum type="arabicPeriod"/>
            </a:pPr>
            <a:r>
              <a:rPr lang="en-US" sz="2000" dirty="0">
                <a:latin typeface="Avenir Book" panose="02000503020000020003" pitchFamily="2" charset="0"/>
              </a:rPr>
              <a:t>Read material you can understand.</a:t>
            </a:r>
          </a:p>
          <a:p>
            <a:pPr marL="914400" lvl="1" indent="-457200">
              <a:lnSpc>
                <a:spcPct val="100000"/>
              </a:lnSpc>
              <a:spcAft>
                <a:spcPts val="600"/>
              </a:spcAft>
              <a:buAutoNum type="arabicPeriod"/>
            </a:pPr>
            <a:r>
              <a:rPr lang="en-US" sz="2000" dirty="0">
                <a:latin typeface="Avenir Book" panose="02000503020000020003" pitchFamily="2" charset="0"/>
              </a:rPr>
              <a:t>Do more than read – study the Bible.</a:t>
            </a:r>
          </a:p>
          <a:p>
            <a:pPr marL="457200" indent="-457200">
              <a:lnSpc>
                <a:spcPct val="100000"/>
              </a:lnSpc>
              <a:spcAft>
                <a:spcPts val="600"/>
              </a:spcAft>
              <a:buAutoNum type="alphaUcPeriod" startAt="3"/>
            </a:pPr>
            <a:r>
              <a:rPr lang="en-US" sz="2400" dirty="0">
                <a:latin typeface="Avenir Book" panose="02000503020000020003" pitchFamily="2" charset="0"/>
              </a:rPr>
              <a:t>Disciples who do these things will be able to walk with God in confidence that they are obeying the truth.</a:t>
            </a:r>
            <a:endParaRPr lang="en-US" sz="2000" dirty="0">
              <a:latin typeface="Avenir Book" panose="02000503020000020003" pitchFamily="2" charset="0"/>
            </a:endParaRPr>
          </a:p>
        </p:txBody>
      </p:sp>
      <p:sp>
        <p:nvSpPr>
          <p:cNvPr id="4" name="Title 1">
            <a:extLst>
              <a:ext uri="{FF2B5EF4-FFF2-40B4-BE49-F238E27FC236}">
                <a16:creationId xmlns:a16="http://schemas.microsoft.com/office/drawing/2014/main" id="{F0147E49-E3C9-624B-A262-DCC07A05ACD9}"/>
              </a:ext>
            </a:extLst>
          </p:cNvPr>
          <p:cNvSpPr txBox="1">
            <a:spLocks/>
          </p:cNvSpPr>
          <p:nvPr/>
        </p:nvSpPr>
        <p:spPr>
          <a:xfrm>
            <a:off x="838200" y="17977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r>
              <a:rPr lang="en-US" dirty="0">
                <a:latin typeface="Avenir Book" panose="02000503020000020003" pitchFamily="2" charset="0"/>
              </a:rPr>
              <a:t>Conclusion</a:t>
            </a:r>
            <a:br>
              <a:rPr lang="en-US" dirty="0">
                <a:latin typeface="Avenir Book" panose="02000503020000020003" pitchFamily="2" charset="0"/>
              </a:rPr>
            </a:br>
            <a:r>
              <a:rPr lang="en-US" sz="1800" dirty="0">
                <a:latin typeface="Avenir Book" panose="02000503020000020003" pitchFamily="2" charset="0"/>
              </a:rPr>
              <a:t>Lesson 4: Disciples Think and Ask Questions</a:t>
            </a:r>
            <a:endParaRPr lang="en-US" dirty="0">
              <a:latin typeface="Avenir Book" panose="02000503020000020003" pitchFamily="2" charset="0"/>
            </a:endParaRPr>
          </a:p>
        </p:txBody>
      </p:sp>
      <p:pic>
        <p:nvPicPr>
          <p:cNvPr id="5" name="Picture 4" descr="Text&#10;&#10;Description automatically generated">
            <a:extLst>
              <a:ext uri="{FF2B5EF4-FFF2-40B4-BE49-F238E27FC236}">
                <a16:creationId xmlns:a16="http://schemas.microsoft.com/office/drawing/2014/main" id="{CA06CE00-B233-3F40-BC13-5A54EC10B5FD}"/>
              </a:ext>
            </a:extLst>
          </p:cNvPr>
          <p:cNvPicPr>
            <a:picLocks noChangeAspect="1"/>
          </p:cNvPicPr>
          <p:nvPr/>
        </p:nvPicPr>
        <p:blipFill>
          <a:blip r:embed="rId2"/>
          <a:stretch>
            <a:fillRect/>
          </a:stretch>
        </p:blipFill>
        <p:spPr>
          <a:xfrm>
            <a:off x="10797872" y="5763873"/>
            <a:ext cx="1338472" cy="1038469"/>
          </a:xfrm>
          <a:prstGeom prst="rect">
            <a:avLst/>
          </a:prstGeom>
        </p:spPr>
      </p:pic>
    </p:spTree>
    <p:extLst>
      <p:ext uri="{BB962C8B-B14F-4D97-AF65-F5344CB8AC3E}">
        <p14:creationId xmlns:p14="http://schemas.microsoft.com/office/powerpoint/2010/main" val="7133457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Text&#10;&#10;Description automatically generated">
            <a:extLst>
              <a:ext uri="{FF2B5EF4-FFF2-40B4-BE49-F238E27FC236}">
                <a16:creationId xmlns:a16="http://schemas.microsoft.com/office/drawing/2014/main" id="{B2B1E415-F56A-40E4-9253-1EBEE74A141E}"/>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9" name="Subtitle 2">
            <a:extLst>
              <a:ext uri="{FF2B5EF4-FFF2-40B4-BE49-F238E27FC236}">
                <a16:creationId xmlns:a16="http://schemas.microsoft.com/office/drawing/2014/main" id="{6E5ACC97-A4E3-41B0-8460-A39A57617AE0}"/>
              </a:ext>
            </a:extLst>
          </p:cNvPr>
          <p:cNvSpPr>
            <a:spLocks noGrp="1"/>
          </p:cNvSpPr>
          <p:nvPr>
            <p:ph type="subTitle" idx="1"/>
          </p:nvPr>
        </p:nvSpPr>
        <p:spPr>
          <a:xfrm rot="16200000">
            <a:off x="8245230" y="2879114"/>
            <a:ext cx="6828694" cy="1069924"/>
          </a:xfrm>
        </p:spPr>
        <p:txBody>
          <a:bodyPr vert="horz" lIns="91440" tIns="45720" rIns="91440" bIns="45720" rtlCol="0" anchor="t">
            <a:normAutofit fontScale="85000" lnSpcReduction="10000"/>
          </a:bodyPr>
          <a:lstStyle/>
          <a:p>
            <a:r>
              <a:rPr lang="en-US" sz="3200" dirty="0">
                <a:solidFill>
                  <a:schemeClr val="bg1"/>
                </a:solidFill>
                <a:latin typeface="Avenir Book"/>
              </a:rPr>
              <a:t>Lesson 4: Disciples Think &amp; Ask Questions</a:t>
            </a:r>
            <a:endParaRPr lang="en-US" dirty="0">
              <a:solidFill>
                <a:schemeClr val="bg1"/>
              </a:solidFill>
              <a:latin typeface="Avenir Book"/>
            </a:endParaRPr>
          </a:p>
          <a:p>
            <a:r>
              <a:rPr lang="en-US" dirty="0">
                <a:solidFill>
                  <a:schemeClr val="bg1"/>
                </a:solidFill>
                <a:latin typeface="Avenir Book"/>
              </a:rPr>
              <a:t>Studies to Help Disciples Grow Stronger</a:t>
            </a:r>
          </a:p>
        </p:txBody>
      </p:sp>
    </p:spTree>
    <p:extLst>
      <p:ext uri="{BB962C8B-B14F-4D97-AF65-F5344CB8AC3E}">
        <p14:creationId xmlns:p14="http://schemas.microsoft.com/office/powerpoint/2010/main" val="3055799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Title</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- 1.1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- 1.2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- 1.3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1F3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07CA-6C63-3E4B-B0E0-5E83D663D221}"/>
              </a:ext>
            </a:extLst>
          </p:cNvPr>
          <p:cNvSpPr>
            <a:spLocks noGrp="1"/>
          </p:cNvSpPr>
          <p:nvPr>
            <p:ph type="title"/>
          </p:nvPr>
        </p:nvSpPr>
        <p:spPr>
          <a:xfrm>
            <a:off x="6889898" y="0"/>
            <a:ext cx="5302102" cy="6858000"/>
          </a:xfrm>
        </p:spPr>
        <p:txBody>
          <a:bodyPr vert="horz" lIns="91440" tIns="45720" rIns="91440" bIns="45720" rtlCol="0" anchor="ctr">
            <a:normAutofit/>
          </a:bodyPr>
          <a:lstStyle/>
          <a:p>
            <a:pPr algn="ctr"/>
            <a:r>
              <a:rPr lang="en-US" sz="5400" dirty="0">
                <a:solidFill>
                  <a:schemeClr val="bg1"/>
                </a:solidFill>
                <a:latin typeface="Avenir Book" panose="02000503020000020003" pitchFamily="2" charset="0"/>
              </a:rPr>
              <a:t>Parables and questions</a:t>
            </a:r>
          </a:p>
        </p:txBody>
      </p:sp>
      <p:pic>
        <p:nvPicPr>
          <p:cNvPr id="4" name="Picture 8" descr="Text&#10;&#10;Description automatically generated">
            <a:extLst>
              <a:ext uri="{FF2B5EF4-FFF2-40B4-BE49-F238E27FC236}">
                <a16:creationId xmlns:a16="http://schemas.microsoft.com/office/drawing/2014/main" id="{7E6DBD4A-EDF7-9D49-8F02-DE1298D02E10}"/>
              </a:ext>
            </a:extLst>
          </p:cNvPr>
          <p:cNvPicPr>
            <a:picLocks noChangeAspect="1"/>
          </p:cNvPicPr>
          <p:nvPr/>
        </p:nvPicPr>
        <p:blipFill rotWithShape="1">
          <a:blip r:embed="rId2"/>
          <a:srcRect l="20464" r="2188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ln w="177800">
            <a:solidFill>
              <a:schemeClr val="bg1">
                <a:lumMod val="85000"/>
              </a:schemeClr>
            </a:solidFill>
          </a:ln>
        </p:spPr>
      </p:pic>
      <p:sp>
        <p:nvSpPr>
          <p:cNvPr id="6" name="Subtitle 2">
            <a:extLst>
              <a:ext uri="{FF2B5EF4-FFF2-40B4-BE49-F238E27FC236}">
                <a16:creationId xmlns:a16="http://schemas.microsoft.com/office/drawing/2014/main" id="{5B234EE1-9C01-FD48-8758-F8C4CF44CE72}"/>
              </a:ext>
            </a:extLst>
          </p:cNvPr>
          <p:cNvSpPr txBox="1">
            <a:spLocks/>
          </p:cNvSpPr>
          <p:nvPr/>
        </p:nvSpPr>
        <p:spPr>
          <a:xfrm>
            <a:off x="5667153" y="5941290"/>
            <a:ext cx="6524847" cy="916700"/>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Avenir Book"/>
              </a:rPr>
              <a:t>Lesson 4: Disciples Think &amp; Ask Questions</a:t>
            </a:r>
            <a:endParaRPr lang="en-US" dirty="0">
              <a:solidFill>
                <a:schemeClr val="bg1"/>
              </a:solidFill>
              <a:latin typeface="Avenir Book"/>
            </a:endParaRPr>
          </a:p>
          <a:p>
            <a:pPr marL="0" indent="0" algn="ctr">
              <a:buNone/>
            </a:pPr>
            <a:r>
              <a:rPr lang="en-US" dirty="0">
                <a:solidFill>
                  <a:schemeClr val="bg1"/>
                </a:solidFill>
                <a:latin typeface="Avenir Book"/>
              </a:rPr>
              <a:t>Studies to Help Disciples Grow Stronger</a:t>
            </a:r>
          </a:p>
        </p:txBody>
      </p:sp>
    </p:spTree>
    <p:extLst>
      <p:ext uri="{BB962C8B-B14F-4D97-AF65-F5344CB8AC3E}">
        <p14:creationId xmlns:p14="http://schemas.microsoft.com/office/powerpoint/2010/main" val="6956228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r>
              <a:rPr lang="en-US" sz="2400" dirty="0"/>
              <a:t>End of Verse 1</a:t>
            </a: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- 2.1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- 2.2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- 2.3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r>
              <a:rPr lang="en-US" sz="2400" dirty="0"/>
              <a:t>End of Verse 2</a:t>
            </a: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- 3.1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- 3.2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Parables and questions</a:t>
            </a:r>
            <a:br>
              <a:rPr lang="en-US" dirty="0">
                <a:latin typeface="Avenir Book" panose="02000503020000020003" pitchFamily="2" charset="0"/>
              </a:rPr>
            </a:br>
            <a:r>
              <a:rPr lang="en-US" sz="1800" dirty="0">
                <a:latin typeface="Avenir Book" panose="02000503020000020003" pitchFamily="2" charset="0"/>
              </a:rPr>
              <a:t>Lesson 4: Disciples Think and Ask Questions</a:t>
            </a:r>
            <a:endParaRPr lang="en-US"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7" name="Content Placeholder 2">
            <a:extLst>
              <a:ext uri="{FF2B5EF4-FFF2-40B4-BE49-F238E27FC236}">
                <a16:creationId xmlns:a16="http://schemas.microsoft.com/office/drawing/2014/main" id="{0E9044BF-D92E-E04C-8AD5-30C7FB891AFA}"/>
              </a:ext>
            </a:extLst>
          </p:cNvPr>
          <p:cNvSpPr>
            <a:spLocks noGrp="1"/>
          </p:cNvSpPr>
          <p:nvPr>
            <p:ph idx="1"/>
          </p:nvPr>
        </p:nvSpPr>
        <p:spPr>
          <a:xfrm>
            <a:off x="838200" y="1880626"/>
            <a:ext cx="10515600" cy="4797604"/>
          </a:xfrm>
        </p:spPr>
        <p:txBody>
          <a:bodyPr>
            <a:normAutofit/>
          </a:bodyPr>
          <a:lstStyle/>
          <a:p>
            <a:pPr marL="457200" indent="-457200">
              <a:lnSpc>
                <a:spcPct val="100000"/>
              </a:lnSpc>
              <a:spcAft>
                <a:spcPts val="600"/>
              </a:spcAft>
              <a:buAutoNum type="alphaUcPeriod"/>
            </a:pPr>
            <a:r>
              <a:rPr lang="en-US" sz="2400" dirty="0">
                <a:latin typeface="Avenir Book" panose="02000503020000020003" pitchFamily="2" charset="0"/>
              </a:rPr>
              <a:t>Read Luke 8:4-15.</a:t>
            </a:r>
          </a:p>
          <a:p>
            <a:pPr marL="914400" lvl="1" indent="-457200">
              <a:lnSpc>
                <a:spcPct val="100000"/>
              </a:lnSpc>
              <a:spcAft>
                <a:spcPts val="600"/>
              </a:spcAft>
              <a:buAutoNum type="arabicPeriod"/>
            </a:pPr>
            <a:r>
              <a:rPr lang="en-US" sz="2000" dirty="0">
                <a:latin typeface="Avenir Book" panose="02000503020000020003" pitchFamily="2" charset="0"/>
              </a:rPr>
              <a:t>A parable is an earthly story with a heavenly meaning.</a:t>
            </a:r>
          </a:p>
          <a:p>
            <a:pPr marL="914400" lvl="1" indent="-457200">
              <a:lnSpc>
                <a:spcPct val="100000"/>
              </a:lnSpc>
              <a:spcAft>
                <a:spcPts val="600"/>
              </a:spcAft>
              <a:buAutoNum type="arabicPeriod"/>
            </a:pPr>
            <a:r>
              <a:rPr lang="en-US" sz="2000" dirty="0">
                <a:latin typeface="Avenir Book" panose="02000503020000020003" pitchFamily="2" charset="0"/>
              </a:rPr>
              <a:t>Identify the earthly story.</a:t>
            </a:r>
          </a:p>
          <a:p>
            <a:pPr marL="914400" lvl="1" indent="-457200">
              <a:lnSpc>
                <a:spcPct val="100000"/>
              </a:lnSpc>
              <a:spcAft>
                <a:spcPts val="600"/>
              </a:spcAft>
              <a:buAutoNum type="arabicPeriod"/>
            </a:pPr>
            <a:r>
              <a:rPr lang="en-US" sz="2000" dirty="0">
                <a:latin typeface="Avenir Book" panose="02000503020000020003" pitchFamily="2" charset="0"/>
              </a:rPr>
              <a:t>Can you find the heavenly meaning?</a:t>
            </a:r>
          </a:p>
          <a:p>
            <a:pPr marL="914400" lvl="1" indent="-457200">
              <a:lnSpc>
                <a:spcPct val="100000"/>
              </a:lnSpc>
              <a:spcAft>
                <a:spcPts val="600"/>
              </a:spcAft>
              <a:buAutoNum type="arabicPeriod"/>
            </a:pPr>
            <a:r>
              <a:rPr lang="en-US" sz="2000" dirty="0">
                <a:latin typeface="Avenir Book" panose="02000503020000020003" pitchFamily="2" charset="0"/>
              </a:rPr>
              <a:t>Did everyone understand the parable? Why not?</a:t>
            </a:r>
          </a:p>
          <a:p>
            <a:pPr marL="914400" lvl="1" indent="-457200">
              <a:lnSpc>
                <a:spcPct val="100000"/>
              </a:lnSpc>
              <a:spcAft>
                <a:spcPts val="600"/>
              </a:spcAft>
              <a:buAutoNum type="arabicPeriod"/>
            </a:pPr>
            <a:r>
              <a:rPr lang="en-US" sz="2000" dirty="0">
                <a:latin typeface="Avenir Book" panose="02000503020000020003" pitchFamily="2" charset="0"/>
              </a:rPr>
              <a:t>Some who didn’t understand did something very important that enabled them to understand (v.9). What did they do?</a:t>
            </a:r>
          </a:p>
        </p:txBody>
      </p:sp>
    </p:spTree>
    <p:extLst>
      <p:ext uri="{BB962C8B-B14F-4D97-AF65-F5344CB8AC3E}">
        <p14:creationId xmlns:p14="http://schemas.microsoft.com/office/powerpoint/2010/main" val="2583114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- 3.3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C.1</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C.2</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endParaRPr sz="2400"/>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347 - Who Will Follow Jesus - C.3</a:t>
            </a:r>
          </a:p>
        </p:txBody>
      </p:sp>
      <p:pic>
        <p:nvPicPr>
          <p:cNvPr id="5" name="HymnSlide" descr="HymnSlideImage.png"/>
          <p:cNvPicPr>
            <a:picLocks noChangeAspect="1"/>
          </p:cNvPicPr>
          <p:nvPr/>
        </p:nvPicPr>
        <p:blipFill>
          <a:blip r:embed="rId3"/>
          <a:stretch>
            <a:fillRect/>
          </a:stretch>
        </p:blipFill>
        <p:spPr>
          <a:xfrm>
            <a:off x="0" y="0"/>
            <a:ext cx="12192000" cy="6858000"/>
          </a:xfrm>
          <a:prstGeom prst="rect">
            <a:avLst/>
          </a:prstGeom>
        </p:spPr>
      </p:pic>
      <p:sp>
        <p:nvSpPr>
          <p:cNvPr id="3" name="HymnText"/>
          <p:cNvSpPr txBox="1"/>
          <p:nvPr/>
        </p:nvSpPr>
        <p:spPr>
          <a:xfrm>
            <a:off x="203200" y="6400801"/>
            <a:ext cx="11785600" cy="461665"/>
          </a:xfrm>
          <a:prstGeom prst="rect">
            <a:avLst/>
          </a:prstGeom>
          <a:noFill/>
        </p:spPr>
        <p:txBody>
          <a:bodyPr wrap="square" rtlCol="0">
            <a:spAutoFit/>
          </a:bodyPr>
          <a:lstStyle/>
          <a:p>
            <a:pPr algn="r"/>
            <a:r>
              <a:rPr lang="en-US" sz="2400" dirty="0"/>
              <a:t>End of Song</a:t>
            </a:r>
          </a:p>
        </p:txBody>
      </p:sp>
      <p:sp>
        <p:nvSpPr>
          <p:cNvPr id="6" name="HymnText">
            <a:extLst>
              <a:ext uri="{FF2B5EF4-FFF2-40B4-BE49-F238E27FC236}">
                <a16:creationId xmlns:a16="http://schemas.microsoft.com/office/drawing/2014/main" id="{AE4C531A-A5C1-4393-9F1B-1CA42267F06E}"/>
              </a:ext>
            </a:extLst>
          </p:cNvPr>
          <p:cNvSpPr txBox="1"/>
          <p:nvPr/>
        </p:nvSpPr>
        <p:spPr>
          <a:xfrm>
            <a:off x="0" y="2514601"/>
            <a:ext cx="12192000" cy="461665"/>
          </a:xfrm>
          <a:prstGeom prst="rect">
            <a:avLst/>
          </a:prstGeom>
          <a:noFill/>
        </p:spPr>
        <p:txBody>
          <a:bodyPr wrap="square" rtlCol="0">
            <a:spAutoFit/>
          </a:bodyPr>
          <a:lstStyle/>
          <a:p>
            <a:pPr algn="ctr"/>
            <a:endParaRPr sz="2400"/>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Text&#10;&#10;Description automatically generated">
            <a:extLst>
              <a:ext uri="{FF2B5EF4-FFF2-40B4-BE49-F238E27FC236}">
                <a16:creationId xmlns:a16="http://schemas.microsoft.com/office/drawing/2014/main" id="{B2B1E415-F56A-40E4-9253-1EBEE74A141E}"/>
              </a:ext>
            </a:extLst>
          </p:cNvPr>
          <p:cNvPicPr>
            <a:picLocks noChangeAspect="1"/>
          </p:cNvPicPr>
          <p:nvPr/>
        </p:nvPicPr>
        <p:blipFill rotWithShape="1">
          <a:blip r:embed="rId2"/>
          <a:srcRect t="19"/>
          <a:stretch/>
        </p:blipFill>
        <p:spPr>
          <a:xfrm>
            <a:off x="20" y="1282"/>
            <a:ext cx="12191980" cy="6856718"/>
          </a:xfrm>
          <a:prstGeom prst="rect">
            <a:avLst/>
          </a:prstGeom>
        </p:spPr>
      </p:pic>
      <p:sp>
        <p:nvSpPr>
          <p:cNvPr id="9" name="Subtitle 2">
            <a:extLst>
              <a:ext uri="{FF2B5EF4-FFF2-40B4-BE49-F238E27FC236}">
                <a16:creationId xmlns:a16="http://schemas.microsoft.com/office/drawing/2014/main" id="{6E5ACC97-A4E3-41B0-8460-A39A57617AE0}"/>
              </a:ext>
            </a:extLst>
          </p:cNvPr>
          <p:cNvSpPr>
            <a:spLocks noGrp="1"/>
          </p:cNvSpPr>
          <p:nvPr>
            <p:ph type="subTitle" idx="1"/>
          </p:nvPr>
        </p:nvSpPr>
        <p:spPr>
          <a:xfrm rot="16200000">
            <a:off x="8245230" y="2879114"/>
            <a:ext cx="6828694" cy="1069924"/>
          </a:xfrm>
        </p:spPr>
        <p:txBody>
          <a:bodyPr vert="horz" lIns="91440" tIns="45720" rIns="91440" bIns="45720" rtlCol="0" anchor="t">
            <a:normAutofit fontScale="85000" lnSpcReduction="10000"/>
          </a:bodyPr>
          <a:lstStyle/>
          <a:p>
            <a:r>
              <a:rPr lang="en-US" sz="3200" dirty="0">
                <a:solidFill>
                  <a:schemeClr val="bg1"/>
                </a:solidFill>
                <a:latin typeface="Avenir Book"/>
              </a:rPr>
              <a:t>Lesson 4: Disciples Think &amp; Ask Questions</a:t>
            </a:r>
            <a:endParaRPr lang="en-US" dirty="0">
              <a:solidFill>
                <a:schemeClr val="bg1"/>
              </a:solidFill>
              <a:latin typeface="Avenir Book"/>
            </a:endParaRPr>
          </a:p>
          <a:p>
            <a:r>
              <a:rPr lang="en-US" dirty="0">
                <a:solidFill>
                  <a:schemeClr val="bg1"/>
                </a:solidFill>
                <a:latin typeface="Avenir Book"/>
              </a:rPr>
              <a:t>Studies to Help Disciples Grow Stronger</a:t>
            </a:r>
          </a:p>
        </p:txBody>
      </p:sp>
    </p:spTree>
    <p:extLst>
      <p:ext uri="{BB962C8B-B14F-4D97-AF65-F5344CB8AC3E}">
        <p14:creationId xmlns:p14="http://schemas.microsoft.com/office/powerpoint/2010/main" val="23477129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Parables and questions</a:t>
            </a:r>
            <a:br>
              <a:rPr lang="en-US" dirty="0">
                <a:latin typeface="Avenir Book" panose="02000503020000020003" pitchFamily="2" charset="0"/>
              </a:rPr>
            </a:br>
            <a:r>
              <a:rPr lang="en-US" sz="1800" dirty="0">
                <a:latin typeface="Avenir Book" panose="02000503020000020003" pitchFamily="2" charset="0"/>
              </a:rPr>
              <a:t>Lesson 4: Disciples Think and Ask Questions</a:t>
            </a:r>
            <a:endParaRPr lang="en-US"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7" name="Content Placeholder 2">
            <a:extLst>
              <a:ext uri="{FF2B5EF4-FFF2-40B4-BE49-F238E27FC236}">
                <a16:creationId xmlns:a16="http://schemas.microsoft.com/office/drawing/2014/main" id="{0E9044BF-D92E-E04C-8AD5-30C7FB891AFA}"/>
              </a:ext>
            </a:extLst>
          </p:cNvPr>
          <p:cNvSpPr>
            <a:spLocks noGrp="1"/>
          </p:cNvSpPr>
          <p:nvPr>
            <p:ph idx="1"/>
          </p:nvPr>
        </p:nvSpPr>
        <p:spPr>
          <a:xfrm>
            <a:off x="838200" y="1880626"/>
            <a:ext cx="10515600" cy="4797604"/>
          </a:xfrm>
        </p:spPr>
        <p:txBody>
          <a:bodyPr>
            <a:normAutofit/>
          </a:bodyPr>
          <a:lstStyle/>
          <a:p>
            <a:pPr marL="457200" indent="-457200">
              <a:lnSpc>
                <a:spcPct val="100000"/>
              </a:lnSpc>
              <a:spcAft>
                <a:spcPts val="600"/>
              </a:spcAft>
              <a:buFont typeface="+mj-lt"/>
              <a:buAutoNum type="alphaUcPeriod" startAt="2"/>
            </a:pPr>
            <a:r>
              <a:rPr lang="en-US" sz="2400" dirty="0">
                <a:latin typeface="Avenir Book" panose="02000503020000020003" pitchFamily="2" charset="0"/>
              </a:rPr>
              <a:t>Key principle: Disciples think and ask questions.</a:t>
            </a:r>
          </a:p>
          <a:p>
            <a:pPr marL="914400" lvl="1" indent="-457200">
              <a:lnSpc>
                <a:spcPct val="100000"/>
              </a:lnSpc>
              <a:spcAft>
                <a:spcPts val="600"/>
              </a:spcAft>
              <a:buAutoNum type="arabicPeriod"/>
            </a:pPr>
            <a:r>
              <a:rPr lang="en-US" sz="2000" dirty="0">
                <a:latin typeface="Avenir Book" panose="02000503020000020003" pitchFamily="2" charset="0"/>
              </a:rPr>
              <a:t>The disciples were not content merely to hear a story about farming. They pressed for more.</a:t>
            </a:r>
          </a:p>
          <a:p>
            <a:pPr marL="914400" lvl="1" indent="-457200">
              <a:lnSpc>
                <a:spcPct val="100000"/>
              </a:lnSpc>
              <a:spcAft>
                <a:spcPts val="600"/>
              </a:spcAft>
              <a:buAutoNum type="arabicPeriod"/>
            </a:pPr>
            <a:r>
              <a:rPr lang="en-US" sz="2000" dirty="0">
                <a:latin typeface="Avenir Book" panose="02000503020000020003" pitchFamily="2" charset="0"/>
              </a:rPr>
              <a:t>Disciples today must do the same. We cannot be content to let someone tell us what the Bible teaches or what we should believe.</a:t>
            </a:r>
          </a:p>
          <a:p>
            <a:pPr marL="914400" lvl="1" indent="-457200">
              <a:lnSpc>
                <a:spcPct val="100000"/>
              </a:lnSpc>
              <a:spcAft>
                <a:spcPts val="600"/>
              </a:spcAft>
              <a:buAutoNum type="arabicPeriod"/>
            </a:pPr>
            <a:r>
              <a:rPr lang="en-US" sz="2000" dirty="0">
                <a:latin typeface="Avenir Book" panose="02000503020000020003" pitchFamily="2" charset="0"/>
              </a:rPr>
              <a:t>Creeds, edicts, and dogmas from denominational councils are all attempts to replace the process of Bible study with human ideas.</a:t>
            </a:r>
          </a:p>
          <a:p>
            <a:pPr marL="914400" lvl="1" indent="-457200">
              <a:lnSpc>
                <a:spcPct val="100000"/>
              </a:lnSpc>
              <a:spcAft>
                <a:spcPts val="600"/>
              </a:spcAft>
              <a:buAutoNum type="arabicPeriod"/>
            </a:pPr>
            <a:r>
              <a:rPr lang="en-US" sz="2000" dirty="0">
                <a:latin typeface="Avenir Book" panose="02000503020000020003" pitchFamily="2" charset="0"/>
              </a:rPr>
              <a:t>Some religious groups do not want their members to search the Scriptures for themselves or to ask questions about the various events, activities, procedures, and teachings that are being implemented. Is this consistent with the spirit of Christ and discipleship?</a:t>
            </a:r>
          </a:p>
        </p:txBody>
      </p:sp>
    </p:spTree>
    <p:extLst>
      <p:ext uri="{BB962C8B-B14F-4D97-AF65-F5344CB8AC3E}">
        <p14:creationId xmlns:p14="http://schemas.microsoft.com/office/powerpoint/2010/main" val="3094812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Parables and questions</a:t>
            </a:r>
            <a:br>
              <a:rPr lang="en-US" dirty="0">
                <a:latin typeface="Avenir Book" panose="02000503020000020003" pitchFamily="2" charset="0"/>
              </a:rPr>
            </a:br>
            <a:r>
              <a:rPr lang="en-US" sz="1800" dirty="0">
                <a:latin typeface="Avenir Book" panose="02000503020000020003" pitchFamily="2" charset="0"/>
              </a:rPr>
              <a:t>Lesson 4: Disciples Think and Ask Questions</a:t>
            </a:r>
            <a:endParaRPr lang="en-US"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7" name="Content Placeholder 2">
            <a:extLst>
              <a:ext uri="{FF2B5EF4-FFF2-40B4-BE49-F238E27FC236}">
                <a16:creationId xmlns:a16="http://schemas.microsoft.com/office/drawing/2014/main" id="{0E9044BF-D92E-E04C-8AD5-30C7FB891AFA}"/>
              </a:ext>
            </a:extLst>
          </p:cNvPr>
          <p:cNvSpPr>
            <a:spLocks noGrp="1"/>
          </p:cNvSpPr>
          <p:nvPr>
            <p:ph idx="1"/>
          </p:nvPr>
        </p:nvSpPr>
        <p:spPr>
          <a:xfrm>
            <a:off x="838200" y="1718733"/>
            <a:ext cx="10515600" cy="5139267"/>
          </a:xfrm>
        </p:spPr>
        <p:txBody>
          <a:bodyPr>
            <a:normAutofit/>
          </a:bodyPr>
          <a:lstStyle/>
          <a:p>
            <a:pPr marL="457200" indent="-457200">
              <a:lnSpc>
                <a:spcPct val="100000"/>
              </a:lnSpc>
              <a:spcAft>
                <a:spcPts val="600"/>
              </a:spcAft>
              <a:buFont typeface="+mj-lt"/>
              <a:buAutoNum type="alphaUcPeriod" startAt="3"/>
            </a:pPr>
            <a:r>
              <a:rPr lang="en-US" sz="2400" dirty="0">
                <a:latin typeface="Avenir Book" panose="02000503020000020003" pitchFamily="2" charset="0"/>
              </a:rPr>
              <a:t>What kind of questions do disciples ask?</a:t>
            </a:r>
          </a:p>
          <a:p>
            <a:pPr marL="914400" lvl="1" indent="-457200">
              <a:lnSpc>
                <a:spcPct val="100000"/>
              </a:lnSpc>
              <a:spcAft>
                <a:spcPts val="600"/>
              </a:spcAft>
              <a:buAutoNum type="arabicPeriod"/>
            </a:pPr>
            <a:r>
              <a:rPr lang="en-US" sz="2000" dirty="0">
                <a:latin typeface="Avenir Book" panose="02000503020000020003" pitchFamily="2" charset="0"/>
              </a:rPr>
              <a:t>The primary question must always be “What does the Bible say?”</a:t>
            </a:r>
          </a:p>
          <a:p>
            <a:pPr marL="914400" lvl="1" indent="-457200">
              <a:lnSpc>
                <a:spcPct val="100000"/>
              </a:lnSpc>
              <a:spcAft>
                <a:spcPts val="600"/>
              </a:spcAft>
              <a:buAutoNum type="arabicPeriod"/>
            </a:pPr>
            <a:r>
              <a:rPr lang="en-US" sz="2000" dirty="0">
                <a:latin typeface="Avenir Book" panose="02000503020000020003" pitchFamily="2" charset="0"/>
              </a:rPr>
              <a:t>What people think, write, or say is not as important as Scripture. Disciples must ask “Does this teaching match the Bible’s teaching?”</a:t>
            </a:r>
          </a:p>
          <a:p>
            <a:pPr marL="914400" lvl="1" indent="-457200">
              <a:lnSpc>
                <a:spcPct val="100000"/>
              </a:lnSpc>
              <a:spcAft>
                <a:spcPts val="600"/>
              </a:spcAft>
              <a:buAutoNum type="arabicPeriod"/>
            </a:pPr>
            <a:r>
              <a:rPr lang="en-US" sz="2000" dirty="0">
                <a:latin typeface="Avenir Book" panose="02000503020000020003" pitchFamily="2" charset="0"/>
              </a:rPr>
              <a:t>Hear Paul’s strong warning: “But even if we, or an __________ from heaven, preach any other __________ to you than what we have preached to you, let him be accursed. As we have said before, so now I say again, if anyone preaches any other __________ to you than what you have received, let him be accursed” (Galatians 1:8-9).</a:t>
            </a:r>
          </a:p>
          <a:p>
            <a:pPr marL="914400" lvl="1" indent="-457200">
              <a:lnSpc>
                <a:spcPct val="100000"/>
              </a:lnSpc>
              <a:spcAft>
                <a:spcPts val="600"/>
              </a:spcAft>
              <a:buAutoNum type="arabicPeriod"/>
            </a:pPr>
            <a:r>
              <a:rPr lang="en-US" sz="2000" dirty="0">
                <a:latin typeface="Avenir Book" panose="02000503020000020003" pitchFamily="2" charset="0"/>
              </a:rPr>
              <a:t>If someone claims a teaching is from God, do disciples automatically assume it is so?</a:t>
            </a:r>
          </a:p>
          <a:p>
            <a:pPr marL="914400" lvl="1" indent="-457200">
              <a:lnSpc>
                <a:spcPct val="100000"/>
              </a:lnSpc>
              <a:spcAft>
                <a:spcPts val="600"/>
              </a:spcAft>
              <a:buAutoNum type="arabicPeriod"/>
            </a:pPr>
            <a:r>
              <a:rPr lang="en-US" sz="2000" dirty="0">
                <a:latin typeface="Avenir Book" panose="02000503020000020003" pitchFamily="2" charset="0"/>
              </a:rPr>
              <a:t>Is it wrong to ask questions or inquire about someone’s teachings </a:t>
            </a:r>
            <a:br>
              <a:rPr lang="en-US" sz="2000" dirty="0">
                <a:latin typeface="Avenir Book" panose="02000503020000020003" pitchFamily="2" charset="0"/>
              </a:rPr>
            </a:br>
            <a:r>
              <a:rPr lang="en-US" sz="2000" dirty="0">
                <a:latin typeface="Avenir Book" panose="02000503020000020003" pitchFamily="2" charset="0"/>
              </a:rPr>
              <a:t>(see 1 John 4:1; Revelation 2:2)?</a:t>
            </a:r>
          </a:p>
        </p:txBody>
      </p:sp>
    </p:spTree>
    <p:extLst>
      <p:ext uri="{BB962C8B-B14F-4D97-AF65-F5344CB8AC3E}">
        <p14:creationId xmlns:p14="http://schemas.microsoft.com/office/powerpoint/2010/main" val="2910534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838200" y="179770"/>
            <a:ext cx="10515600" cy="1325563"/>
          </a:xfrm>
        </p:spPr>
        <p:txBody>
          <a:bodyPr/>
          <a:lstStyle/>
          <a:p>
            <a:pPr algn="ctr">
              <a:lnSpc>
                <a:spcPct val="100000"/>
              </a:lnSpc>
            </a:pPr>
            <a:r>
              <a:rPr lang="en-US" dirty="0">
                <a:latin typeface="Avenir Book" panose="02000503020000020003" pitchFamily="2" charset="0"/>
              </a:rPr>
              <a:t>Parables and questions</a:t>
            </a:r>
            <a:br>
              <a:rPr lang="en-US" dirty="0">
                <a:latin typeface="Avenir Book" panose="02000503020000020003" pitchFamily="2" charset="0"/>
              </a:rPr>
            </a:br>
            <a:r>
              <a:rPr lang="en-US" sz="1800" dirty="0">
                <a:latin typeface="Avenir Book" panose="02000503020000020003" pitchFamily="2" charset="0"/>
              </a:rPr>
              <a:t>Lesson 4: Disciples Think and Ask Questions</a:t>
            </a:r>
            <a:endParaRPr lang="en-US"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7" name="Content Placeholder 2">
            <a:extLst>
              <a:ext uri="{FF2B5EF4-FFF2-40B4-BE49-F238E27FC236}">
                <a16:creationId xmlns:a16="http://schemas.microsoft.com/office/drawing/2014/main" id="{0E9044BF-D92E-E04C-8AD5-30C7FB891AFA}"/>
              </a:ext>
            </a:extLst>
          </p:cNvPr>
          <p:cNvSpPr>
            <a:spLocks noGrp="1"/>
          </p:cNvSpPr>
          <p:nvPr>
            <p:ph idx="1"/>
          </p:nvPr>
        </p:nvSpPr>
        <p:spPr>
          <a:xfrm>
            <a:off x="838200" y="1763663"/>
            <a:ext cx="10515600" cy="4797604"/>
          </a:xfrm>
        </p:spPr>
        <p:txBody>
          <a:bodyPr>
            <a:normAutofit/>
          </a:bodyPr>
          <a:lstStyle/>
          <a:p>
            <a:pPr marL="457200" indent="-457200">
              <a:lnSpc>
                <a:spcPct val="100000"/>
              </a:lnSpc>
              <a:spcAft>
                <a:spcPts val="600"/>
              </a:spcAft>
              <a:buFont typeface="+mj-lt"/>
              <a:buAutoNum type="alphaUcPeriod" startAt="3"/>
            </a:pPr>
            <a:r>
              <a:rPr lang="en-US" sz="2400" dirty="0">
                <a:latin typeface="Avenir Book" panose="02000503020000020003" pitchFamily="2" charset="0"/>
              </a:rPr>
              <a:t>What kind of questions do disciples ask?</a:t>
            </a:r>
          </a:p>
          <a:p>
            <a:pPr marL="914400" lvl="1" indent="-457200">
              <a:lnSpc>
                <a:spcPct val="100000"/>
              </a:lnSpc>
              <a:spcAft>
                <a:spcPts val="600"/>
              </a:spcAft>
              <a:buFont typeface="+mj-lt"/>
              <a:buAutoNum type="arabicPeriod" startAt="6"/>
            </a:pPr>
            <a:r>
              <a:rPr lang="en-US" sz="2000" dirty="0">
                <a:latin typeface="Avenir Book" panose="02000503020000020003" pitchFamily="2" charset="0"/>
              </a:rPr>
              <a:t>Jesus’ disciples must not accept any teaching without first checking it against Scripture to see if it is true.</a:t>
            </a:r>
          </a:p>
          <a:p>
            <a:pPr marL="914400" lvl="1" indent="-457200">
              <a:lnSpc>
                <a:spcPct val="100000"/>
              </a:lnSpc>
              <a:spcAft>
                <a:spcPts val="600"/>
              </a:spcAft>
              <a:buFont typeface="+mj-lt"/>
              <a:buAutoNum type="arabicPeriod" startAt="6"/>
            </a:pPr>
            <a:r>
              <a:rPr lang="en-US" sz="2000" dirty="0">
                <a:latin typeface="Avenir Book" panose="02000503020000020003" pitchFamily="2" charset="0"/>
              </a:rPr>
              <a:t>“These [in the city of Berea] were more fair-minded than those in Thessalonica, in that they __________ the word with all readiness, and __________ the __________ daily to find out whether these things were so” (Acts 17:11).</a:t>
            </a:r>
          </a:p>
          <a:p>
            <a:pPr marL="914400" lvl="1" indent="-457200">
              <a:lnSpc>
                <a:spcPct val="100000"/>
              </a:lnSpc>
              <a:spcAft>
                <a:spcPts val="600"/>
              </a:spcAft>
              <a:buFont typeface="+mj-lt"/>
              <a:buAutoNum type="arabicPeriod" startAt="6"/>
            </a:pPr>
            <a:r>
              <a:rPr lang="en-US" sz="2000" dirty="0">
                <a:latin typeface="Avenir Book" panose="02000503020000020003" pitchFamily="2" charset="0"/>
              </a:rPr>
              <a:t>Disciples know they can trust the Bible because it is from God (2 Timothy 3:16-17). When we have God’s word, we need nothing else.</a:t>
            </a:r>
          </a:p>
          <a:p>
            <a:pPr marL="914400" lvl="1" indent="-457200">
              <a:lnSpc>
                <a:spcPct val="100000"/>
              </a:lnSpc>
              <a:spcAft>
                <a:spcPts val="600"/>
              </a:spcAft>
              <a:buFont typeface="+mj-lt"/>
              <a:buAutoNum type="arabicPeriod" startAt="6"/>
            </a:pPr>
            <a:r>
              <a:rPr lang="en-US" sz="2000" dirty="0">
                <a:latin typeface="Avenir Book" panose="02000503020000020003" pitchFamily="2" charset="0"/>
              </a:rPr>
              <a:t>The New Testament functions as our only pattern and guide today. We must do exactly as it says, no more and no less (Galatians 1:8-9).</a:t>
            </a:r>
          </a:p>
          <a:p>
            <a:pPr marL="914400" lvl="1" indent="-457200">
              <a:lnSpc>
                <a:spcPct val="100000"/>
              </a:lnSpc>
              <a:spcAft>
                <a:spcPts val="600"/>
              </a:spcAft>
              <a:buFont typeface="+mj-lt"/>
              <a:buAutoNum type="arabicPeriod" startAt="6"/>
            </a:pPr>
            <a:r>
              <a:rPr lang="en-US" sz="2000" dirty="0">
                <a:latin typeface="Avenir Book" panose="02000503020000020003" pitchFamily="2" charset="0"/>
              </a:rPr>
              <a:t>Knowing the Scriptures is the key to discerning truth from error. Are you </a:t>
            </a:r>
            <a:br>
              <a:rPr lang="en-US" sz="2000" dirty="0">
                <a:latin typeface="Avenir Book" panose="02000503020000020003" pitchFamily="2" charset="0"/>
              </a:rPr>
            </a:br>
            <a:r>
              <a:rPr lang="en-US" sz="2000" dirty="0">
                <a:latin typeface="Avenir Book" panose="02000503020000020003" pitchFamily="2" charset="0"/>
              </a:rPr>
              <a:t>ready to study the Bible to understand God’s will?</a:t>
            </a:r>
          </a:p>
        </p:txBody>
      </p:sp>
    </p:spTree>
    <p:extLst>
      <p:ext uri="{BB962C8B-B14F-4D97-AF65-F5344CB8AC3E}">
        <p14:creationId xmlns:p14="http://schemas.microsoft.com/office/powerpoint/2010/main" val="1463674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1F3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007CA-6C63-3E4B-B0E0-5E83D663D221}"/>
              </a:ext>
            </a:extLst>
          </p:cNvPr>
          <p:cNvSpPr>
            <a:spLocks noGrp="1"/>
          </p:cNvSpPr>
          <p:nvPr>
            <p:ph type="title"/>
          </p:nvPr>
        </p:nvSpPr>
        <p:spPr>
          <a:xfrm>
            <a:off x="6889898" y="0"/>
            <a:ext cx="5302102" cy="6858000"/>
          </a:xfrm>
        </p:spPr>
        <p:txBody>
          <a:bodyPr vert="horz" lIns="91440" tIns="45720" rIns="91440" bIns="45720" rtlCol="0" anchor="ctr">
            <a:normAutofit/>
          </a:bodyPr>
          <a:lstStyle/>
          <a:p>
            <a:pPr algn="ctr"/>
            <a:r>
              <a:rPr lang="en-US" sz="5400" dirty="0">
                <a:solidFill>
                  <a:schemeClr val="bg1"/>
                </a:solidFill>
                <a:latin typeface="Avenir Book" panose="02000503020000020003" pitchFamily="2" charset="0"/>
              </a:rPr>
              <a:t>How do we </a:t>
            </a:r>
            <a:br>
              <a:rPr lang="en-US" sz="5400" dirty="0">
                <a:solidFill>
                  <a:schemeClr val="bg1"/>
                </a:solidFill>
                <a:latin typeface="Avenir Book" panose="02000503020000020003" pitchFamily="2" charset="0"/>
              </a:rPr>
            </a:br>
            <a:r>
              <a:rPr lang="en-US" sz="5400" dirty="0">
                <a:solidFill>
                  <a:schemeClr val="bg1"/>
                </a:solidFill>
                <a:latin typeface="Avenir Book" panose="02000503020000020003" pitchFamily="2" charset="0"/>
              </a:rPr>
              <a:t>find God’s will </a:t>
            </a:r>
            <a:br>
              <a:rPr lang="en-US" sz="5400" dirty="0">
                <a:solidFill>
                  <a:schemeClr val="bg1"/>
                </a:solidFill>
                <a:latin typeface="Avenir Book" panose="02000503020000020003" pitchFamily="2" charset="0"/>
              </a:rPr>
            </a:br>
            <a:r>
              <a:rPr lang="en-US" sz="5400" dirty="0">
                <a:solidFill>
                  <a:schemeClr val="bg1"/>
                </a:solidFill>
                <a:latin typeface="Avenir Book" panose="02000503020000020003" pitchFamily="2" charset="0"/>
              </a:rPr>
              <a:t>in the scriptures?</a:t>
            </a:r>
          </a:p>
        </p:txBody>
      </p:sp>
      <p:pic>
        <p:nvPicPr>
          <p:cNvPr id="4" name="Picture 8" descr="Text&#10;&#10;Description automatically generated">
            <a:extLst>
              <a:ext uri="{FF2B5EF4-FFF2-40B4-BE49-F238E27FC236}">
                <a16:creationId xmlns:a16="http://schemas.microsoft.com/office/drawing/2014/main" id="{7E6DBD4A-EDF7-9D49-8F02-DE1298D02E10}"/>
              </a:ext>
            </a:extLst>
          </p:cNvPr>
          <p:cNvPicPr>
            <a:picLocks noChangeAspect="1"/>
          </p:cNvPicPr>
          <p:nvPr/>
        </p:nvPicPr>
        <p:blipFill rotWithShape="1">
          <a:blip r:embed="rId2"/>
          <a:srcRect l="20464" r="21888"/>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ln w="177800">
            <a:solidFill>
              <a:schemeClr val="bg1">
                <a:lumMod val="85000"/>
              </a:schemeClr>
            </a:solidFill>
          </a:ln>
        </p:spPr>
      </p:pic>
      <p:sp>
        <p:nvSpPr>
          <p:cNvPr id="6" name="Subtitle 2">
            <a:extLst>
              <a:ext uri="{FF2B5EF4-FFF2-40B4-BE49-F238E27FC236}">
                <a16:creationId xmlns:a16="http://schemas.microsoft.com/office/drawing/2014/main" id="{5B234EE1-9C01-FD48-8758-F8C4CF44CE72}"/>
              </a:ext>
            </a:extLst>
          </p:cNvPr>
          <p:cNvSpPr txBox="1">
            <a:spLocks/>
          </p:cNvSpPr>
          <p:nvPr/>
        </p:nvSpPr>
        <p:spPr>
          <a:xfrm>
            <a:off x="5667153" y="5941290"/>
            <a:ext cx="6524847" cy="916700"/>
          </a:xfrm>
          <a:prstGeom prst="rect">
            <a:avLst/>
          </a:prstGeom>
        </p:spPr>
        <p:txBody>
          <a:bodyPr vert="horz" lIns="91440" tIns="45720" rIns="91440" bIns="45720" rtlCol="0" anchor="t">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dirty="0">
                <a:solidFill>
                  <a:schemeClr val="bg1"/>
                </a:solidFill>
                <a:latin typeface="Avenir Book"/>
              </a:rPr>
              <a:t>Lesson 4: Disciples Think &amp; Ask Questions</a:t>
            </a:r>
            <a:endParaRPr lang="en-US" dirty="0">
              <a:solidFill>
                <a:schemeClr val="bg1"/>
              </a:solidFill>
              <a:latin typeface="Avenir Book"/>
            </a:endParaRPr>
          </a:p>
          <a:p>
            <a:pPr marL="0" indent="0" algn="ctr">
              <a:buNone/>
            </a:pPr>
            <a:r>
              <a:rPr lang="en-US" dirty="0">
                <a:solidFill>
                  <a:schemeClr val="bg1"/>
                </a:solidFill>
                <a:latin typeface="Avenir Book"/>
              </a:rPr>
              <a:t>Studies to Help Disciples Grow Stronger</a:t>
            </a:r>
          </a:p>
        </p:txBody>
      </p:sp>
    </p:spTree>
    <p:extLst>
      <p:ext uri="{BB962C8B-B14F-4D97-AF65-F5344CB8AC3E}">
        <p14:creationId xmlns:p14="http://schemas.microsoft.com/office/powerpoint/2010/main" val="6894912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0C477-1C03-3247-9804-4F922C8262F0}"/>
              </a:ext>
            </a:extLst>
          </p:cNvPr>
          <p:cNvSpPr>
            <a:spLocks noGrp="1"/>
          </p:cNvSpPr>
          <p:nvPr>
            <p:ph type="title"/>
          </p:nvPr>
        </p:nvSpPr>
        <p:spPr>
          <a:xfrm>
            <a:off x="0" y="179770"/>
            <a:ext cx="12191999" cy="1325563"/>
          </a:xfrm>
        </p:spPr>
        <p:txBody>
          <a:bodyPr>
            <a:normAutofit/>
          </a:bodyPr>
          <a:lstStyle/>
          <a:p>
            <a:pPr algn="ctr">
              <a:lnSpc>
                <a:spcPct val="100000"/>
              </a:lnSpc>
            </a:pPr>
            <a:r>
              <a:rPr lang="en-US" dirty="0">
                <a:latin typeface="Avenir Book" panose="02000503020000020003" pitchFamily="2" charset="0"/>
              </a:rPr>
              <a:t>How do we find God’s will in the scriptures?</a:t>
            </a:r>
            <a:br>
              <a:rPr lang="en-US" dirty="0">
                <a:latin typeface="Avenir Book" panose="02000503020000020003" pitchFamily="2" charset="0"/>
              </a:rPr>
            </a:br>
            <a:r>
              <a:rPr lang="en-US" sz="1800" dirty="0">
                <a:latin typeface="Avenir Book" panose="02000503020000020003" pitchFamily="2" charset="0"/>
              </a:rPr>
              <a:t>Lesson 4: Disciples Think and Ask Questions</a:t>
            </a:r>
            <a:endParaRPr lang="en-US" dirty="0">
              <a:latin typeface="Avenir Book" panose="02000503020000020003" pitchFamily="2" charset="0"/>
            </a:endParaRPr>
          </a:p>
        </p:txBody>
      </p:sp>
      <p:pic>
        <p:nvPicPr>
          <p:cNvPr id="4" name="Picture 3" descr="Text&#10;&#10;Description automatically generated">
            <a:extLst>
              <a:ext uri="{FF2B5EF4-FFF2-40B4-BE49-F238E27FC236}">
                <a16:creationId xmlns:a16="http://schemas.microsoft.com/office/drawing/2014/main" id="{80AF4075-3080-5D48-94E2-D65910D97730}"/>
              </a:ext>
            </a:extLst>
          </p:cNvPr>
          <p:cNvPicPr>
            <a:picLocks noChangeAspect="1"/>
          </p:cNvPicPr>
          <p:nvPr/>
        </p:nvPicPr>
        <p:blipFill>
          <a:blip r:embed="rId2"/>
          <a:stretch>
            <a:fillRect/>
          </a:stretch>
        </p:blipFill>
        <p:spPr>
          <a:xfrm>
            <a:off x="10797872" y="5763873"/>
            <a:ext cx="1338472" cy="1038469"/>
          </a:xfrm>
          <a:prstGeom prst="rect">
            <a:avLst/>
          </a:prstGeom>
        </p:spPr>
      </p:pic>
      <p:sp>
        <p:nvSpPr>
          <p:cNvPr id="8" name="Content Placeholder 2">
            <a:extLst>
              <a:ext uri="{FF2B5EF4-FFF2-40B4-BE49-F238E27FC236}">
                <a16:creationId xmlns:a16="http://schemas.microsoft.com/office/drawing/2014/main" id="{82D3EF9C-9049-C241-B469-5C6C278157DB}"/>
              </a:ext>
            </a:extLst>
          </p:cNvPr>
          <p:cNvSpPr>
            <a:spLocks noGrp="1"/>
          </p:cNvSpPr>
          <p:nvPr>
            <p:ph idx="1"/>
          </p:nvPr>
        </p:nvSpPr>
        <p:spPr>
          <a:xfrm>
            <a:off x="838200" y="1880626"/>
            <a:ext cx="10515600" cy="4797604"/>
          </a:xfrm>
        </p:spPr>
        <p:txBody>
          <a:bodyPr>
            <a:normAutofit/>
          </a:bodyPr>
          <a:lstStyle/>
          <a:p>
            <a:pPr marL="457200" indent="-457200">
              <a:lnSpc>
                <a:spcPct val="100000"/>
              </a:lnSpc>
              <a:spcAft>
                <a:spcPts val="600"/>
              </a:spcAft>
              <a:buAutoNum type="alphaUcPeriod"/>
            </a:pPr>
            <a:r>
              <a:rPr lang="en-US" sz="2400" dirty="0">
                <a:latin typeface="Avenir Book" panose="02000503020000020003" pitchFamily="2" charset="0"/>
              </a:rPr>
              <a:t>Rightly divide the Word of God.</a:t>
            </a:r>
          </a:p>
          <a:p>
            <a:pPr marL="914400" lvl="1" indent="-457200">
              <a:lnSpc>
                <a:spcPct val="100000"/>
              </a:lnSpc>
              <a:spcAft>
                <a:spcPts val="600"/>
              </a:spcAft>
              <a:buAutoNum type="arabicPeriod"/>
            </a:pPr>
            <a:r>
              <a:rPr lang="en-US" sz="2000" dirty="0">
                <a:latin typeface="Avenir Book" panose="02000503020000020003" pitchFamily="2" charset="0"/>
              </a:rPr>
              <a:t>Confusing the Old and New Testaments causes error.</a:t>
            </a:r>
          </a:p>
          <a:p>
            <a:pPr marL="914400" lvl="1" indent="-457200">
              <a:lnSpc>
                <a:spcPct val="100000"/>
              </a:lnSpc>
              <a:spcAft>
                <a:spcPts val="600"/>
              </a:spcAft>
              <a:buAutoNum type="arabicPeriod"/>
            </a:pPr>
            <a:r>
              <a:rPr lang="en-US" sz="2000" dirty="0">
                <a:latin typeface="Avenir Book" panose="02000503020000020003" pitchFamily="2" charset="0"/>
              </a:rPr>
              <a:t>Read Galatians 3:24-25. What function did the Law of Moses serve?</a:t>
            </a:r>
          </a:p>
          <a:p>
            <a:pPr marL="914400" lvl="1" indent="-457200">
              <a:lnSpc>
                <a:spcPct val="100000"/>
              </a:lnSpc>
              <a:spcAft>
                <a:spcPts val="600"/>
              </a:spcAft>
              <a:buAutoNum type="arabicPeriod"/>
            </a:pPr>
            <a:r>
              <a:rPr lang="en-US" sz="2000" dirty="0">
                <a:latin typeface="Avenir Book" panose="02000503020000020003" pitchFamily="2" charset="0"/>
              </a:rPr>
              <a:t>Now that “faith” has come, are we still under the tutor?</a:t>
            </a:r>
          </a:p>
          <a:p>
            <a:pPr marL="914400" lvl="1" indent="-457200">
              <a:lnSpc>
                <a:spcPct val="100000"/>
              </a:lnSpc>
              <a:spcAft>
                <a:spcPts val="600"/>
              </a:spcAft>
              <a:buAutoNum type="arabicPeriod"/>
            </a:pPr>
            <a:r>
              <a:rPr lang="en-US" sz="2000" dirty="0">
                <a:latin typeface="Avenir Book" panose="02000503020000020003" pitchFamily="2" charset="0"/>
              </a:rPr>
              <a:t>What law are Christians under now? (see Galatians 6:2)</a:t>
            </a:r>
          </a:p>
        </p:txBody>
      </p:sp>
    </p:spTree>
    <p:extLst>
      <p:ext uri="{BB962C8B-B14F-4D97-AF65-F5344CB8AC3E}">
        <p14:creationId xmlns:p14="http://schemas.microsoft.com/office/powerpoint/2010/main" val="39044041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C78FA1C4BFDE428D4ECCC492977A10" ma:contentTypeVersion="0" ma:contentTypeDescription="Create a new document." ma:contentTypeScope="" ma:versionID="525b8892570e7e4a5d790fd2285fbbb6">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694D1B-4277-41D7-8316-220F87E6D6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A8A6BA4-4E58-451F-96EB-5226598C16E6}">
  <ds:schemaRefs>
    <ds:schemaRef ds:uri="http://schemas.microsoft.com/sharepoint/v3/contenttype/forms"/>
  </ds:schemaRefs>
</ds:datastoreItem>
</file>

<file path=customXml/itemProps3.xml><?xml version="1.0" encoding="utf-8"?>
<ds:datastoreItem xmlns:ds="http://schemas.openxmlformats.org/officeDocument/2006/customXml" ds:itemID="{A6D6CB90-6909-483C-83E7-8A33D5D0DB76}">
  <ds:schemaRefs>
    <ds:schemaRef ds:uri="http://schemas.microsoft.com/office/2006/metadata/properties"/>
    <ds:schemaRef ds:uri="http://www.w3.org/XML/1998/namespace"/>
    <ds:schemaRef ds:uri="http://purl.org/dc/elements/1.1/"/>
    <ds:schemaRef ds:uri="http://schemas.microsoft.com/office/2006/documentManagement/types"/>
    <ds:schemaRef ds:uri="http://purl.org/dc/terms/"/>
    <ds:schemaRef ds:uri="http://purl.org/dc/dcmityp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305</TotalTime>
  <Words>2325</Words>
  <Application>Microsoft Macintosh PowerPoint</Application>
  <PresentationFormat>Widescreen</PresentationFormat>
  <Paragraphs>176</Paragraphs>
  <Slides>44</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Avenir Book</vt:lpstr>
      <vt:lpstr>Calibri</vt:lpstr>
      <vt:lpstr>Calibri Light</vt:lpstr>
      <vt:lpstr>Office Theme</vt:lpstr>
      <vt:lpstr>PowerPoint Presentation</vt:lpstr>
      <vt:lpstr>Disciples Think and Ask Questions Lesson 4</vt:lpstr>
      <vt:lpstr>Parables and questions</vt:lpstr>
      <vt:lpstr>Parables and questions Lesson 4: Disciples Think and Ask Questions</vt:lpstr>
      <vt:lpstr>Parables and questions Lesson 4: Disciples Think and Ask Questions</vt:lpstr>
      <vt:lpstr>Parables and questions Lesson 4: Disciples Think and Ask Questions</vt:lpstr>
      <vt:lpstr>Parables and questions Lesson 4: Disciples Think and Ask Questions</vt:lpstr>
      <vt:lpstr>How do we  find God’s will  in the scriptures?</vt:lpstr>
      <vt:lpstr>How do we find God’s will in the scriptures? Lesson 4: Disciples Think and Ask Questions</vt:lpstr>
      <vt:lpstr>How do we find God’s will in the scriptures? Lesson 4: Disciples Think and Ask Questions</vt:lpstr>
      <vt:lpstr>How do we find God’s will in the scriptures? Lesson 4: Disciples Think and Ask Questions</vt:lpstr>
      <vt:lpstr>How do we find God’s will in the scriptures? Lesson 4: Disciples Think and Ask Questions</vt:lpstr>
      <vt:lpstr>How do we find God’s will in the scriptures? Lesson 4: Disciples Think and Ask Questions</vt:lpstr>
      <vt:lpstr>Bible Study  Keys</vt:lpstr>
      <vt:lpstr>Bible Study Keys Lesson 4: Disciples Think and Ask Questions</vt:lpstr>
      <vt:lpstr>Bible Study Keys Lesson 4: Disciples Think and Ask Questions</vt:lpstr>
      <vt:lpstr>Bible Study Keys Lesson 4: Disciples Think and Ask Questions</vt:lpstr>
      <vt:lpstr>Bible Study Keys Lesson 4: Disciples Think and Ask Questions</vt:lpstr>
      <vt:lpstr>Bible Study Keys Lesson 4: Disciples Think and Ask Questions</vt:lpstr>
      <vt:lpstr>Conclusion</vt:lpstr>
      <vt:lpstr>PowerPoint Presentation</vt:lpstr>
      <vt:lpstr>PowerPoint Presentation</vt:lpstr>
      <vt:lpstr>PowerPoint Presentation</vt:lpstr>
      <vt:lpstr>PowerPoint Presentation</vt:lpstr>
      <vt:lpstr>347 - Who Will Follow Jesus - Title</vt:lpstr>
      <vt:lpstr>347 - Who Will Follow Jesus - 1.1</vt:lpstr>
      <vt:lpstr>347 - Who Will Follow Jesus - 1.2</vt:lpstr>
      <vt:lpstr>347 - Who Will Follow Jesus - 1.3</vt:lpstr>
      <vt:lpstr>347 - Who Will Follow Jesus - C.1</vt:lpstr>
      <vt:lpstr>347 - Who Will Follow Jesus - C.2</vt:lpstr>
      <vt:lpstr>347 - Who Will Follow Jesus - C.3</vt:lpstr>
      <vt:lpstr>347 - Who Will Follow Jesus - 2.1</vt:lpstr>
      <vt:lpstr>347 - Who Will Follow Jesus - 2.2</vt:lpstr>
      <vt:lpstr>347 - Who Will Follow Jesus - 2.3</vt:lpstr>
      <vt:lpstr>347 - Who Will Follow Jesus - C.1</vt:lpstr>
      <vt:lpstr>347 - Who Will Follow Jesus - C.2</vt:lpstr>
      <vt:lpstr>347 - Who Will Follow Jesus - C.3</vt:lpstr>
      <vt:lpstr>347 - Who Will Follow Jesus - 3.1</vt:lpstr>
      <vt:lpstr>347 - Who Will Follow Jesus - 3.2</vt:lpstr>
      <vt:lpstr>347 - Who Will Follow Jesus - 3.3</vt:lpstr>
      <vt:lpstr>347 - Who Will Follow Jesus - C.1</vt:lpstr>
      <vt:lpstr>347 - Who Will Follow Jesus - C.2</vt:lpstr>
      <vt:lpstr>347 - Who Will Follow Jesus - C.3</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Disciples Prioritize</dc:title>
  <dc:creator>Tim Caldwell</dc:creator>
  <cp:lastModifiedBy>Tim Caldwell</cp:lastModifiedBy>
  <cp:revision>49</cp:revision>
  <dcterms:created xsi:type="dcterms:W3CDTF">2021-04-13T16:41:06Z</dcterms:created>
  <dcterms:modified xsi:type="dcterms:W3CDTF">2021-05-23T21:37:43Z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0x010100B8C78FA1C4BFDE428D4ECCC492977A10</vt:lpwstr>
  </property>
</Properties>
</file>