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8" r:id="rId3"/>
    <p:sldId id="263" r:id="rId4"/>
    <p:sldId id="274" r:id="rId5"/>
    <p:sldId id="259" r:id="rId6"/>
    <p:sldId id="265" r:id="rId7"/>
    <p:sldId id="260" r:id="rId8"/>
    <p:sldId id="261" r:id="rId9"/>
    <p:sldId id="266" r:id="rId10"/>
    <p:sldId id="267" r:id="rId11"/>
    <p:sldId id="262" r:id="rId12"/>
    <p:sldId id="268" r:id="rId13"/>
    <p:sldId id="272" r:id="rId14"/>
    <p:sldId id="273" r:id="rId15"/>
    <p:sldId id="269" r:id="rId16"/>
    <p:sldId id="270" r:id="rId17"/>
    <p:sldId id="271" r:id="rId18"/>
  </p:sldIdLst>
  <p:sldSz cx="9144000" cy="5715000" type="screen16x1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lifornian FB" panose="0207040306080B030204" pitchFamily="18" charset="77"/>
      <p:regular r:id="rId25"/>
      <p:bold r:id="rId26"/>
      <p:italic r:id="rId27"/>
    </p:embeddedFont>
    <p:embeddedFont>
      <p:font typeface="Tw Cen MT" panose="020B0602020104020603" pitchFamily="34" charset="77"/>
      <p:regular r:id="rId28"/>
      <p:bold r:id="rId29"/>
      <p:italic r:id="rId30"/>
      <p:boldItalic r:id="rId31"/>
    </p:embeddedFont>
    <p:embeddedFont>
      <p:font typeface="Vladimir Script" panose="03050402040407070305" pitchFamily="66" charset="77"/>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42" d="100"/>
          <a:sy n="142" d="100"/>
        </p:scale>
        <p:origin x="1344"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6980F6-A4E7-4444-8964-D174C586B410}"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284479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980F6-A4E7-4444-8964-D174C586B410}"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81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980F6-A4E7-4444-8964-D174C586B410}"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9829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6980F6-A4E7-4444-8964-D174C586B410}"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15897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980F6-A4E7-4444-8964-D174C586B410}"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11521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6980F6-A4E7-4444-8964-D174C586B410}" type="datetimeFigureOut">
              <a:rPr lang="en-US" smtClean="0"/>
              <a:t>6/23/21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8865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980F6-A4E7-4444-8964-D174C586B410}" type="datetimeFigureOut">
              <a:rPr lang="en-US" smtClean="0"/>
              <a:t>6/23/21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22295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980F6-A4E7-4444-8964-D174C586B410}" type="datetimeFigureOut">
              <a:rPr lang="en-US" smtClean="0"/>
              <a:t>6/23/21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164048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980F6-A4E7-4444-8964-D174C586B410}" type="datetimeFigureOut">
              <a:rPr lang="en-US" smtClean="0"/>
              <a:t>6/23/21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393005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6980F6-A4E7-4444-8964-D174C586B410}" type="datetimeFigureOut">
              <a:rPr lang="en-US" smtClean="0"/>
              <a:t>6/23/21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16413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6980F6-A4E7-4444-8964-D174C586B410}" type="datetimeFigureOut">
              <a:rPr lang="en-US" smtClean="0"/>
              <a:t>6/23/21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4E0C0-1958-4977-A5BD-EDFBF771AEAD}" type="slidenum">
              <a:rPr lang="en-US" smtClean="0"/>
              <a:t>‹#›</a:t>
            </a:fld>
            <a:endParaRPr lang="en-US"/>
          </a:p>
        </p:txBody>
      </p:sp>
    </p:spTree>
    <p:extLst>
      <p:ext uri="{BB962C8B-B14F-4D97-AF65-F5344CB8AC3E}">
        <p14:creationId xmlns:p14="http://schemas.microsoft.com/office/powerpoint/2010/main" val="155028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76980F6-A4E7-4444-8964-D174C586B410}" type="datetimeFigureOut">
              <a:rPr lang="en-US" smtClean="0"/>
              <a:t>6/23/21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504E0C0-1958-4977-A5BD-EDFBF771AEAD}" type="slidenum">
              <a:rPr lang="en-US" smtClean="0"/>
              <a:t>‹#›</a:t>
            </a:fld>
            <a:endParaRPr lang="en-US"/>
          </a:p>
        </p:txBody>
      </p:sp>
    </p:spTree>
    <p:extLst>
      <p:ext uri="{BB962C8B-B14F-4D97-AF65-F5344CB8AC3E}">
        <p14:creationId xmlns:p14="http://schemas.microsoft.com/office/powerpoint/2010/main" val="594689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F5269-9BAC-40A7-BCBB-EA3AC48E4439}"/>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81383" y="73981"/>
            <a:ext cx="8981234" cy="707886"/>
          </a:xfrm>
          <a:prstGeom prst="rect">
            <a:avLst/>
          </a:prstGeom>
          <a:noFill/>
        </p:spPr>
        <p:txBody>
          <a:bodyPr wrap="square" rtlCol="0">
            <a:spAutoFit/>
          </a:bodyPr>
          <a:lstStyle/>
          <a:p>
            <a:pPr algn="ctr"/>
            <a:r>
              <a:rPr lang="en-US" sz="4000" spc="500" dirty="0">
                <a:effectLst>
                  <a:glow rad="101600">
                    <a:schemeClr val="bg1">
                      <a:alpha val="60000"/>
                    </a:schemeClr>
                  </a:glow>
                </a:effectLst>
                <a:latin typeface="Californian FB" panose="0207040306080B030204" pitchFamily="18" charset="0"/>
              </a:rPr>
              <a:t>THE BLESSING OF</a:t>
            </a:r>
          </a:p>
        </p:txBody>
      </p:sp>
      <p:sp>
        <p:nvSpPr>
          <p:cNvPr id="8" name="TextBox 7">
            <a:extLst>
              <a:ext uri="{FF2B5EF4-FFF2-40B4-BE49-F238E27FC236}">
                <a16:creationId xmlns:a16="http://schemas.microsoft.com/office/drawing/2014/main" id="{15611A9E-39DE-42BA-81D6-F628E6C72B6A}"/>
              </a:ext>
            </a:extLst>
          </p:cNvPr>
          <p:cNvSpPr txBox="1"/>
          <p:nvPr/>
        </p:nvSpPr>
        <p:spPr>
          <a:xfrm>
            <a:off x="0" y="503037"/>
            <a:ext cx="9143999" cy="1569660"/>
          </a:xfrm>
          <a:prstGeom prst="rect">
            <a:avLst/>
          </a:prstGeom>
          <a:noFill/>
        </p:spPr>
        <p:txBody>
          <a:bodyPr wrap="square" rtlCol="0">
            <a:spAutoFit/>
          </a:bodyPr>
          <a:lstStyle/>
          <a:p>
            <a:pPr algn="ctr"/>
            <a:r>
              <a:rPr lang="en-US" sz="96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Walking Together</a:t>
            </a:r>
          </a:p>
        </p:txBody>
      </p:sp>
    </p:spTree>
    <p:extLst>
      <p:ext uri="{BB962C8B-B14F-4D97-AF65-F5344CB8AC3E}">
        <p14:creationId xmlns:p14="http://schemas.microsoft.com/office/powerpoint/2010/main" val="132464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49CDC-406B-4E44-A8D8-2AE56D00CE7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30990" y="2988528"/>
            <a:ext cx="4736156" cy="2726474"/>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111512" y="88777"/>
            <a:ext cx="8906108" cy="1753340"/>
          </a:xfrm>
        </p:spPr>
        <p:txBody>
          <a:bodyPr>
            <a:normAutofit/>
          </a:bodyPr>
          <a:lstStyle/>
          <a:p>
            <a:pPr algn="ctr"/>
            <a:r>
              <a:rPr lang="en-US" sz="5000" cap="small" dirty="0">
                <a:effectLst>
                  <a:glow rad="101600">
                    <a:schemeClr val="bg1">
                      <a:alpha val="60000"/>
                    </a:schemeClr>
                  </a:glow>
                </a:effectLst>
                <a:latin typeface="Californian FB" panose="0207040306080B030204" pitchFamily="18" charset="0"/>
              </a:rPr>
              <a:t>Spiritually Cool Hearts Need Assembly</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252761" y="1826817"/>
            <a:ext cx="8764859" cy="2976668"/>
          </a:xfrm>
        </p:spPr>
        <p:txBody>
          <a:bodyPr>
            <a:normAutofit fontScale="92500"/>
          </a:bodyPr>
          <a:lstStyle/>
          <a:p>
            <a:pPr marL="0" indent="0">
              <a:lnSpc>
                <a:spcPct val="110000"/>
              </a:lnSpc>
              <a:buNone/>
            </a:pPr>
            <a:r>
              <a:rPr lang="en-US" sz="3333" u="sng" dirty="0">
                <a:effectLst>
                  <a:glow rad="101600">
                    <a:schemeClr val="bg1">
                      <a:alpha val="60000"/>
                    </a:schemeClr>
                  </a:glow>
                </a:effectLst>
                <a:latin typeface="Tw Cen MT" panose="020B0602020104020603" pitchFamily="34" charset="0"/>
              </a:rPr>
              <a:t>Hebrews 10:24-25</a:t>
            </a:r>
            <a:r>
              <a:rPr lang="en-US" sz="3333" dirty="0">
                <a:effectLst>
                  <a:glow rad="101600">
                    <a:schemeClr val="bg1">
                      <a:alpha val="60000"/>
                    </a:schemeClr>
                  </a:glow>
                </a:effectLst>
                <a:latin typeface="Tw Cen MT" panose="020B0602020104020603" pitchFamily="34" charset="0"/>
              </a:rPr>
              <a:t>, “And let us consider one another in order to stir up love and good works, 25 not forsaking the assembling of ourselves together, as is the manner of some, but exhorting one another, and so much the more as you see the Day approaching.”</a:t>
            </a:r>
          </a:p>
        </p:txBody>
      </p:sp>
    </p:spTree>
    <p:extLst>
      <p:ext uri="{BB962C8B-B14F-4D97-AF65-F5344CB8AC3E}">
        <p14:creationId xmlns:p14="http://schemas.microsoft.com/office/powerpoint/2010/main" val="454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6BFFB-E097-458E-8005-32ADD87C531D}"/>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74341" y="73981"/>
            <a:ext cx="8958147" cy="830997"/>
          </a:xfrm>
          <a:prstGeom prst="rect">
            <a:avLst/>
          </a:prstGeom>
          <a:noFill/>
        </p:spPr>
        <p:txBody>
          <a:bodyPr wrap="square" rtlCol="0">
            <a:spAutoFit/>
          </a:bodyPr>
          <a:lstStyle/>
          <a:p>
            <a:pPr algn="ctr"/>
            <a:r>
              <a:rPr lang="en-US" sz="4800" spc="500" dirty="0">
                <a:effectLst>
                  <a:glow rad="101600">
                    <a:schemeClr val="bg1">
                      <a:alpha val="60000"/>
                    </a:schemeClr>
                  </a:glow>
                </a:effectLst>
                <a:latin typeface="Californian FB" panose="0207040306080B030204" pitchFamily="18" charset="0"/>
              </a:rPr>
              <a:t>THE POWER OF</a:t>
            </a:r>
          </a:p>
        </p:txBody>
      </p:sp>
      <p:sp>
        <p:nvSpPr>
          <p:cNvPr id="7" name="TextBox 6">
            <a:extLst>
              <a:ext uri="{FF2B5EF4-FFF2-40B4-BE49-F238E27FC236}">
                <a16:creationId xmlns:a16="http://schemas.microsoft.com/office/drawing/2014/main" id="{EAAF7F04-B16D-4532-89A8-9B9AAE7ED45F}"/>
              </a:ext>
            </a:extLst>
          </p:cNvPr>
          <p:cNvSpPr txBox="1"/>
          <p:nvPr/>
        </p:nvSpPr>
        <p:spPr>
          <a:xfrm>
            <a:off x="74341" y="510467"/>
            <a:ext cx="8958147" cy="2215991"/>
          </a:xfrm>
          <a:prstGeom prst="rect">
            <a:avLst/>
          </a:prstGeom>
          <a:noFill/>
        </p:spPr>
        <p:txBody>
          <a:bodyPr wrap="square" rtlCol="0">
            <a:spAutoFit/>
          </a:bodyPr>
          <a:lstStyle/>
          <a:p>
            <a:pPr algn="ctr"/>
            <a:r>
              <a:rPr lang="en-US" sz="138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Unity</a:t>
            </a:r>
          </a:p>
        </p:txBody>
      </p:sp>
    </p:spTree>
    <p:extLst>
      <p:ext uri="{BB962C8B-B14F-4D97-AF65-F5344CB8AC3E}">
        <p14:creationId xmlns:p14="http://schemas.microsoft.com/office/powerpoint/2010/main" val="59286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D4C448-3104-457A-BC84-F1C2014D62F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59473" y="88777"/>
            <a:ext cx="9025054" cy="1115555"/>
          </a:xfrm>
        </p:spPr>
        <p:txBody>
          <a:bodyPr>
            <a:normAutofit/>
          </a:bodyPr>
          <a:lstStyle/>
          <a:p>
            <a:pPr algn="ctr"/>
            <a:r>
              <a:rPr lang="en-US" sz="4800" cap="small" dirty="0">
                <a:effectLst>
                  <a:glow rad="101600">
                    <a:schemeClr val="bg1">
                      <a:alpha val="60000"/>
                    </a:schemeClr>
                  </a:glow>
                </a:effectLst>
                <a:latin typeface="Californian FB" panose="0207040306080B030204" pitchFamily="18" charset="0"/>
              </a:rPr>
              <a:t>United to Withstand the Devil</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421688" y="1204332"/>
            <a:ext cx="8529023" cy="2976668"/>
          </a:xfrm>
        </p:spPr>
        <p:txBody>
          <a:bodyPr>
            <a:normAutofit fontScale="77500" lnSpcReduction="20000"/>
          </a:bodyPr>
          <a:lstStyle/>
          <a:p>
            <a:pPr marL="0" indent="0">
              <a:lnSpc>
                <a:spcPct val="110000"/>
              </a:lnSpc>
              <a:buNone/>
            </a:pPr>
            <a:r>
              <a:rPr lang="en-US" sz="5200" dirty="0">
                <a:effectLst>
                  <a:glow rad="101600">
                    <a:schemeClr val="bg1">
                      <a:alpha val="60000"/>
                    </a:schemeClr>
                  </a:glow>
                </a:effectLst>
                <a:latin typeface="Tw Cen MT" panose="020B0602020104020603" pitchFamily="34" charset="0"/>
              </a:rPr>
              <a:t>Escape Temptation</a:t>
            </a:r>
          </a:p>
          <a:p>
            <a:pPr marL="0" indent="0">
              <a:lnSpc>
                <a:spcPct val="110000"/>
              </a:lnSpc>
              <a:buNone/>
            </a:pPr>
            <a:r>
              <a:rPr lang="en-US" sz="3667" u="sng" dirty="0">
                <a:effectLst>
                  <a:glow rad="101600">
                    <a:schemeClr val="bg1">
                      <a:alpha val="60000"/>
                    </a:schemeClr>
                  </a:glow>
                </a:effectLst>
                <a:latin typeface="Tw Cen MT" panose="020B0602020104020603" pitchFamily="34" charset="0"/>
              </a:rPr>
              <a:t>1 Corinthians 10:13</a:t>
            </a:r>
            <a:r>
              <a:rPr lang="en-US" sz="3667" dirty="0">
                <a:effectLst>
                  <a:glow rad="101600">
                    <a:schemeClr val="bg1">
                      <a:alpha val="60000"/>
                    </a:schemeClr>
                  </a:glow>
                </a:effectLst>
                <a:latin typeface="Tw Cen MT" panose="020B0602020104020603" pitchFamily="34" charset="0"/>
              </a:rPr>
              <a:t>, “No temptation has overtaken you except such as is common to man; but God is faithful,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22641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D4C448-3104-457A-BC84-F1C2014D62F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59473" y="88777"/>
            <a:ext cx="9025054" cy="1115555"/>
          </a:xfrm>
        </p:spPr>
        <p:txBody>
          <a:bodyPr>
            <a:normAutofit/>
          </a:bodyPr>
          <a:lstStyle/>
          <a:p>
            <a:pPr algn="ctr"/>
            <a:r>
              <a:rPr lang="en-US" sz="4800" cap="small" dirty="0">
                <a:effectLst>
                  <a:glow rad="101600">
                    <a:schemeClr val="bg1">
                      <a:alpha val="60000"/>
                    </a:schemeClr>
                  </a:glow>
                </a:effectLst>
                <a:latin typeface="Californian FB" panose="0207040306080B030204" pitchFamily="18" charset="0"/>
              </a:rPr>
              <a:t>United to Withstand the Devil</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421688" y="1204332"/>
            <a:ext cx="8662839" cy="2976668"/>
          </a:xfrm>
        </p:spPr>
        <p:txBody>
          <a:bodyPr>
            <a:normAutofit fontScale="92500"/>
          </a:bodyPr>
          <a:lstStyle/>
          <a:p>
            <a:pPr marL="0" indent="0">
              <a:lnSpc>
                <a:spcPct val="110000"/>
              </a:lnSpc>
              <a:buNone/>
            </a:pPr>
            <a:r>
              <a:rPr lang="en-US" sz="4300" dirty="0">
                <a:effectLst>
                  <a:glow rad="101600">
                    <a:schemeClr val="bg1">
                      <a:alpha val="60000"/>
                    </a:schemeClr>
                  </a:glow>
                </a:effectLst>
                <a:latin typeface="Tw Cen MT" panose="020B0602020104020603" pitchFamily="34" charset="0"/>
              </a:rPr>
              <a:t>Seek the Wandering</a:t>
            </a:r>
          </a:p>
          <a:p>
            <a:pPr marL="0" indent="0">
              <a:lnSpc>
                <a:spcPct val="110000"/>
              </a:lnSpc>
              <a:buNone/>
            </a:pPr>
            <a:r>
              <a:rPr lang="en-US" sz="3000" u="sng" dirty="0">
                <a:effectLst>
                  <a:glow rad="101600">
                    <a:schemeClr val="bg1">
                      <a:alpha val="60000"/>
                    </a:schemeClr>
                  </a:glow>
                </a:effectLst>
                <a:latin typeface="Tw Cen MT" panose="020B0602020104020603" pitchFamily="34" charset="0"/>
              </a:rPr>
              <a:t>James 5:19-20</a:t>
            </a:r>
            <a:r>
              <a:rPr lang="en-US" sz="3000" dirty="0">
                <a:effectLst>
                  <a:glow rad="101600">
                    <a:schemeClr val="bg1">
                      <a:alpha val="60000"/>
                    </a:schemeClr>
                  </a:glow>
                </a:effectLst>
                <a:latin typeface="Tw Cen MT" panose="020B0602020104020603" pitchFamily="34" charset="0"/>
              </a:rPr>
              <a:t>, “Brethren, if anyone among you wanders from the truth, and someone turns him back, 20 let him know that he who turns a sinner from the error of his way will save a soul from death and cover a multitude of sins.”</a:t>
            </a:r>
          </a:p>
        </p:txBody>
      </p:sp>
    </p:spTree>
    <p:extLst>
      <p:ext uri="{BB962C8B-B14F-4D97-AF65-F5344CB8AC3E}">
        <p14:creationId xmlns:p14="http://schemas.microsoft.com/office/powerpoint/2010/main" val="26077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D4C448-3104-457A-BC84-F1C2014D62F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59473" y="88777"/>
            <a:ext cx="9025054" cy="1115555"/>
          </a:xfrm>
        </p:spPr>
        <p:txBody>
          <a:bodyPr>
            <a:normAutofit/>
          </a:bodyPr>
          <a:lstStyle/>
          <a:p>
            <a:pPr algn="ctr"/>
            <a:r>
              <a:rPr lang="en-US" sz="4800" cap="small" dirty="0">
                <a:effectLst>
                  <a:glow rad="101600">
                    <a:schemeClr val="bg1">
                      <a:alpha val="60000"/>
                    </a:schemeClr>
                  </a:glow>
                </a:effectLst>
                <a:latin typeface="Californian FB" panose="0207040306080B030204" pitchFamily="18" charset="0"/>
              </a:rPr>
              <a:t>United to Withstand the Devil</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421688" y="1204332"/>
            <a:ext cx="8662839" cy="2976668"/>
          </a:xfrm>
        </p:spPr>
        <p:txBody>
          <a:bodyPr>
            <a:normAutofit/>
          </a:bodyPr>
          <a:lstStyle/>
          <a:p>
            <a:pPr marL="0" indent="0">
              <a:lnSpc>
                <a:spcPct val="110000"/>
              </a:lnSpc>
              <a:buNone/>
            </a:pPr>
            <a:r>
              <a:rPr lang="en-US" sz="4300" dirty="0">
                <a:effectLst>
                  <a:glow rad="101600">
                    <a:schemeClr val="bg1">
                      <a:alpha val="60000"/>
                    </a:schemeClr>
                  </a:glow>
                </a:effectLst>
                <a:latin typeface="Tw Cen MT" panose="020B0602020104020603" pitchFamily="34" charset="0"/>
              </a:rPr>
              <a:t>Restore the Trespassing</a:t>
            </a:r>
          </a:p>
          <a:p>
            <a:pPr marL="0" indent="0">
              <a:lnSpc>
                <a:spcPct val="110000"/>
              </a:lnSpc>
              <a:buNone/>
            </a:pPr>
            <a:r>
              <a:rPr lang="en-US" sz="3000" u="sng" dirty="0">
                <a:effectLst>
                  <a:glow rad="101600">
                    <a:schemeClr val="bg1">
                      <a:alpha val="60000"/>
                    </a:schemeClr>
                  </a:glow>
                </a:effectLst>
                <a:latin typeface="Tw Cen MT" panose="020B0602020104020603" pitchFamily="34" charset="0"/>
              </a:rPr>
              <a:t>Galatians 6:1</a:t>
            </a:r>
            <a:r>
              <a:rPr lang="en-US" sz="3000" dirty="0">
                <a:effectLst>
                  <a:glow rad="101600">
                    <a:schemeClr val="bg1">
                      <a:alpha val="60000"/>
                    </a:schemeClr>
                  </a:glow>
                </a:effectLst>
                <a:latin typeface="Tw Cen MT" panose="020B0602020104020603" pitchFamily="34" charset="0"/>
              </a:rPr>
              <a:t>, “Brethren, if a man is overtaken in any trespass, you who are spiritual restore such a one in a spirit of gentleness, considering yourself lest you also be tempted.”</a:t>
            </a:r>
          </a:p>
        </p:txBody>
      </p:sp>
    </p:spTree>
    <p:extLst>
      <p:ext uri="{BB962C8B-B14F-4D97-AF65-F5344CB8AC3E}">
        <p14:creationId xmlns:p14="http://schemas.microsoft.com/office/powerpoint/2010/main" val="26939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1869B9-739A-4D62-91FB-E775EE623A7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7434"/>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163550" y="44173"/>
            <a:ext cx="8876371" cy="1753340"/>
          </a:xfrm>
        </p:spPr>
        <p:txBody>
          <a:bodyPr>
            <a:normAutofit/>
          </a:bodyPr>
          <a:lstStyle/>
          <a:p>
            <a:pPr algn="ctr"/>
            <a:r>
              <a:rPr lang="en-US" sz="5000" cap="small" dirty="0">
                <a:effectLst>
                  <a:glow rad="101600">
                    <a:schemeClr val="bg1">
                      <a:alpha val="60000"/>
                    </a:schemeClr>
                  </a:glow>
                </a:effectLst>
                <a:latin typeface="Californian FB" panose="0207040306080B030204" pitchFamily="18" charset="0"/>
              </a:rPr>
              <a:t>United to Evangelize the Lost</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379141" y="1560236"/>
            <a:ext cx="8683084" cy="3191211"/>
          </a:xfrm>
        </p:spPr>
        <p:txBody>
          <a:bodyPr>
            <a:normAutofit/>
          </a:bodyPr>
          <a:lstStyle/>
          <a:p>
            <a:pPr marL="0" indent="0">
              <a:lnSpc>
                <a:spcPct val="110000"/>
              </a:lnSpc>
              <a:buNone/>
            </a:pPr>
            <a:r>
              <a:rPr lang="en-US" sz="3333" u="sng" dirty="0">
                <a:effectLst>
                  <a:glow rad="101600">
                    <a:schemeClr val="bg1">
                      <a:alpha val="60000"/>
                    </a:schemeClr>
                  </a:glow>
                </a:effectLst>
                <a:latin typeface="Tw Cen MT" panose="020B0602020104020603" pitchFamily="34" charset="0"/>
              </a:rPr>
              <a:t>John 13:34-35</a:t>
            </a:r>
            <a:r>
              <a:rPr lang="en-US" sz="3333" dirty="0">
                <a:effectLst>
                  <a:glow rad="101600">
                    <a:schemeClr val="bg1">
                      <a:alpha val="60000"/>
                    </a:schemeClr>
                  </a:glow>
                </a:effectLst>
                <a:latin typeface="Tw Cen MT" panose="020B0602020104020603" pitchFamily="34" charset="0"/>
              </a:rPr>
              <a:t>, </a:t>
            </a:r>
            <a:r>
              <a:rPr lang="en-US" sz="3333" dirty="0">
                <a:solidFill>
                  <a:srgbClr val="C00000"/>
                </a:solidFill>
                <a:effectLst>
                  <a:glow rad="101600">
                    <a:schemeClr val="bg1">
                      <a:alpha val="60000"/>
                    </a:schemeClr>
                  </a:glow>
                </a:effectLst>
                <a:latin typeface="Tw Cen MT" panose="020B0602020104020603" pitchFamily="34" charset="0"/>
              </a:rPr>
              <a:t>“A new commandment I give to you, that you love one another; as I have loved you, that you also love one another.  35 By this all will know that you are My disciples, if you have love for one another."</a:t>
            </a:r>
          </a:p>
        </p:txBody>
      </p:sp>
    </p:spTree>
    <p:extLst>
      <p:ext uri="{BB962C8B-B14F-4D97-AF65-F5344CB8AC3E}">
        <p14:creationId xmlns:p14="http://schemas.microsoft.com/office/powerpoint/2010/main" val="33850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59082-84B7-45FC-B1FC-4B95AD0C8CB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30990" y="2988528"/>
            <a:ext cx="4736156" cy="2726474"/>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73981" y="59041"/>
            <a:ext cx="8995678" cy="1753340"/>
          </a:xfrm>
        </p:spPr>
        <p:txBody>
          <a:bodyPr>
            <a:normAutofit/>
          </a:bodyPr>
          <a:lstStyle/>
          <a:p>
            <a:pPr algn="ctr"/>
            <a:r>
              <a:rPr lang="en-US" sz="5000" cap="small" dirty="0">
                <a:effectLst>
                  <a:glow rad="101600">
                    <a:schemeClr val="bg1">
                      <a:alpha val="60000"/>
                    </a:schemeClr>
                  </a:glow>
                </a:effectLst>
                <a:latin typeface="Californian FB" panose="0207040306080B030204" pitchFamily="18" charset="0"/>
              </a:rPr>
              <a:t>United to Evangelize the Lost</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327102" y="1560236"/>
            <a:ext cx="8742557" cy="3191211"/>
          </a:xfrm>
        </p:spPr>
        <p:txBody>
          <a:bodyPr>
            <a:normAutofit lnSpcReduction="10000"/>
          </a:bodyPr>
          <a:lstStyle/>
          <a:p>
            <a:pPr marL="0" indent="0">
              <a:lnSpc>
                <a:spcPct val="110000"/>
              </a:lnSpc>
              <a:buNone/>
            </a:pPr>
            <a:r>
              <a:rPr lang="en-US" sz="3333" u="sng" dirty="0">
                <a:effectLst>
                  <a:glow rad="101600">
                    <a:schemeClr val="bg1">
                      <a:alpha val="60000"/>
                    </a:schemeClr>
                  </a:glow>
                </a:effectLst>
                <a:latin typeface="Tw Cen MT" panose="020B0602020104020603" pitchFamily="34" charset="0"/>
              </a:rPr>
              <a:t>John 17:20-21</a:t>
            </a:r>
            <a:r>
              <a:rPr lang="en-US" sz="3333" dirty="0">
                <a:effectLst>
                  <a:glow rad="101600">
                    <a:schemeClr val="bg1">
                      <a:alpha val="60000"/>
                    </a:schemeClr>
                  </a:glow>
                </a:effectLst>
                <a:latin typeface="Tw Cen MT" panose="020B0602020104020603" pitchFamily="34" charset="0"/>
              </a:rPr>
              <a:t>, </a:t>
            </a:r>
            <a:r>
              <a:rPr lang="en-US" sz="3333" dirty="0">
                <a:solidFill>
                  <a:srgbClr val="C00000"/>
                </a:solidFill>
                <a:effectLst>
                  <a:glow rad="101600">
                    <a:schemeClr val="bg1">
                      <a:alpha val="60000"/>
                    </a:schemeClr>
                  </a:glow>
                </a:effectLst>
                <a:latin typeface="Tw Cen MT" panose="020B0602020104020603" pitchFamily="34" charset="0"/>
              </a:rPr>
              <a:t>"I do not pray for these alone, but also for those who will believe in Me through their word;  21 that they all may be one, as You, Father, are in Me, and I in You; that they also may be one in Us, that the world may believe that You sent Me.”</a:t>
            </a:r>
          </a:p>
          <a:p>
            <a:pPr marL="0" indent="0">
              <a:lnSpc>
                <a:spcPct val="110000"/>
              </a:lnSpc>
              <a:buNone/>
            </a:pPr>
            <a:endParaRPr lang="en-US" sz="3333" dirty="0">
              <a:solidFill>
                <a:srgbClr val="C00000"/>
              </a:solidFill>
              <a:effectLst>
                <a:glow rad="101600">
                  <a:schemeClr val="bg1">
                    <a:alpha val="60000"/>
                  </a:schemeClr>
                </a:glow>
              </a:effectLst>
              <a:latin typeface="Tw Cen MT" panose="020B0602020104020603" pitchFamily="34" charset="0"/>
            </a:endParaRPr>
          </a:p>
        </p:txBody>
      </p:sp>
    </p:spTree>
    <p:extLst>
      <p:ext uri="{BB962C8B-B14F-4D97-AF65-F5344CB8AC3E}">
        <p14:creationId xmlns:p14="http://schemas.microsoft.com/office/powerpoint/2010/main" val="305153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F5269-9BAC-40A7-BCBB-EA3AC48E4439}"/>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81383" y="73981"/>
            <a:ext cx="8981234" cy="707886"/>
          </a:xfrm>
          <a:prstGeom prst="rect">
            <a:avLst/>
          </a:prstGeom>
          <a:noFill/>
        </p:spPr>
        <p:txBody>
          <a:bodyPr wrap="square" rtlCol="0">
            <a:spAutoFit/>
          </a:bodyPr>
          <a:lstStyle/>
          <a:p>
            <a:pPr algn="ctr"/>
            <a:r>
              <a:rPr lang="en-US" sz="4000" spc="500" dirty="0">
                <a:effectLst>
                  <a:glow rad="101600">
                    <a:schemeClr val="bg1">
                      <a:alpha val="60000"/>
                    </a:schemeClr>
                  </a:glow>
                </a:effectLst>
                <a:latin typeface="Californian FB" panose="0207040306080B030204" pitchFamily="18" charset="0"/>
              </a:rPr>
              <a:t>THE BLESSING OF</a:t>
            </a:r>
          </a:p>
        </p:txBody>
      </p:sp>
      <p:sp>
        <p:nvSpPr>
          <p:cNvPr id="8" name="TextBox 7">
            <a:extLst>
              <a:ext uri="{FF2B5EF4-FFF2-40B4-BE49-F238E27FC236}">
                <a16:creationId xmlns:a16="http://schemas.microsoft.com/office/drawing/2014/main" id="{15611A9E-39DE-42BA-81D6-F628E6C72B6A}"/>
              </a:ext>
            </a:extLst>
          </p:cNvPr>
          <p:cNvSpPr txBox="1"/>
          <p:nvPr/>
        </p:nvSpPr>
        <p:spPr>
          <a:xfrm>
            <a:off x="0" y="503037"/>
            <a:ext cx="9143999" cy="1569660"/>
          </a:xfrm>
          <a:prstGeom prst="rect">
            <a:avLst/>
          </a:prstGeom>
          <a:noFill/>
        </p:spPr>
        <p:txBody>
          <a:bodyPr wrap="square" rtlCol="0">
            <a:spAutoFit/>
          </a:bodyPr>
          <a:lstStyle/>
          <a:p>
            <a:pPr algn="ctr"/>
            <a:r>
              <a:rPr lang="en-US" sz="96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Walking Together</a:t>
            </a:r>
          </a:p>
        </p:txBody>
      </p:sp>
    </p:spTree>
    <p:extLst>
      <p:ext uri="{BB962C8B-B14F-4D97-AF65-F5344CB8AC3E}">
        <p14:creationId xmlns:p14="http://schemas.microsoft.com/office/powerpoint/2010/main" val="142484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94FD6B-9468-4C08-9045-71A7B82A9AFC}"/>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1" y="73981"/>
            <a:ext cx="9144000" cy="830997"/>
          </a:xfrm>
          <a:prstGeom prst="rect">
            <a:avLst/>
          </a:prstGeom>
          <a:noFill/>
        </p:spPr>
        <p:txBody>
          <a:bodyPr wrap="square" rtlCol="0">
            <a:spAutoFit/>
          </a:bodyPr>
          <a:lstStyle/>
          <a:p>
            <a:pPr algn="ctr"/>
            <a:r>
              <a:rPr lang="en-US" sz="4800" spc="500" dirty="0">
                <a:effectLst>
                  <a:glow rad="101600">
                    <a:schemeClr val="bg1">
                      <a:alpha val="60000"/>
                    </a:schemeClr>
                  </a:glow>
                </a:effectLst>
                <a:latin typeface="Californian FB" panose="0207040306080B030204" pitchFamily="18" charset="0"/>
              </a:rPr>
              <a:t>THE PROBLEM OF</a:t>
            </a:r>
          </a:p>
        </p:txBody>
      </p:sp>
      <p:sp>
        <p:nvSpPr>
          <p:cNvPr id="7" name="TextBox 6">
            <a:extLst>
              <a:ext uri="{FF2B5EF4-FFF2-40B4-BE49-F238E27FC236}">
                <a16:creationId xmlns:a16="http://schemas.microsoft.com/office/drawing/2014/main" id="{EAAF7F04-B16D-4532-89A8-9B9AAE7ED45F}"/>
              </a:ext>
            </a:extLst>
          </p:cNvPr>
          <p:cNvSpPr txBox="1"/>
          <p:nvPr/>
        </p:nvSpPr>
        <p:spPr>
          <a:xfrm>
            <a:off x="776796" y="555071"/>
            <a:ext cx="7619999" cy="2215991"/>
          </a:xfrm>
          <a:prstGeom prst="rect">
            <a:avLst/>
          </a:prstGeom>
          <a:noFill/>
        </p:spPr>
        <p:txBody>
          <a:bodyPr wrap="square" rtlCol="0">
            <a:spAutoFit/>
          </a:bodyPr>
          <a:lstStyle/>
          <a:p>
            <a:pPr algn="ctr"/>
            <a:r>
              <a:rPr lang="en-US" sz="138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Loneliness</a:t>
            </a:r>
          </a:p>
        </p:txBody>
      </p:sp>
    </p:spTree>
    <p:extLst>
      <p:ext uri="{BB962C8B-B14F-4D97-AF65-F5344CB8AC3E}">
        <p14:creationId xmlns:p14="http://schemas.microsoft.com/office/powerpoint/2010/main" val="95871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CB33C-620A-432D-9029-09AF2E0220A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260194" y="66475"/>
            <a:ext cx="8883805" cy="1624403"/>
          </a:xfrm>
        </p:spPr>
        <p:txBody>
          <a:bodyPr>
            <a:normAutofit/>
          </a:bodyPr>
          <a:lstStyle/>
          <a:p>
            <a:r>
              <a:rPr lang="en-US" sz="5400" cap="small" dirty="0">
                <a:effectLst>
                  <a:glow rad="101600">
                    <a:schemeClr val="bg1">
                      <a:alpha val="60000"/>
                    </a:schemeClr>
                  </a:glow>
                </a:effectLst>
                <a:latin typeface="Californian FB" panose="0207040306080B030204" pitchFamily="18" charset="0"/>
              </a:rPr>
              <a:t>God’s Solution: 					Two are better than One</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260194" y="1713180"/>
            <a:ext cx="8779728" cy="3329041"/>
          </a:xfrm>
        </p:spPr>
        <p:txBody>
          <a:bodyPr>
            <a:normAutofit fontScale="92500"/>
          </a:bodyPr>
          <a:lstStyle/>
          <a:p>
            <a:pPr marL="0" indent="0">
              <a:lnSpc>
                <a:spcPct val="110000"/>
              </a:lnSpc>
              <a:buNone/>
            </a:pPr>
            <a:r>
              <a:rPr lang="en-US" sz="3900" dirty="0">
                <a:effectLst>
                  <a:glow rad="101600">
                    <a:schemeClr val="bg1">
                      <a:alpha val="60000"/>
                    </a:schemeClr>
                  </a:glow>
                </a:effectLst>
                <a:latin typeface="Tw Cen MT" panose="020B0602020104020603" pitchFamily="34" charset="0"/>
              </a:rPr>
              <a:t>The church is God’s Family</a:t>
            </a:r>
          </a:p>
          <a:p>
            <a:pPr marL="0" indent="0">
              <a:lnSpc>
                <a:spcPct val="110000"/>
              </a:lnSpc>
              <a:buNone/>
            </a:pPr>
            <a:r>
              <a:rPr lang="en-US" sz="3000" u="sng" dirty="0">
                <a:effectLst>
                  <a:glow rad="101600">
                    <a:schemeClr val="bg1">
                      <a:alpha val="60000"/>
                    </a:schemeClr>
                  </a:glow>
                </a:effectLst>
                <a:latin typeface="Tw Cen MT" panose="020B0602020104020603" pitchFamily="34" charset="0"/>
              </a:rPr>
              <a:t>1 Timothy 3:14-15</a:t>
            </a:r>
            <a:r>
              <a:rPr lang="en-US" sz="3000" dirty="0">
                <a:effectLst>
                  <a:glow rad="101600">
                    <a:schemeClr val="bg1">
                      <a:alpha val="60000"/>
                    </a:schemeClr>
                  </a:glow>
                </a:effectLst>
                <a:latin typeface="Tw Cen MT" panose="020B0602020104020603" pitchFamily="34" charset="0"/>
              </a:rPr>
              <a:t>, “I am writing these things to you, hoping to come to you before long; 15 but in case I am delayed, I write so that you will know how one ought to conduct himself in the household of God, which is the church of the living God, the pillar and support of the truth.” (NASB)</a:t>
            </a:r>
          </a:p>
          <a:p>
            <a:pPr marL="0" indent="0">
              <a:lnSpc>
                <a:spcPct val="110000"/>
              </a:lnSpc>
              <a:buNone/>
            </a:pPr>
            <a:endParaRPr lang="en-US" sz="3000" dirty="0">
              <a:effectLst>
                <a:glow rad="101600">
                  <a:schemeClr val="bg1">
                    <a:alpha val="60000"/>
                  </a:schemeClr>
                </a:glow>
              </a:effectLst>
              <a:latin typeface="Tw Cen MT" panose="020B0602020104020603" pitchFamily="34" charset="0"/>
            </a:endParaRPr>
          </a:p>
        </p:txBody>
      </p:sp>
    </p:spTree>
    <p:extLst>
      <p:ext uri="{BB962C8B-B14F-4D97-AF65-F5344CB8AC3E}">
        <p14:creationId xmlns:p14="http://schemas.microsoft.com/office/powerpoint/2010/main" val="1002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CB33C-620A-432D-9029-09AF2E0220A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0" y="3006368"/>
            <a:ext cx="4705165" cy="2708633"/>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260194" y="66475"/>
            <a:ext cx="8883805" cy="1624403"/>
          </a:xfrm>
        </p:spPr>
        <p:txBody>
          <a:bodyPr>
            <a:normAutofit/>
          </a:bodyPr>
          <a:lstStyle/>
          <a:p>
            <a:r>
              <a:rPr lang="en-US" sz="5400" cap="small" dirty="0">
                <a:effectLst>
                  <a:glow rad="101600">
                    <a:schemeClr val="bg1">
                      <a:alpha val="60000"/>
                    </a:schemeClr>
                  </a:glow>
                </a:effectLst>
                <a:latin typeface="Californian FB" panose="0207040306080B030204" pitchFamily="18" charset="0"/>
              </a:rPr>
              <a:t>God’s Solution: 					Two are better than One</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260194" y="1713180"/>
            <a:ext cx="8571572" cy="3329041"/>
          </a:xfrm>
        </p:spPr>
        <p:txBody>
          <a:bodyPr>
            <a:normAutofit/>
          </a:bodyPr>
          <a:lstStyle/>
          <a:p>
            <a:pPr marL="0" indent="0">
              <a:lnSpc>
                <a:spcPct val="110000"/>
              </a:lnSpc>
              <a:buNone/>
            </a:pPr>
            <a:r>
              <a:rPr lang="en-US" sz="3600" dirty="0">
                <a:effectLst>
                  <a:glow rad="101600">
                    <a:schemeClr val="bg1">
                      <a:alpha val="60000"/>
                    </a:schemeClr>
                  </a:glow>
                </a:effectLst>
                <a:latin typeface="Tw Cen MT" panose="020B0602020104020603" pitchFamily="34" charset="0"/>
              </a:rPr>
              <a:t>The church is Jesus’ Friends (John 15:13-15)</a:t>
            </a:r>
          </a:p>
          <a:p>
            <a:pPr marL="0" indent="0">
              <a:lnSpc>
                <a:spcPct val="110000"/>
              </a:lnSpc>
              <a:buNone/>
            </a:pPr>
            <a:r>
              <a:rPr lang="en-US" sz="2400" u="sng" dirty="0">
                <a:effectLst>
                  <a:glow rad="101600">
                    <a:schemeClr val="bg1">
                      <a:alpha val="60000"/>
                    </a:schemeClr>
                  </a:glow>
                </a:effectLst>
                <a:latin typeface="Tw Cen MT" panose="020B0602020104020603" pitchFamily="34" charset="0"/>
              </a:rPr>
              <a:t>Luke 18:29-30</a:t>
            </a:r>
            <a:r>
              <a:rPr lang="en-US" sz="2400" dirty="0">
                <a:effectLst>
                  <a:glow rad="101600">
                    <a:schemeClr val="bg1">
                      <a:alpha val="60000"/>
                    </a:schemeClr>
                  </a:glow>
                </a:effectLst>
                <a:latin typeface="Tw Cen MT" panose="020B0602020104020603" pitchFamily="34" charset="0"/>
              </a:rPr>
              <a:t>, “So He said to them, </a:t>
            </a:r>
            <a:r>
              <a:rPr lang="en-US" sz="2400" dirty="0">
                <a:solidFill>
                  <a:srgbClr val="C00000"/>
                </a:solidFill>
                <a:effectLst>
                  <a:glow rad="101600">
                    <a:schemeClr val="bg1">
                      <a:alpha val="60000"/>
                    </a:schemeClr>
                  </a:glow>
                </a:effectLst>
                <a:latin typeface="Tw Cen MT" panose="020B0602020104020603" pitchFamily="34" charset="0"/>
              </a:rPr>
              <a:t>"Assuredly, I say to you, there is no one who has left house or parents or brothers or wife or children, for the sake of the kingdom of God,  30 who shall not receive many times more in this present time, and in the age to come eternal life."</a:t>
            </a:r>
          </a:p>
        </p:txBody>
      </p:sp>
    </p:spTree>
    <p:extLst>
      <p:ext uri="{BB962C8B-B14F-4D97-AF65-F5344CB8AC3E}">
        <p14:creationId xmlns:p14="http://schemas.microsoft.com/office/powerpoint/2010/main" val="24632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5B9A3-5665-4C80-934A-9A5E80ABD4AF}"/>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0" y="73981"/>
            <a:ext cx="9144000" cy="830997"/>
          </a:xfrm>
          <a:prstGeom prst="rect">
            <a:avLst/>
          </a:prstGeom>
          <a:noFill/>
        </p:spPr>
        <p:txBody>
          <a:bodyPr wrap="square" rtlCol="0">
            <a:spAutoFit/>
          </a:bodyPr>
          <a:lstStyle/>
          <a:p>
            <a:pPr algn="ctr"/>
            <a:r>
              <a:rPr lang="en-US" sz="4800" spc="500" dirty="0">
                <a:effectLst>
                  <a:glow rad="101600">
                    <a:schemeClr val="bg1">
                      <a:alpha val="60000"/>
                    </a:schemeClr>
                  </a:glow>
                </a:effectLst>
                <a:latin typeface="Californian FB" panose="0207040306080B030204" pitchFamily="18" charset="0"/>
              </a:rPr>
              <a:t>THE POTENTIAL OF</a:t>
            </a:r>
          </a:p>
        </p:txBody>
      </p:sp>
      <p:sp>
        <p:nvSpPr>
          <p:cNvPr id="7" name="TextBox 6">
            <a:extLst>
              <a:ext uri="{FF2B5EF4-FFF2-40B4-BE49-F238E27FC236}">
                <a16:creationId xmlns:a16="http://schemas.microsoft.com/office/drawing/2014/main" id="{EAAF7F04-B16D-4532-89A8-9B9AAE7ED45F}"/>
              </a:ext>
            </a:extLst>
          </p:cNvPr>
          <p:cNvSpPr txBox="1"/>
          <p:nvPr/>
        </p:nvSpPr>
        <p:spPr>
          <a:xfrm>
            <a:off x="0" y="503033"/>
            <a:ext cx="9144000" cy="2215991"/>
          </a:xfrm>
          <a:prstGeom prst="rect">
            <a:avLst/>
          </a:prstGeom>
          <a:noFill/>
        </p:spPr>
        <p:txBody>
          <a:bodyPr wrap="square" rtlCol="0">
            <a:spAutoFit/>
          </a:bodyPr>
          <a:lstStyle/>
          <a:p>
            <a:pPr algn="ctr"/>
            <a:r>
              <a:rPr lang="en-US" sz="138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Shared Labors</a:t>
            </a:r>
          </a:p>
        </p:txBody>
      </p:sp>
    </p:spTree>
    <p:extLst>
      <p:ext uri="{BB962C8B-B14F-4D97-AF65-F5344CB8AC3E}">
        <p14:creationId xmlns:p14="http://schemas.microsoft.com/office/powerpoint/2010/main" val="214924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188FC7-6827-40D8-8703-9638327D1D8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18076" y="2995962"/>
            <a:ext cx="4723242" cy="2719040"/>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59472" y="88777"/>
            <a:ext cx="9084527" cy="1624403"/>
          </a:xfrm>
        </p:spPr>
        <p:txBody>
          <a:bodyPr>
            <a:normAutofit/>
          </a:bodyPr>
          <a:lstStyle/>
          <a:p>
            <a:pPr algn="ctr"/>
            <a:r>
              <a:rPr lang="en-US" sz="6000" cap="small" dirty="0">
                <a:effectLst>
                  <a:glow rad="101600">
                    <a:schemeClr val="bg1">
                      <a:alpha val="60000"/>
                    </a:schemeClr>
                  </a:glow>
                </a:effectLst>
                <a:latin typeface="Californian FB" panose="0207040306080B030204" pitchFamily="18" charset="0"/>
              </a:rPr>
              <a:t>Encourage One Another</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356839" y="1713179"/>
            <a:ext cx="8601307" cy="3194382"/>
          </a:xfrm>
        </p:spPr>
        <p:txBody>
          <a:bodyPr>
            <a:normAutofit/>
          </a:bodyPr>
          <a:lstStyle/>
          <a:p>
            <a:pPr marL="0" indent="0">
              <a:lnSpc>
                <a:spcPct val="110000"/>
              </a:lnSpc>
              <a:buNone/>
            </a:pPr>
            <a:r>
              <a:rPr lang="en-US" sz="3333" u="sng" dirty="0">
                <a:effectLst>
                  <a:glow rad="101600">
                    <a:schemeClr val="bg1">
                      <a:alpha val="60000"/>
                    </a:schemeClr>
                  </a:glow>
                </a:effectLst>
                <a:latin typeface="Tw Cen MT" panose="020B0602020104020603" pitchFamily="34" charset="0"/>
              </a:rPr>
              <a:t>1 Thessalonians 5:11</a:t>
            </a:r>
            <a:r>
              <a:rPr lang="en-US" sz="3333" dirty="0">
                <a:effectLst>
                  <a:glow rad="101600">
                    <a:schemeClr val="bg1">
                      <a:alpha val="60000"/>
                    </a:schemeClr>
                  </a:glow>
                </a:effectLst>
                <a:latin typeface="Tw Cen MT" panose="020B0602020104020603" pitchFamily="34" charset="0"/>
              </a:rPr>
              <a:t>, “Therefore encourage one another and build up one another, just as you also are doing” (NASB)</a:t>
            </a:r>
          </a:p>
        </p:txBody>
      </p:sp>
    </p:spTree>
    <p:extLst>
      <p:ext uri="{BB962C8B-B14F-4D97-AF65-F5344CB8AC3E}">
        <p14:creationId xmlns:p14="http://schemas.microsoft.com/office/powerpoint/2010/main" val="53670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883F0C-B777-48F7-A158-232536FC5626}"/>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1" y="73981"/>
            <a:ext cx="9143999" cy="830997"/>
          </a:xfrm>
          <a:prstGeom prst="rect">
            <a:avLst/>
          </a:prstGeom>
          <a:noFill/>
        </p:spPr>
        <p:txBody>
          <a:bodyPr wrap="square" rtlCol="0">
            <a:spAutoFit/>
          </a:bodyPr>
          <a:lstStyle/>
          <a:p>
            <a:pPr algn="ctr"/>
            <a:r>
              <a:rPr lang="en-US" sz="4800" spc="500" dirty="0">
                <a:effectLst>
                  <a:glow rad="101600">
                    <a:schemeClr val="bg1">
                      <a:alpha val="60000"/>
                    </a:schemeClr>
                  </a:glow>
                </a:effectLst>
                <a:latin typeface="Californian FB" panose="0207040306080B030204" pitchFamily="18" charset="0"/>
              </a:rPr>
              <a:t>THE PROTECTION FROM</a:t>
            </a:r>
          </a:p>
        </p:txBody>
      </p:sp>
      <p:sp>
        <p:nvSpPr>
          <p:cNvPr id="7" name="TextBox 6">
            <a:extLst>
              <a:ext uri="{FF2B5EF4-FFF2-40B4-BE49-F238E27FC236}">
                <a16:creationId xmlns:a16="http://schemas.microsoft.com/office/drawing/2014/main" id="{EAAF7F04-B16D-4532-89A8-9B9AAE7ED45F}"/>
              </a:ext>
            </a:extLst>
          </p:cNvPr>
          <p:cNvSpPr txBox="1"/>
          <p:nvPr/>
        </p:nvSpPr>
        <p:spPr>
          <a:xfrm>
            <a:off x="-3" y="510467"/>
            <a:ext cx="9143999" cy="2215991"/>
          </a:xfrm>
          <a:prstGeom prst="rect">
            <a:avLst/>
          </a:prstGeom>
          <a:noFill/>
        </p:spPr>
        <p:txBody>
          <a:bodyPr wrap="square" rtlCol="0">
            <a:spAutoFit/>
          </a:bodyPr>
          <a:lstStyle/>
          <a:p>
            <a:pPr algn="ctr"/>
            <a:r>
              <a:rPr lang="en-US" sz="138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A Fall</a:t>
            </a:r>
          </a:p>
        </p:txBody>
      </p:sp>
    </p:spTree>
    <p:extLst>
      <p:ext uri="{BB962C8B-B14F-4D97-AF65-F5344CB8AC3E}">
        <p14:creationId xmlns:p14="http://schemas.microsoft.com/office/powerpoint/2010/main" val="119221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963AB1-F28E-4F31-8A0A-80EFB20E28A8}"/>
              </a:ext>
            </a:extLst>
          </p:cNvPr>
          <p:cNvPicPr>
            <a:picLocks noChangeAspect="1"/>
          </p:cNvPicPr>
          <p:nvPr/>
        </p:nvPicPr>
        <p:blipFill rotWithShape="1">
          <a:blip r:embed="rId2">
            <a:extLst>
              <a:ext uri="{28A0092B-C50C-407E-A947-70E740481C1C}">
                <a14:useLocalDpi xmlns:a14="http://schemas.microsoft.com/office/drawing/2010/main" val="0"/>
              </a:ext>
            </a:extLst>
          </a:blip>
          <a:srcRect t="8333" b="8334"/>
          <a:stretch/>
        </p:blipFill>
        <p:spPr>
          <a:xfrm>
            <a:off x="0" y="0"/>
            <a:ext cx="9144000" cy="5715000"/>
          </a:xfrm>
          <a:prstGeom prst="rect">
            <a:avLst/>
          </a:prstGeom>
        </p:spPr>
      </p:pic>
      <p:sp>
        <p:nvSpPr>
          <p:cNvPr id="6" name="TextBox 5">
            <a:extLst>
              <a:ext uri="{FF2B5EF4-FFF2-40B4-BE49-F238E27FC236}">
                <a16:creationId xmlns:a16="http://schemas.microsoft.com/office/drawing/2014/main" id="{2BCD2684-ABF3-4AFE-8F22-7DBFFE62A54A}"/>
              </a:ext>
            </a:extLst>
          </p:cNvPr>
          <p:cNvSpPr txBox="1"/>
          <p:nvPr/>
        </p:nvSpPr>
        <p:spPr>
          <a:xfrm>
            <a:off x="52039" y="73981"/>
            <a:ext cx="9091961" cy="830997"/>
          </a:xfrm>
          <a:prstGeom prst="rect">
            <a:avLst/>
          </a:prstGeom>
          <a:noFill/>
        </p:spPr>
        <p:txBody>
          <a:bodyPr wrap="square" rtlCol="0">
            <a:spAutoFit/>
          </a:bodyPr>
          <a:lstStyle/>
          <a:p>
            <a:pPr algn="ctr"/>
            <a:r>
              <a:rPr lang="en-US" sz="4800" spc="500" dirty="0">
                <a:effectLst>
                  <a:glow rad="101600">
                    <a:schemeClr val="bg1">
                      <a:alpha val="60000"/>
                    </a:schemeClr>
                  </a:glow>
                </a:effectLst>
                <a:latin typeface="Californian FB" panose="0207040306080B030204" pitchFamily="18" charset="0"/>
              </a:rPr>
              <a:t>THE PROMISE OF</a:t>
            </a:r>
          </a:p>
        </p:txBody>
      </p:sp>
      <p:sp>
        <p:nvSpPr>
          <p:cNvPr id="7" name="TextBox 6">
            <a:extLst>
              <a:ext uri="{FF2B5EF4-FFF2-40B4-BE49-F238E27FC236}">
                <a16:creationId xmlns:a16="http://schemas.microsoft.com/office/drawing/2014/main" id="{EAAF7F04-B16D-4532-89A8-9B9AAE7ED45F}"/>
              </a:ext>
            </a:extLst>
          </p:cNvPr>
          <p:cNvSpPr txBox="1"/>
          <p:nvPr/>
        </p:nvSpPr>
        <p:spPr>
          <a:xfrm>
            <a:off x="52039" y="510467"/>
            <a:ext cx="9039922" cy="2215991"/>
          </a:xfrm>
          <a:prstGeom prst="rect">
            <a:avLst/>
          </a:prstGeom>
          <a:noFill/>
        </p:spPr>
        <p:txBody>
          <a:bodyPr wrap="square" rtlCol="0">
            <a:spAutoFit/>
          </a:bodyPr>
          <a:lstStyle/>
          <a:p>
            <a:pPr algn="ctr"/>
            <a:r>
              <a:rPr lang="en-US" sz="13800" dirty="0">
                <a:solidFill>
                  <a:schemeClr val="bg1"/>
                </a:solidFill>
                <a:effectLst>
                  <a:glow rad="101600">
                    <a:schemeClr val="tx1">
                      <a:alpha val="60000"/>
                    </a:schemeClr>
                  </a:glow>
                  <a:outerShdw blurRad="38100" dist="38100" dir="2700000" algn="tl">
                    <a:srgbClr val="000000">
                      <a:alpha val="43137"/>
                    </a:srgbClr>
                  </a:outerShdw>
                </a:effectLst>
                <a:latin typeface="Vladimir Script" panose="03050402040407070305" pitchFamily="66" charset="0"/>
              </a:rPr>
              <a:t>Warmth</a:t>
            </a:r>
          </a:p>
        </p:txBody>
      </p:sp>
    </p:spTree>
    <p:extLst>
      <p:ext uri="{BB962C8B-B14F-4D97-AF65-F5344CB8AC3E}">
        <p14:creationId xmlns:p14="http://schemas.microsoft.com/office/powerpoint/2010/main" val="113838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B1A11D-4E6A-448E-820D-89DF7F7DE1D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4" name="Picture 3">
            <a:extLst>
              <a:ext uri="{FF2B5EF4-FFF2-40B4-BE49-F238E27FC236}">
                <a16:creationId xmlns:a16="http://schemas.microsoft.com/office/drawing/2014/main" id="{211E5D9B-CA0C-492A-830C-DF08D283FB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100000" l="98" r="99805">
                        <a14:backgroundMark x1="1953" y1="35779" x2="93848" y2="62548"/>
                        <a14:backgroundMark x1="21484" y1="51737" x2="31934" y2="55084"/>
                      </a14:backgroundRemoval>
                    </a14:imgEffect>
                  </a14:imgLayer>
                </a14:imgProps>
              </a:ext>
              <a:ext uri="{28A0092B-C50C-407E-A947-70E740481C1C}">
                <a14:useLocalDpi xmlns:a14="http://schemas.microsoft.com/office/drawing/2010/main" val="0"/>
              </a:ext>
            </a:extLst>
          </a:blip>
          <a:srcRect b="23243"/>
          <a:stretch/>
        </p:blipFill>
        <p:spPr>
          <a:xfrm>
            <a:off x="-18076" y="2995962"/>
            <a:ext cx="4723242" cy="2719040"/>
          </a:xfrm>
          <a:prstGeom prst="rect">
            <a:avLst/>
          </a:prstGeom>
        </p:spPr>
      </p:pic>
      <p:sp>
        <p:nvSpPr>
          <p:cNvPr id="5" name="Title 4">
            <a:extLst>
              <a:ext uri="{FF2B5EF4-FFF2-40B4-BE49-F238E27FC236}">
                <a16:creationId xmlns:a16="http://schemas.microsoft.com/office/drawing/2014/main" id="{23267233-948B-4DBF-ADC9-A92EDE07162A}"/>
              </a:ext>
            </a:extLst>
          </p:cNvPr>
          <p:cNvSpPr>
            <a:spLocks noGrp="1"/>
          </p:cNvSpPr>
          <p:nvPr>
            <p:ph type="title"/>
          </p:nvPr>
        </p:nvSpPr>
        <p:spPr>
          <a:xfrm>
            <a:off x="111512" y="88777"/>
            <a:ext cx="8950712" cy="1753340"/>
          </a:xfrm>
        </p:spPr>
        <p:txBody>
          <a:bodyPr>
            <a:normAutofit/>
          </a:bodyPr>
          <a:lstStyle/>
          <a:p>
            <a:pPr algn="ctr"/>
            <a:r>
              <a:rPr lang="en-US" sz="4600" cap="small" dirty="0">
                <a:effectLst>
                  <a:glow rad="101600">
                    <a:schemeClr val="bg1">
                      <a:alpha val="60000"/>
                    </a:schemeClr>
                  </a:glow>
                </a:effectLst>
                <a:latin typeface="Californian FB" panose="0207040306080B030204" pitchFamily="18" charset="0"/>
              </a:rPr>
              <a:t>Spread Warmth with Hospitality</a:t>
            </a:r>
          </a:p>
        </p:txBody>
      </p:sp>
      <p:sp>
        <p:nvSpPr>
          <p:cNvPr id="6" name="Content Placeholder 5">
            <a:extLst>
              <a:ext uri="{FF2B5EF4-FFF2-40B4-BE49-F238E27FC236}">
                <a16:creationId xmlns:a16="http://schemas.microsoft.com/office/drawing/2014/main" id="{DB397C5A-1178-4294-A715-9AEBBA844BFE}"/>
              </a:ext>
            </a:extLst>
          </p:cNvPr>
          <p:cNvSpPr>
            <a:spLocks noGrp="1"/>
          </p:cNvSpPr>
          <p:nvPr>
            <p:ph idx="1"/>
          </p:nvPr>
        </p:nvSpPr>
        <p:spPr>
          <a:xfrm>
            <a:off x="260195" y="1761893"/>
            <a:ext cx="8802029" cy="3145668"/>
          </a:xfrm>
        </p:spPr>
        <p:txBody>
          <a:bodyPr>
            <a:normAutofit/>
          </a:bodyPr>
          <a:lstStyle/>
          <a:p>
            <a:pPr marL="0" indent="0">
              <a:lnSpc>
                <a:spcPct val="110000"/>
              </a:lnSpc>
              <a:buNone/>
            </a:pPr>
            <a:r>
              <a:rPr lang="en-US" sz="3333" u="sng" dirty="0">
                <a:effectLst>
                  <a:glow rad="101600">
                    <a:schemeClr val="bg1">
                      <a:alpha val="60000"/>
                    </a:schemeClr>
                  </a:glow>
                </a:effectLst>
                <a:latin typeface="Tw Cen MT" panose="020B0602020104020603" pitchFamily="34" charset="0"/>
              </a:rPr>
              <a:t>1 Peter 4:9</a:t>
            </a:r>
            <a:r>
              <a:rPr lang="en-US" sz="3333" dirty="0">
                <a:effectLst>
                  <a:glow rad="101600">
                    <a:schemeClr val="bg1">
                      <a:alpha val="60000"/>
                    </a:schemeClr>
                  </a:glow>
                </a:effectLst>
                <a:latin typeface="Tw Cen MT" panose="020B0602020104020603" pitchFamily="34" charset="0"/>
              </a:rPr>
              <a:t>, “Be hospitable to one another without grumbling.”</a:t>
            </a:r>
          </a:p>
          <a:p>
            <a:pPr marL="0" indent="0">
              <a:lnSpc>
                <a:spcPct val="110000"/>
              </a:lnSpc>
              <a:buNone/>
            </a:pPr>
            <a:r>
              <a:rPr lang="en-US" sz="3333" u="sng" dirty="0">
                <a:effectLst>
                  <a:glow rad="101600">
                    <a:schemeClr val="bg1">
                      <a:alpha val="60000"/>
                    </a:schemeClr>
                  </a:glow>
                </a:effectLst>
                <a:latin typeface="Tw Cen MT" panose="020B0602020104020603" pitchFamily="34" charset="0"/>
              </a:rPr>
              <a:t>Romans 12:13</a:t>
            </a:r>
            <a:r>
              <a:rPr lang="en-US" sz="3333" dirty="0">
                <a:effectLst>
                  <a:glow rad="101600">
                    <a:schemeClr val="bg1">
                      <a:alpha val="60000"/>
                    </a:schemeClr>
                  </a:glow>
                </a:effectLst>
                <a:latin typeface="Tw Cen MT" panose="020B0602020104020603" pitchFamily="34" charset="0"/>
              </a:rPr>
              <a:t>, “distributing to the needs of the saints, given to hospitality”</a:t>
            </a:r>
          </a:p>
        </p:txBody>
      </p:sp>
    </p:spTree>
    <p:extLst>
      <p:ext uri="{BB962C8B-B14F-4D97-AF65-F5344CB8AC3E}">
        <p14:creationId xmlns:p14="http://schemas.microsoft.com/office/powerpoint/2010/main" val="22348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1649</TotalTime>
  <Words>621</Words>
  <Application>Microsoft Macintosh PowerPoint</Application>
  <PresentationFormat>On-screen Show (16:10)</PresentationFormat>
  <Paragraphs>40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Californian FB</vt:lpstr>
      <vt:lpstr>Tw Cen MT</vt:lpstr>
      <vt:lpstr>Vladimir Script</vt:lpstr>
      <vt:lpstr>Calibri</vt:lpstr>
      <vt:lpstr>Arial</vt:lpstr>
      <vt:lpstr>Calibri Light</vt:lpstr>
      <vt:lpstr>Office Theme</vt:lpstr>
      <vt:lpstr>PowerPoint Presentation</vt:lpstr>
      <vt:lpstr>PowerPoint Presentation</vt:lpstr>
      <vt:lpstr>God’s Solution:      Two are better than One</vt:lpstr>
      <vt:lpstr>God’s Solution:      Two are better than One</vt:lpstr>
      <vt:lpstr>PowerPoint Presentation</vt:lpstr>
      <vt:lpstr>Encourage One Another</vt:lpstr>
      <vt:lpstr>PowerPoint Presentation</vt:lpstr>
      <vt:lpstr>PowerPoint Presentation</vt:lpstr>
      <vt:lpstr>Spread Warmth with Hospitality</vt:lpstr>
      <vt:lpstr>Spiritually Cool Hearts Need Assembly</vt:lpstr>
      <vt:lpstr>PowerPoint Presentation</vt:lpstr>
      <vt:lpstr>United to Withstand the Devil</vt:lpstr>
      <vt:lpstr>United to Withstand the Devil</vt:lpstr>
      <vt:lpstr>United to Withstand the Devil</vt:lpstr>
      <vt:lpstr>United to Evangelize the Lost</vt:lpstr>
      <vt:lpstr>United to Evangelize the Lost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 Preacher</dc:creator>
  <cp:lastModifiedBy>Joshua Creel</cp:lastModifiedBy>
  <cp:revision>37</cp:revision>
  <dcterms:created xsi:type="dcterms:W3CDTF">2019-07-27T14:18:29Z</dcterms:created>
  <dcterms:modified xsi:type="dcterms:W3CDTF">2021-06-23T14:28:47Z</dcterms:modified>
</cp:coreProperties>
</file>