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69" r:id="rId4"/>
    <p:sldId id="271" r:id="rId5"/>
    <p:sldId id="277" r:id="rId6"/>
    <p:sldId id="278" r:id="rId7"/>
    <p:sldId id="280" r:id="rId8"/>
    <p:sldId id="279" r:id="rId9"/>
    <p:sldId id="27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35"/>
    <p:restoredTop sz="94648"/>
  </p:normalViewPr>
  <p:slideViewPr>
    <p:cSldViewPr snapToGrid="0" snapToObjects="1">
      <p:cViewPr varScale="1">
        <p:scale>
          <a:sx n="112" d="100"/>
          <a:sy n="112" d="100"/>
        </p:scale>
        <p:origin x="6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7DC-991A-5C46-9D02-325A94026E21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04C6D-2A29-8B41-963B-3070654E3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14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7DC-991A-5C46-9D02-325A94026E21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04C6D-2A29-8B41-963B-3070654E3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26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7DC-991A-5C46-9D02-325A94026E21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04C6D-2A29-8B41-963B-3070654E3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84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7DC-991A-5C46-9D02-325A94026E21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04C6D-2A29-8B41-963B-3070654E3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53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7DC-991A-5C46-9D02-325A94026E21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04C6D-2A29-8B41-963B-3070654E3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3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7DC-991A-5C46-9D02-325A94026E21}" type="datetimeFigureOut">
              <a:rPr lang="en-US" smtClean="0"/>
              <a:t>7/22/21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04C6D-2A29-8B41-963B-3070654E3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2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7DC-991A-5C46-9D02-325A94026E21}" type="datetimeFigureOut">
              <a:rPr lang="en-US" smtClean="0"/>
              <a:t>7/22/21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04C6D-2A29-8B41-963B-3070654E3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27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7DC-991A-5C46-9D02-325A94026E21}" type="datetimeFigureOut">
              <a:rPr lang="en-US" smtClean="0"/>
              <a:t>7/22/21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04C6D-2A29-8B41-963B-3070654E3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8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7DC-991A-5C46-9D02-325A94026E21}" type="datetimeFigureOut">
              <a:rPr lang="en-US" smtClean="0"/>
              <a:t>7/22/21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04C6D-2A29-8B41-963B-3070654E3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56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7DC-991A-5C46-9D02-325A94026E21}" type="datetimeFigureOut">
              <a:rPr lang="en-US" smtClean="0"/>
              <a:t>7/22/21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04C6D-2A29-8B41-963B-3070654E3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1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7DC-991A-5C46-9D02-325A94026E21}" type="datetimeFigureOut">
              <a:rPr lang="en-US" smtClean="0"/>
              <a:t>7/22/21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04C6D-2A29-8B41-963B-3070654E3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5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1C7DC-991A-5C46-9D02-325A94026E21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04C6D-2A29-8B41-963B-3070654E3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853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1336967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005848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outdoor, grass, sky, house&#10;&#10;Description automatically generated">
            <a:extLst>
              <a:ext uri="{FF2B5EF4-FFF2-40B4-BE49-F238E27FC236}">
                <a16:creationId xmlns:a16="http://schemas.microsoft.com/office/drawing/2014/main" id="{AA581D16-DCA8-C544-BF62-E8B4C14B7E8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4D695F1C-6EC6-4F48-9E14-16610D1E33A9}"/>
              </a:ext>
            </a:extLst>
          </p:cNvPr>
          <p:cNvSpPr/>
          <p:nvPr/>
        </p:nvSpPr>
        <p:spPr>
          <a:xfrm rot="10800000">
            <a:off x="5449330" y="-13935"/>
            <a:ext cx="6742670" cy="4697145"/>
          </a:xfrm>
          <a:prstGeom prst="rtTriangle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7D52E0-496B-144F-AB37-3DAA3F0128B7}"/>
              </a:ext>
            </a:extLst>
          </p:cNvPr>
          <p:cNvSpPr txBox="1"/>
          <p:nvPr/>
        </p:nvSpPr>
        <p:spPr>
          <a:xfrm>
            <a:off x="7710616" y="125791"/>
            <a:ext cx="44813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Light" panose="020B0402020203020204" pitchFamily="34" charset="77"/>
              </a:rPr>
              <a:t>LOVE</a:t>
            </a:r>
          </a:p>
          <a:p>
            <a:pPr algn="ctr"/>
            <a:r>
              <a:rPr lang="en-US" sz="5400" dirty="0">
                <a:latin typeface="Avenir Light" panose="020B0402020203020204" pitchFamily="34" charset="77"/>
              </a:rPr>
              <a:t>HAPPENS</a:t>
            </a:r>
          </a:p>
          <a:p>
            <a:pPr algn="ctr"/>
            <a:r>
              <a:rPr lang="en-US" sz="5400" dirty="0">
                <a:latin typeface="Avenir Light" panose="020B0402020203020204" pitchFamily="34" charset="77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17774250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outdoor, grass, sky, house&#10;&#10;Description automatically generated">
            <a:extLst>
              <a:ext uri="{FF2B5EF4-FFF2-40B4-BE49-F238E27FC236}">
                <a16:creationId xmlns:a16="http://schemas.microsoft.com/office/drawing/2014/main" id="{AA581D16-DCA8-C544-BF62-E8B4C14B7E8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4D695F1C-6EC6-4F48-9E14-16610D1E33A9}"/>
              </a:ext>
            </a:extLst>
          </p:cNvPr>
          <p:cNvSpPr/>
          <p:nvPr/>
        </p:nvSpPr>
        <p:spPr>
          <a:xfrm rot="10800000">
            <a:off x="5449330" y="-13935"/>
            <a:ext cx="6742670" cy="4697145"/>
          </a:xfrm>
          <a:prstGeom prst="rtTriangle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7D52E0-496B-144F-AB37-3DAA3F0128B7}"/>
              </a:ext>
            </a:extLst>
          </p:cNvPr>
          <p:cNvSpPr txBox="1"/>
          <p:nvPr/>
        </p:nvSpPr>
        <p:spPr>
          <a:xfrm>
            <a:off x="7710616" y="125791"/>
            <a:ext cx="44813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Light" panose="020B0402020203020204" pitchFamily="34" charset="77"/>
              </a:rPr>
              <a:t>GOD’S LOVE</a:t>
            </a:r>
          </a:p>
          <a:p>
            <a:pPr algn="ctr"/>
            <a:r>
              <a:rPr lang="en-US" sz="5400" dirty="0">
                <a:latin typeface="Avenir Light" panose="020B0402020203020204" pitchFamily="34" charset="77"/>
              </a:rPr>
              <a:t>HAPPENS</a:t>
            </a:r>
          </a:p>
          <a:p>
            <a:pPr algn="ctr"/>
            <a:r>
              <a:rPr lang="en-US" sz="5400" dirty="0">
                <a:latin typeface="Avenir Light" panose="020B0402020203020204" pitchFamily="34" charset="77"/>
              </a:rPr>
              <a:t>HERE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30615B-4AFB-1E4B-93DB-1BEAC15FB135}"/>
              </a:ext>
            </a:extLst>
          </p:cNvPr>
          <p:cNvSpPr/>
          <p:nvPr/>
        </p:nvSpPr>
        <p:spPr>
          <a:xfrm>
            <a:off x="0" y="2606657"/>
            <a:ext cx="8641080" cy="3855926"/>
          </a:xfrm>
          <a:prstGeom prst="rect">
            <a:avLst/>
          </a:prstGeom>
          <a:solidFill>
            <a:schemeClr val="bg1">
              <a:lumMod val="85000"/>
              <a:lumOff val="15000"/>
              <a:alpha val="653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06B556-6470-834C-BF8A-E8636B37D0D4}"/>
              </a:ext>
            </a:extLst>
          </p:cNvPr>
          <p:cNvSpPr txBox="1"/>
          <p:nvPr/>
        </p:nvSpPr>
        <p:spPr>
          <a:xfrm>
            <a:off x="259492" y="2631989"/>
            <a:ext cx="83815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>
                <a:latin typeface="Avenir" panose="02000503020000020003" pitchFamily="2" charset="0"/>
              </a:rPr>
              <a:t>18</a:t>
            </a:r>
            <a:r>
              <a:rPr lang="en-US" sz="3600" dirty="0">
                <a:latin typeface="Avenir" panose="02000503020000020003" pitchFamily="2" charset="0"/>
              </a:rPr>
              <a:t> may be able to comprehend with all the saints what is the breadth and length and height and depth, </a:t>
            </a:r>
            <a:r>
              <a:rPr lang="en-US" sz="3600" baseline="30000" dirty="0">
                <a:latin typeface="Avenir" panose="02000503020000020003" pitchFamily="2" charset="0"/>
              </a:rPr>
              <a:t>19</a:t>
            </a:r>
            <a:r>
              <a:rPr lang="en-US" sz="3600" dirty="0">
                <a:latin typeface="Avenir" panose="02000503020000020003" pitchFamily="2" charset="0"/>
              </a:rPr>
              <a:t> and to know the love of Christ which surpasses knowledge, that you may be filled up to all the fullness of God.</a:t>
            </a:r>
          </a:p>
          <a:p>
            <a:pPr algn="r"/>
            <a:r>
              <a:rPr lang="en-US" sz="2800" dirty="0">
                <a:latin typeface="Avenir" panose="02000503020000020003" pitchFamily="2" charset="0"/>
              </a:rPr>
              <a:t>Ephesians 3:18–19 (NASB95)  </a:t>
            </a:r>
          </a:p>
        </p:txBody>
      </p:sp>
    </p:spTree>
    <p:extLst>
      <p:ext uri="{BB962C8B-B14F-4D97-AF65-F5344CB8AC3E}">
        <p14:creationId xmlns:p14="http://schemas.microsoft.com/office/powerpoint/2010/main" val="2977711142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outdoor, grass, sky, house&#10;&#10;Description automatically generated">
            <a:extLst>
              <a:ext uri="{FF2B5EF4-FFF2-40B4-BE49-F238E27FC236}">
                <a16:creationId xmlns:a16="http://schemas.microsoft.com/office/drawing/2014/main" id="{AA581D16-DCA8-C544-BF62-E8B4C14B7E8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4D695F1C-6EC6-4F48-9E14-16610D1E33A9}"/>
              </a:ext>
            </a:extLst>
          </p:cNvPr>
          <p:cNvSpPr/>
          <p:nvPr/>
        </p:nvSpPr>
        <p:spPr>
          <a:xfrm rot="10800000">
            <a:off x="5449330" y="-13935"/>
            <a:ext cx="6742670" cy="4697145"/>
          </a:xfrm>
          <a:prstGeom prst="rtTriangle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7D52E0-496B-144F-AB37-3DAA3F0128B7}"/>
              </a:ext>
            </a:extLst>
          </p:cNvPr>
          <p:cNvSpPr txBox="1"/>
          <p:nvPr/>
        </p:nvSpPr>
        <p:spPr>
          <a:xfrm>
            <a:off x="7710616" y="125791"/>
            <a:ext cx="44813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Light" panose="020B0402020203020204" pitchFamily="34" charset="77"/>
              </a:rPr>
              <a:t>OUR LOVE</a:t>
            </a:r>
          </a:p>
          <a:p>
            <a:pPr algn="ctr"/>
            <a:r>
              <a:rPr lang="en-US" sz="5400" dirty="0">
                <a:latin typeface="Avenir Light" panose="020B0402020203020204" pitchFamily="34" charset="77"/>
              </a:rPr>
              <a:t>HAPPENS</a:t>
            </a:r>
          </a:p>
          <a:p>
            <a:pPr algn="ctr"/>
            <a:r>
              <a:rPr lang="en-US" sz="5400" dirty="0">
                <a:latin typeface="Avenir Light" panose="020B0402020203020204" pitchFamily="34" charset="77"/>
              </a:rPr>
              <a:t>HERE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30615B-4AFB-1E4B-93DB-1BEAC15FB135}"/>
              </a:ext>
            </a:extLst>
          </p:cNvPr>
          <p:cNvSpPr/>
          <p:nvPr/>
        </p:nvSpPr>
        <p:spPr>
          <a:xfrm>
            <a:off x="0" y="2606657"/>
            <a:ext cx="8641080" cy="3855926"/>
          </a:xfrm>
          <a:prstGeom prst="rect">
            <a:avLst/>
          </a:prstGeom>
          <a:solidFill>
            <a:schemeClr val="bg1">
              <a:lumMod val="85000"/>
              <a:lumOff val="15000"/>
              <a:alpha val="653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06B556-6470-834C-BF8A-E8636B37D0D4}"/>
              </a:ext>
            </a:extLst>
          </p:cNvPr>
          <p:cNvSpPr txBox="1"/>
          <p:nvPr/>
        </p:nvSpPr>
        <p:spPr>
          <a:xfrm>
            <a:off x="259492" y="2631989"/>
            <a:ext cx="83815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>
                <a:latin typeface="Avenir" panose="02000503020000020003" pitchFamily="2" charset="0"/>
              </a:rPr>
              <a:t>18</a:t>
            </a:r>
            <a:r>
              <a:rPr lang="en-US" sz="3600" dirty="0">
                <a:latin typeface="Avenir" panose="02000503020000020003" pitchFamily="2" charset="0"/>
              </a:rPr>
              <a:t> may be able to comprehend with all the saints what is the breadth and </a:t>
            </a:r>
            <a:r>
              <a:rPr lang="en-US" sz="3600" dirty="0">
                <a:solidFill>
                  <a:srgbClr val="FF0000"/>
                </a:solidFill>
                <a:latin typeface="Avenir" panose="02000503020000020003" pitchFamily="2" charset="0"/>
              </a:rPr>
              <a:t>length</a:t>
            </a:r>
            <a:r>
              <a:rPr lang="en-US" sz="3600" dirty="0">
                <a:latin typeface="Avenir" panose="02000503020000020003" pitchFamily="2" charset="0"/>
              </a:rPr>
              <a:t> and height and depth, </a:t>
            </a:r>
            <a:r>
              <a:rPr lang="en-US" sz="3600" baseline="30000" dirty="0">
                <a:latin typeface="Avenir" panose="02000503020000020003" pitchFamily="2" charset="0"/>
              </a:rPr>
              <a:t>19</a:t>
            </a:r>
            <a:r>
              <a:rPr lang="en-US" sz="3600" dirty="0">
                <a:latin typeface="Avenir" panose="02000503020000020003" pitchFamily="2" charset="0"/>
              </a:rPr>
              <a:t> and to know the love of Christ which surpasses knowledge, that you may be filled up to all the fullness of God.</a:t>
            </a:r>
          </a:p>
          <a:p>
            <a:pPr algn="r"/>
            <a:r>
              <a:rPr lang="en-US" sz="2800" dirty="0">
                <a:latin typeface="Avenir" panose="02000503020000020003" pitchFamily="2" charset="0"/>
              </a:rPr>
              <a:t>Ephesians 3:18–19 (NASB95)  </a:t>
            </a:r>
          </a:p>
        </p:txBody>
      </p:sp>
    </p:spTree>
    <p:extLst>
      <p:ext uri="{BB962C8B-B14F-4D97-AF65-F5344CB8AC3E}">
        <p14:creationId xmlns:p14="http://schemas.microsoft.com/office/powerpoint/2010/main" val="888208544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outdoor, grass, sky, house&#10;&#10;Description automatically generated">
            <a:extLst>
              <a:ext uri="{FF2B5EF4-FFF2-40B4-BE49-F238E27FC236}">
                <a16:creationId xmlns:a16="http://schemas.microsoft.com/office/drawing/2014/main" id="{AA581D16-DCA8-C544-BF62-E8B4C14B7E8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4D695F1C-6EC6-4F48-9E14-16610D1E33A9}"/>
              </a:ext>
            </a:extLst>
          </p:cNvPr>
          <p:cNvSpPr/>
          <p:nvPr/>
        </p:nvSpPr>
        <p:spPr>
          <a:xfrm rot="10800000">
            <a:off x="5449330" y="-13935"/>
            <a:ext cx="6742670" cy="4697145"/>
          </a:xfrm>
          <a:prstGeom prst="rtTriangle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7D52E0-496B-144F-AB37-3DAA3F0128B7}"/>
              </a:ext>
            </a:extLst>
          </p:cNvPr>
          <p:cNvSpPr txBox="1"/>
          <p:nvPr/>
        </p:nvSpPr>
        <p:spPr>
          <a:xfrm>
            <a:off x="7710616" y="125791"/>
            <a:ext cx="44813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Light" panose="020B0402020203020204" pitchFamily="34" charset="77"/>
              </a:rPr>
              <a:t>OUR LOVE</a:t>
            </a:r>
          </a:p>
          <a:p>
            <a:pPr algn="ctr"/>
            <a:r>
              <a:rPr lang="en-US" sz="5400" dirty="0">
                <a:latin typeface="Avenir Light" panose="020B0402020203020204" pitchFamily="34" charset="77"/>
              </a:rPr>
              <a:t>HAPPENS</a:t>
            </a:r>
          </a:p>
          <a:p>
            <a:pPr algn="ctr"/>
            <a:r>
              <a:rPr lang="en-US" sz="5400" dirty="0">
                <a:latin typeface="Avenir Light" panose="020B0402020203020204" pitchFamily="34" charset="77"/>
              </a:rPr>
              <a:t>HERE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30615B-4AFB-1E4B-93DB-1BEAC15FB135}"/>
              </a:ext>
            </a:extLst>
          </p:cNvPr>
          <p:cNvSpPr/>
          <p:nvPr/>
        </p:nvSpPr>
        <p:spPr>
          <a:xfrm>
            <a:off x="0" y="2606657"/>
            <a:ext cx="8641080" cy="3855926"/>
          </a:xfrm>
          <a:prstGeom prst="rect">
            <a:avLst/>
          </a:prstGeom>
          <a:solidFill>
            <a:schemeClr val="bg1">
              <a:lumMod val="85000"/>
              <a:lumOff val="15000"/>
              <a:alpha val="653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619A3F-23E8-BE4B-A965-25D0D20A04C2}"/>
              </a:ext>
            </a:extLst>
          </p:cNvPr>
          <p:cNvSpPr txBox="1"/>
          <p:nvPr/>
        </p:nvSpPr>
        <p:spPr>
          <a:xfrm>
            <a:off x="259492" y="3080375"/>
            <a:ext cx="8381588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800"/>
              </a:spcAft>
              <a:buFont typeface="System Font Regular"/>
              <a:buChar char="-"/>
            </a:pPr>
            <a:r>
              <a:rPr lang="en-US" sz="3000" dirty="0">
                <a:latin typeface="Avenir" panose="02000503020000020003" pitchFamily="2" charset="0"/>
              </a:rPr>
              <a:t>Our love must be long enough to reach brethren who are like us… and those who aren’t (James 2.1-7; Romans 14)</a:t>
            </a:r>
          </a:p>
          <a:p>
            <a:pPr marL="514350" indent="-514350">
              <a:spcAft>
                <a:spcPts val="1800"/>
              </a:spcAft>
              <a:buFont typeface="System Font Regular"/>
              <a:buChar char="-"/>
            </a:pPr>
            <a:r>
              <a:rPr lang="en-US" sz="3000" dirty="0">
                <a:latin typeface="Avenir" panose="02000503020000020003" pitchFamily="2" charset="0"/>
              </a:rPr>
              <a:t>Our love needs to be long enough to reach the community around us (John 4)</a:t>
            </a:r>
          </a:p>
        </p:txBody>
      </p:sp>
    </p:spTree>
    <p:extLst>
      <p:ext uri="{BB962C8B-B14F-4D97-AF65-F5344CB8AC3E}">
        <p14:creationId xmlns:p14="http://schemas.microsoft.com/office/powerpoint/2010/main" val="16581951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outdoor, grass, sky, house&#10;&#10;Description automatically generated">
            <a:extLst>
              <a:ext uri="{FF2B5EF4-FFF2-40B4-BE49-F238E27FC236}">
                <a16:creationId xmlns:a16="http://schemas.microsoft.com/office/drawing/2014/main" id="{AA581D16-DCA8-C544-BF62-E8B4C14B7E8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4D695F1C-6EC6-4F48-9E14-16610D1E33A9}"/>
              </a:ext>
            </a:extLst>
          </p:cNvPr>
          <p:cNvSpPr/>
          <p:nvPr/>
        </p:nvSpPr>
        <p:spPr>
          <a:xfrm rot="10800000">
            <a:off x="5449330" y="-13935"/>
            <a:ext cx="6742670" cy="4697145"/>
          </a:xfrm>
          <a:prstGeom prst="rtTriangle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7D52E0-496B-144F-AB37-3DAA3F0128B7}"/>
              </a:ext>
            </a:extLst>
          </p:cNvPr>
          <p:cNvSpPr txBox="1"/>
          <p:nvPr/>
        </p:nvSpPr>
        <p:spPr>
          <a:xfrm>
            <a:off x="7710616" y="125791"/>
            <a:ext cx="44813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Light" panose="020B0402020203020204" pitchFamily="34" charset="77"/>
              </a:rPr>
              <a:t>OUR LOVE</a:t>
            </a:r>
          </a:p>
          <a:p>
            <a:pPr algn="ctr"/>
            <a:r>
              <a:rPr lang="en-US" sz="5400" dirty="0">
                <a:latin typeface="Avenir Light" panose="020B0402020203020204" pitchFamily="34" charset="77"/>
              </a:rPr>
              <a:t>HAPPENS</a:t>
            </a:r>
          </a:p>
          <a:p>
            <a:pPr algn="ctr"/>
            <a:r>
              <a:rPr lang="en-US" sz="5400" dirty="0">
                <a:latin typeface="Avenir Light" panose="020B0402020203020204" pitchFamily="34" charset="77"/>
              </a:rPr>
              <a:t>HERE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30615B-4AFB-1E4B-93DB-1BEAC15FB135}"/>
              </a:ext>
            </a:extLst>
          </p:cNvPr>
          <p:cNvSpPr/>
          <p:nvPr/>
        </p:nvSpPr>
        <p:spPr>
          <a:xfrm>
            <a:off x="0" y="2606657"/>
            <a:ext cx="8641080" cy="3855926"/>
          </a:xfrm>
          <a:prstGeom prst="rect">
            <a:avLst/>
          </a:prstGeom>
          <a:solidFill>
            <a:schemeClr val="bg1">
              <a:lumMod val="85000"/>
              <a:lumOff val="15000"/>
              <a:alpha val="653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06B556-6470-834C-BF8A-E8636B37D0D4}"/>
              </a:ext>
            </a:extLst>
          </p:cNvPr>
          <p:cNvSpPr txBox="1"/>
          <p:nvPr/>
        </p:nvSpPr>
        <p:spPr>
          <a:xfrm>
            <a:off x="259492" y="2631989"/>
            <a:ext cx="83815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>
                <a:latin typeface="Avenir" panose="02000503020000020003" pitchFamily="2" charset="0"/>
              </a:rPr>
              <a:t>18</a:t>
            </a:r>
            <a:r>
              <a:rPr lang="en-US" sz="3600" dirty="0">
                <a:latin typeface="Avenir" panose="02000503020000020003" pitchFamily="2" charset="0"/>
              </a:rPr>
              <a:t> may be able to comprehend with all the saints what is the breadth and length and </a:t>
            </a:r>
            <a:r>
              <a:rPr lang="en-US" sz="3600" dirty="0">
                <a:solidFill>
                  <a:srgbClr val="FF0000"/>
                </a:solidFill>
                <a:latin typeface="Avenir" panose="02000503020000020003" pitchFamily="2" charset="0"/>
              </a:rPr>
              <a:t>height</a:t>
            </a:r>
            <a:r>
              <a:rPr lang="en-US" sz="3600" dirty="0">
                <a:latin typeface="Avenir" panose="02000503020000020003" pitchFamily="2" charset="0"/>
              </a:rPr>
              <a:t> and depth, </a:t>
            </a:r>
            <a:r>
              <a:rPr lang="en-US" sz="3600" baseline="30000" dirty="0">
                <a:latin typeface="Avenir" panose="02000503020000020003" pitchFamily="2" charset="0"/>
              </a:rPr>
              <a:t>19</a:t>
            </a:r>
            <a:r>
              <a:rPr lang="en-US" sz="3600" dirty="0">
                <a:latin typeface="Avenir" panose="02000503020000020003" pitchFamily="2" charset="0"/>
              </a:rPr>
              <a:t> and to know the love of Christ which surpasses knowledge, that you may be filled up to all the fullness of God.</a:t>
            </a:r>
          </a:p>
          <a:p>
            <a:pPr algn="r"/>
            <a:r>
              <a:rPr lang="en-US" sz="2800" dirty="0">
                <a:latin typeface="Avenir" panose="02000503020000020003" pitchFamily="2" charset="0"/>
              </a:rPr>
              <a:t>Ephesians 3:18–19 (NASB95)  </a:t>
            </a:r>
          </a:p>
        </p:txBody>
      </p:sp>
    </p:spTree>
    <p:extLst>
      <p:ext uri="{BB962C8B-B14F-4D97-AF65-F5344CB8AC3E}">
        <p14:creationId xmlns:p14="http://schemas.microsoft.com/office/powerpoint/2010/main" val="3394199274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outdoor, grass, sky, house&#10;&#10;Description automatically generated">
            <a:extLst>
              <a:ext uri="{FF2B5EF4-FFF2-40B4-BE49-F238E27FC236}">
                <a16:creationId xmlns:a16="http://schemas.microsoft.com/office/drawing/2014/main" id="{AA581D16-DCA8-C544-BF62-E8B4C14B7E8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4D695F1C-6EC6-4F48-9E14-16610D1E33A9}"/>
              </a:ext>
            </a:extLst>
          </p:cNvPr>
          <p:cNvSpPr/>
          <p:nvPr/>
        </p:nvSpPr>
        <p:spPr>
          <a:xfrm rot="10800000">
            <a:off x="5449330" y="-13935"/>
            <a:ext cx="6742670" cy="4697145"/>
          </a:xfrm>
          <a:prstGeom prst="rtTriangle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7D52E0-496B-144F-AB37-3DAA3F0128B7}"/>
              </a:ext>
            </a:extLst>
          </p:cNvPr>
          <p:cNvSpPr txBox="1"/>
          <p:nvPr/>
        </p:nvSpPr>
        <p:spPr>
          <a:xfrm>
            <a:off x="7710616" y="125791"/>
            <a:ext cx="44813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Light" panose="020B0402020203020204" pitchFamily="34" charset="77"/>
              </a:rPr>
              <a:t>OUR LOVE</a:t>
            </a:r>
          </a:p>
          <a:p>
            <a:pPr algn="ctr"/>
            <a:r>
              <a:rPr lang="en-US" sz="5400" dirty="0">
                <a:latin typeface="Avenir Light" panose="020B0402020203020204" pitchFamily="34" charset="77"/>
              </a:rPr>
              <a:t>HAPPENS</a:t>
            </a:r>
          </a:p>
          <a:p>
            <a:pPr algn="ctr"/>
            <a:r>
              <a:rPr lang="en-US" sz="5400" dirty="0">
                <a:latin typeface="Avenir Light" panose="020B0402020203020204" pitchFamily="34" charset="77"/>
              </a:rPr>
              <a:t>HERE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30615B-4AFB-1E4B-93DB-1BEAC15FB135}"/>
              </a:ext>
            </a:extLst>
          </p:cNvPr>
          <p:cNvSpPr/>
          <p:nvPr/>
        </p:nvSpPr>
        <p:spPr>
          <a:xfrm>
            <a:off x="0" y="2606657"/>
            <a:ext cx="8641080" cy="3855926"/>
          </a:xfrm>
          <a:prstGeom prst="rect">
            <a:avLst/>
          </a:prstGeom>
          <a:solidFill>
            <a:schemeClr val="bg1">
              <a:lumMod val="85000"/>
              <a:lumOff val="15000"/>
              <a:alpha val="653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06B556-6470-834C-BF8A-E8636B37D0D4}"/>
              </a:ext>
            </a:extLst>
          </p:cNvPr>
          <p:cNvSpPr txBox="1"/>
          <p:nvPr/>
        </p:nvSpPr>
        <p:spPr>
          <a:xfrm>
            <a:off x="259492" y="3585391"/>
            <a:ext cx="838158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venir" panose="02000503020000020003" pitchFamily="2" charset="0"/>
              </a:rPr>
              <a:t>“We urge you, brethren, admonish the unruly, encourage the fainthearted, help the weak, be patient with everyone.” </a:t>
            </a:r>
          </a:p>
          <a:p>
            <a:pPr algn="r"/>
            <a:r>
              <a:rPr lang="en-US" sz="2800" dirty="0">
                <a:latin typeface="Avenir" panose="02000503020000020003" pitchFamily="2" charset="0"/>
              </a:rPr>
              <a:t>1 Thessalonians 5:14 (NASB95) </a:t>
            </a:r>
          </a:p>
        </p:txBody>
      </p:sp>
    </p:spTree>
    <p:extLst>
      <p:ext uri="{BB962C8B-B14F-4D97-AF65-F5344CB8AC3E}">
        <p14:creationId xmlns:p14="http://schemas.microsoft.com/office/powerpoint/2010/main" val="1227095993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outdoor, grass, sky, house&#10;&#10;Description automatically generated">
            <a:extLst>
              <a:ext uri="{FF2B5EF4-FFF2-40B4-BE49-F238E27FC236}">
                <a16:creationId xmlns:a16="http://schemas.microsoft.com/office/drawing/2014/main" id="{AA581D16-DCA8-C544-BF62-E8B4C14B7E8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4D695F1C-6EC6-4F48-9E14-16610D1E33A9}"/>
              </a:ext>
            </a:extLst>
          </p:cNvPr>
          <p:cNvSpPr/>
          <p:nvPr/>
        </p:nvSpPr>
        <p:spPr>
          <a:xfrm rot="10800000">
            <a:off x="5449330" y="-13935"/>
            <a:ext cx="6742670" cy="4697145"/>
          </a:xfrm>
          <a:prstGeom prst="rtTriangle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7D52E0-496B-144F-AB37-3DAA3F0128B7}"/>
              </a:ext>
            </a:extLst>
          </p:cNvPr>
          <p:cNvSpPr txBox="1"/>
          <p:nvPr/>
        </p:nvSpPr>
        <p:spPr>
          <a:xfrm>
            <a:off x="7710616" y="125791"/>
            <a:ext cx="44813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Light" panose="020B0402020203020204" pitchFamily="34" charset="77"/>
              </a:rPr>
              <a:t>OUR LOVE</a:t>
            </a:r>
          </a:p>
          <a:p>
            <a:pPr algn="ctr"/>
            <a:r>
              <a:rPr lang="en-US" sz="5400" dirty="0">
                <a:latin typeface="Avenir Light" panose="020B0402020203020204" pitchFamily="34" charset="77"/>
              </a:rPr>
              <a:t>HAPPENS</a:t>
            </a:r>
          </a:p>
          <a:p>
            <a:pPr algn="ctr"/>
            <a:r>
              <a:rPr lang="en-US" sz="5400" dirty="0">
                <a:latin typeface="Avenir Light" panose="020B0402020203020204" pitchFamily="34" charset="77"/>
              </a:rPr>
              <a:t>HERE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30615B-4AFB-1E4B-93DB-1BEAC15FB135}"/>
              </a:ext>
            </a:extLst>
          </p:cNvPr>
          <p:cNvSpPr/>
          <p:nvPr/>
        </p:nvSpPr>
        <p:spPr>
          <a:xfrm>
            <a:off x="0" y="2606657"/>
            <a:ext cx="8641080" cy="3855926"/>
          </a:xfrm>
          <a:prstGeom prst="rect">
            <a:avLst/>
          </a:prstGeom>
          <a:solidFill>
            <a:schemeClr val="bg1">
              <a:lumMod val="85000"/>
              <a:lumOff val="15000"/>
              <a:alpha val="653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06B556-6470-834C-BF8A-E8636B37D0D4}"/>
              </a:ext>
            </a:extLst>
          </p:cNvPr>
          <p:cNvSpPr txBox="1"/>
          <p:nvPr/>
        </p:nvSpPr>
        <p:spPr>
          <a:xfrm>
            <a:off x="259492" y="2631989"/>
            <a:ext cx="83815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>
                <a:latin typeface="Avenir" panose="02000503020000020003" pitchFamily="2" charset="0"/>
              </a:rPr>
              <a:t>18</a:t>
            </a:r>
            <a:r>
              <a:rPr lang="en-US" sz="3600" dirty="0">
                <a:latin typeface="Avenir" panose="02000503020000020003" pitchFamily="2" charset="0"/>
              </a:rPr>
              <a:t> may be able to comprehend with all the saints what is the breadth and length and height and </a:t>
            </a:r>
            <a:r>
              <a:rPr lang="en-US" sz="3600" dirty="0">
                <a:solidFill>
                  <a:srgbClr val="FF0000"/>
                </a:solidFill>
                <a:latin typeface="Avenir" panose="02000503020000020003" pitchFamily="2" charset="0"/>
              </a:rPr>
              <a:t>depth</a:t>
            </a:r>
            <a:r>
              <a:rPr lang="en-US" sz="3600" dirty="0">
                <a:latin typeface="Avenir" panose="02000503020000020003" pitchFamily="2" charset="0"/>
              </a:rPr>
              <a:t>, </a:t>
            </a:r>
            <a:r>
              <a:rPr lang="en-US" sz="3600" baseline="30000" dirty="0">
                <a:latin typeface="Avenir" panose="02000503020000020003" pitchFamily="2" charset="0"/>
              </a:rPr>
              <a:t>19</a:t>
            </a:r>
            <a:r>
              <a:rPr lang="en-US" sz="3600" dirty="0">
                <a:latin typeface="Avenir" panose="02000503020000020003" pitchFamily="2" charset="0"/>
              </a:rPr>
              <a:t> and to know the love of Christ which surpasses knowledge, that you may be filled up to all the fullness of God.</a:t>
            </a:r>
          </a:p>
          <a:p>
            <a:pPr algn="r"/>
            <a:r>
              <a:rPr lang="en-US" sz="2800" dirty="0">
                <a:latin typeface="Avenir" panose="02000503020000020003" pitchFamily="2" charset="0"/>
              </a:rPr>
              <a:t>Ephesians 3:18–19 (NASB95)  </a:t>
            </a:r>
          </a:p>
        </p:txBody>
      </p:sp>
    </p:spTree>
    <p:extLst>
      <p:ext uri="{BB962C8B-B14F-4D97-AF65-F5344CB8AC3E}">
        <p14:creationId xmlns:p14="http://schemas.microsoft.com/office/powerpoint/2010/main" val="623934462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outdoor, grass, sky, house&#10;&#10;Description automatically generated">
            <a:extLst>
              <a:ext uri="{FF2B5EF4-FFF2-40B4-BE49-F238E27FC236}">
                <a16:creationId xmlns:a16="http://schemas.microsoft.com/office/drawing/2014/main" id="{AA581D16-DCA8-C544-BF62-E8B4C14B7E8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4D695F1C-6EC6-4F48-9E14-16610D1E33A9}"/>
              </a:ext>
            </a:extLst>
          </p:cNvPr>
          <p:cNvSpPr/>
          <p:nvPr/>
        </p:nvSpPr>
        <p:spPr>
          <a:xfrm rot="10800000">
            <a:off x="5449330" y="-13935"/>
            <a:ext cx="6742670" cy="4697145"/>
          </a:xfrm>
          <a:prstGeom prst="rtTriangle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7D52E0-496B-144F-AB37-3DAA3F0128B7}"/>
              </a:ext>
            </a:extLst>
          </p:cNvPr>
          <p:cNvSpPr txBox="1"/>
          <p:nvPr/>
        </p:nvSpPr>
        <p:spPr>
          <a:xfrm>
            <a:off x="7710616" y="125791"/>
            <a:ext cx="44813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Light" panose="020B0402020203020204" pitchFamily="34" charset="77"/>
              </a:rPr>
              <a:t>LOVE</a:t>
            </a:r>
          </a:p>
          <a:p>
            <a:pPr algn="ctr"/>
            <a:r>
              <a:rPr lang="en-US" sz="5400" dirty="0">
                <a:latin typeface="Avenir Light" panose="020B0402020203020204" pitchFamily="34" charset="77"/>
              </a:rPr>
              <a:t>HAPPENS</a:t>
            </a:r>
          </a:p>
          <a:p>
            <a:pPr algn="ctr"/>
            <a:r>
              <a:rPr lang="en-US" sz="5400" dirty="0">
                <a:latin typeface="Avenir Light" panose="020B0402020203020204" pitchFamily="34" charset="77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20525584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306</Words>
  <Application>Microsoft Macintosh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Avenir</vt:lpstr>
      <vt:lpstr>Avenir Light</vt:lpstr>
      <vt:lpstr>Calibri</vt:lpstr>
      <vt:lpstr>Calibri Light</vt:lpstr>
      <vt:lpstr>System Font Regular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13</cp:revision>
  <dcterms:created xsi:type="dcterms:W3CDTF">2021-07-07T20:15:33Z</dcterms:created>
  <dcterms:modified xsi:type="dcterms:W3CDTF">2021-07-22T19:11:25Z</dcterms:modified>
</cp:coreProperties>
</file>