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52" name="Author and Date"/>
          <p:cNvSpPr txBox="1"/>
          <p:nvPr>
            <p:ph type="body" idx="22"/>
          </p:nvPr>
        </p:nvSpPr>
        <p:spPr>
          <a:prstGeom prst="rect">
            <a:avLst/>
          </a:prstGeom>
        </p:spPr>
        <p:txBody>
          <a:bodyPr/>
          <a:lstStyle/>
          <a:p>
            <a:pPr/>
          </a:p>
        </p:txBody>
      </p:sp>
      <p:sp>
        <p:nvSpPr>
          <p:cNvPr id="153" name="You shall be holy for I am holy"/>
          <p:cNvSpPr txBox="1"/>
          <p:nvPr>
            <p:ph type="title"/>
          </p:nvPr>
        </p:nvSpPr>
        <p:spPr>
          <a:prstGeom prst="rect">
            <a:avLst/>
          </a:prstGeom>
        </p:spPr>
        <p:txBody>
          <a:bodyPr/>
          <a:lstStyle/>
          <a:p>
            <a:pPr/>
            <a:r>
              <a:t>You shall be holy for I am holy</a:t>
            </a:r>
          </a:p>
        </p:txBody>
      </p:sp>
      <p:sp>
        <p:nvSpPr>
          <p:cNvPr id="154"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Covenants in the Bible"/>
          <p:cNvSpPr txBox="1"/>
          <p:nvPr>
            <p:ph type="title"/>
          </p:nvPr>
        </p:nvSpPr>
        <p:spPr>
          <a:xfrm>
            <a:off x="-24887" y="15946"/>
            <a:ext cx="24433774" cy="1130552"/>
          </a:xfrm>
          <a:prstGeom prst="rect">
            <a:avLst/>
          </a:prstGeom>
        </p:spPr>
        <p:txBody>
          <a:bodyPr/>
          <a:lstStyle>
            <a:lvl1pPr defTabSz="602615">
              <a:defRPr spc="-183" sz="6132"/>
            </a:lvl1pPr>
          </a:lstStyle>
          <a:p>
            <a:pPr/>
            <a:r>
              <a:t>Covenants in the Bible</a:t>
            </a:r>
          </a:p>
        </p:txBody>
      </p:sp>
      <p:sp>
        <p:nvSpPr>
          <p:cNvPr id="157" name="Everything God does is based on covenant. (See Exodus 2:23-24; 32:9-14; Jeremiah 34:12-21)…"/>
          <p:cNvSpPr txBox="1"/>
          <p:nvPr>
            <p:ph type="body" idx="1"/>
          </p:nvPr>
        </p:nvSpPr>
        <p:spPr>
          <a:xfrm>
            <a:off x="164099" y="1165119"/>
            <a:ext cx="24055801" cy="12474030"/>
          </a:xfrm>
          <a:prstGeom prst="rect">
            <a:avLst/>
          </a:prstGeom>
        </p:spPr>
        <p:txBody>
          <a:bodyPr/>
          <a:lstStyle/>
          <a:p>
            <a:pPr marL="582083" indent="-582083">
              <a:defRPr sz="5000"/>
            </a:pPr>
            <a:r>
              <a:t>Everything God does is based on covenant. (See Exodus 2:23-24; 32:9-14; Jeremiah 34:12-21)</a:t>
            </a:r>
          </a:p>
          <a:p>
            <a:pPr marL="582083" indent="-582083">
              <a:defRPr sz="5000"/>
            </a:pPr>
            <a:r>
              <a:t>The first and most repeated covenant maker in the Bible is God.</a:t>
            </a:r>
          </a:p>
          <a:p>
            <a:pPr marL="582083" indent="-582083">
              <a:defRPr sz="5000"/>
            </a:pPr>
            <a:r>
              <a:t>Covenant ties together the whole story of the Bible. </a:t>
            </a:r>
          </a:p>
          <a:p>
            <a:pPr lvl="1" marL="1140883" indent="-582083">
              <a:defRPr sz="5000"/>
            </a:pPr>
            <a:r>
              <a:t>A covenant with Noah (Genesis 9:8-17)</a:t>
            </a:r>
          </a:p>
          <a:p>
            <a:pPr lvl="1" marL="1140883" indent="-582083">
              <a:defRPr sz="5000"/>
            </a:pPr>
            <a:r>
              <a:t>A covenant with Abraham (Gen. 12:1-3)</a:t>
            </a:r>
          </a:p>
          <a:p>
            <a:pPr lvl="1" marL="1140883" indent="-582083">
              <a:defRPr sz="5000"/>
            </a:pPr>
            <a:r>
              <a:t>A covenant with nation of Israel (Exodus 19:3-6)</a:t>
            </a:r>
          </a:p>
          <a:p>
            <a:pPr lvl="1" marL="1140883" indent="-582083">
              <a:defRPr sz="5000"/>
            </a:pPr>
            <a:r>
              <a:t>A covenant with David (2 Samuel 7; 1 Chronicles 17)</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Covenants in the Bible"/>
          <p:cNvSpPr txBox="1"/>
          <p:nvPr>
            <p:ph type="title"/>
          </p:nvPr>
        </p:nvSpPr>
        <p:spPr>
          <a:xfrm>
            <a:off x="-24887" y="15946"/>
            <a:ext cx="24433774" cy="1130552"/>
          </a:xfrm>
          <a:prstGeom prst="rect">
            <a:avLst/>
          </a:prstGeom>
        </p:spPr>
        <p:txBody>
          <a:bodyPr/>
          <a:lstStyle>
            <a:lvl1pPr defTabSz="602615">
              <a:defRPr spc="-183" sz="6132"/>
            </a:lvl1pPr>
          </a:lstStyle>
          <a:p>
            <a:pPr/>
            <a:r>
              <a:t>Covenants in the Bible</a:t>
            </a:r>
          </a:p>
        </p:txBody>
      </p:sp>
      <p:sp>
        <p:nvSpPr>
          <p:cNvPr id="160" name="1 Kings 5:10-12 NASB95- So Hiram gave Solomon as much as he desired of the cedar and cypress timber. [11] Solomon then gave Hiram 20,000 kors of wheat as food for his household, and twenty kors of beaten oil; thus Solomon would give Hiram year by year. ["/>
          <p:cNvSpPr txBox="1"/>
          <p:nvPr>
            <p:ph type="body" idx="1"/>
          </p:nvPr>
        </p:nvSpPr>
        <p:spPr>
          <a:xfrm>
            <a:off x="164099" y="1165119"/>
            <a:ext cx="24055801" cy="12474030"/>
          </a:xfrm>
          <a:prstGeom prst="rect">
            <a:avLst/>
          </a:prstGeom>
        </p:spPr>
        <p:txBody>
          <a:bodyPr/>
          <a:lstStyle/>
          <a:p>
            <a:pPr marL="570441" indent="-570441" defTabSz="2389632">
              <a:spcBef>
                <a:spcPts val="2300"/>
              </a:spcBef>
              <a:defRPr sz="4900"/>
            </a:pPr>
            <a:r>
              <a:t>1 Kings 5:10-12 NASB95- So Hiram gave Solomon as much as he desired of the cedar and cypress timber. [11] Solomon then gave Hiram 20,000 kors of wheat as food for his household, and twenty kors of beaten oil; thus Solomon would give Hiram year by year. [12] The LORD gave wisdom to Solomon, just as He promised him; and there was peace between Hiram and Solomon, and the two of them made a </a:t>
            </a:r>
            <a:r>
              <a:rPr b="1" u="sng">
                <a:solidFill>
                  <a:schemeClr val="accent4">
                    <a:hueOff val="475731"/>
                    <a:satOff val="-4338"/>
                    <a:lumOff val="10182"/>
                  </a:schemeClr>
                </a:solidFill>
              </a:rPr>
              <a:t>covenant</a:t>
            </a:r>
            <a:r>
              <a:t>.</a:t>
            </a:r>
          </a:p>
          <a:p>
            <a:pPr marL="570441" indent="-570441" defTabSz="2389632">
              <a:spcBef>
                <a:spcPts val="2300"/>
              </a:spcBef>
              <a:defRPr sz="4900"/>
            </a:pPr>
            <a:r>
              <a:t>Hebrew </a:t>
            </a:r>
            <a:r>
              <a:rPr i="1"/>
              <a:t>berit</a:t>
            </a:r>
            <a:r>
              <a:t>/ Greek </a:t>
            </a:r>
            <a:r>
              <a:rPr i="1"/>
              <a:t>diatheke</a:t>
            </a:r>
          </a:p>
          <a:p>
            <a:pPr lvl="1" marL="1118065" indent="-570441" defTabSz="2389632">
              <a:spcBef>
                <a:spcPts val="2300"/>
              </a:spcBef>
              <a:defRPr sz="4900"/>
            </a:pPr>
            <a:r>
              <a:t>Entering a formal, relational partnership to accomplish a goal</a:t>
            </a:r>
          </a:p>
          <a:p>
            <a:pPr marL="570441" indent="-570441" defTabSz="2389632">
              <a:spcBef>
                <a:spcPts val="2300"/>
              </a:spcBef>
              <a:defRPr sz="4900"/>
            </a:pPr>
            <a:r>
              <a:t>Malachi 2:14 NASB95- Yet you say, ‘For what reason?’ Because the LORD has been a witness between you and the wife of your youth, against whom you have dealt treacherously, though she is your companion and your wife by </a:t>
            </a:r>
            <a:r>
              <a:rPr b="1" u="sng">
                <a:solidFill>
                  <a:schemeClr val="accent4">
                    <a:hueOff val="475731"/>
                    <a:satOff val="-4338"/>
                    <a:lumOff val="10182"/>
                  </a:schemeClr>
                </a:solidFill>
              </a:rPr>
              <a:t>covenant. </a:t>
            </a:r>
            <a:endParaRPr>
              <a:solidFill>
                <a:schemeClr val="accent4">
                  <a:hueOff val="475731"/>
                  <a:satOff val="-4338"/>
                  <a:lumOff val="10182"/>
                </a:schemeClr>
              </a:solidFill>
            </a:endParaRPr>
          </a:p>
          <a:p>
            <a:pPr marL="570441" indent="-570441" defTabSz="2389632">
              <a:spcBef>
                <a:spcPts val="2300"/>
              </a:spcBef>
              <a:defRPr sz="4900"/>
            </a:pPr>
            <a:r>
              <a:t>Proverbs 2:17 NASB95- That leaves the companion of her youth And forgets the </a:t>
            </a:r>
            <a:r>
              <a:rPr b="1" u="sng">
                <a:solidFill>
                  <a:schemeClr val="accent4">
                    <a:hueOff val="475731"/>
                    <a:satOff val="-4338"/>
                    <a:lumOff val="10182"/>
                  </a:schemeClr>
                </a:solidFill>
              </a:rPr>
              <a:t>covenant</a:t>
            </a:r>
            <a:r>
              <a:t> of her God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God’s covenant with Abram"/>
          <p:cNvSpPr txBox="1"/>
          <p:nvPr>
            <p:ph type="title"/>
          </p:nvPr>
        </p:nvSpPr>
        <p:spPr>
          <a:xfrm>
            <a:off x="-24887" y="15946"/>
            <a:ext cx="24433774" cy="1130552"/>
          </a:xfrm>
          <a:prstGeom prst="rect">
            <a:avLst/>
          </a:prstGeom>
        </p:spPr>
        <p:txBody>
          <a:bodyPr/>
          <a:lstStyle>
            <a:lvl1pPr defTabSz="602615">
              <a:defRPr spc="-183" sz="6132"/>
            </a:lvl1pPr>
          </a:lstStyle>
          <a:p>
            <a:pPr/>
            <a:r>
              <a:t>God’s covenant with Abram </a:t>
            </a:r>
          </a:p>
        </p:txBody>
      </p:sp>
      <p:sp>
        <p:nvSpPr>
          <p:cNvPr id="163" name="Genesis 15:1-6 NASB95- After these things the word of the LORD came to Abram in a vision, saying, “Do not fear, Abram, I am a shield to you; Your reward shall be very great.” [2] Abram said, “O Lord GOD, what will You give me, since I am childless, and t"/>
          <p:cNvSpPr txBox="1"/>
          <p:nvPr>
            <p:ph type="body" idx="1"/>
          </p:nvPr>
        </p:nvSpPr>
        <p:spPr>
          <a:xfrm>
            <a:off x="164099" y="1165119"/>
            <a:ext cx="24055801" cy="12474030"/>
          </a:xfrm>
          <a:prstGeom prst="rect">
            <a:avLst/>
          </a:prstGeom>
        </p:spPr>
        <p:txBody>
          <a:bodyPr/>
          <a:lstStyle/>
          <a:p>
            <a:pPr marL="582083" indent="-582083">
              <a:defRPr sz="5000"/>
            </a:pPr>
            <a:r>
              <a:t>Genesis 15:1-6 NASB95- After these things the word of the LORD came to Abram in a vision, saying, “Do not fear, Abram, I am a shield to you; Your </a:t>
            </a:r>
            <a:r>
              <a:rPr b="1" u="sng">
                <a:solidFill>
                  <a:schemeClr val="accent4">
                    <a:hueOff val="475731"/>
                    <a:satOff val="-4338"/>
                    <a:lumOff val="10182"/>
                  </a:schemeClr>
                </a:solidFill>
              </a:rPr>
              <a:t>reward</a:t>
            </a:r>
            <a:r>
              <a:t> shall be very great.” [2] Abram said, “O Lord GOD, what will You give me, since I am childless, and the heir of my house is Eliezer of Damascus?” [3] And Abram said, “Since You have given no offspring to me, one born in my house is my heir.” [4] Then behold, the word of the LORD came to him, saying, “This man will not be your heir; but one who will come forth from your own body, he shall be your heir.” [5] And He took him outside and said, “Now look toward the heavens, and count the stars, if you are able to count them.” And He said to him, “So shall your descendants be.” [6] Then he believed in the LORD; and He reckoned it to him as righteousness.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photo-1534796636912-3b95b3ab5986.jpeg" descr="photo-1534796636912-3b95b3ab5986.jpeg"/>
          <p:cNvPicPr>
            <a:picLocks noChangeAspect="1"/>
          </p:cNvPicPr>
          <p:nvPr>
            <p:ph type="pic" idx="21"/>
          </p:nvPr>
        </p:nvPicPr>
        <p:blipFill>
          <a:blip r:embed="rId2">
            <a:extLst/>
          </a:blip>
          <a:srcRect l="0" t="7822" r="0" b="7822"/>
          <a:stretch>
            <a:fillRect/>
          </a:stretch>
        </p:blipFill>
        <p:spPr>
          <a:xfrm>
            <a:off x="0" y="0"/>
            <a:ext cx="24384000" cy="13716000"/>
          </a:xfrm>
          <a:prstGeom prst="rect">
            <a:avLst/>
          </a:prstGeom>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Genesis 15:1-6 NASB95- After these things the word of the LORD came to Abram in a vision, saying, “Do not fear, Abram, I am a shield to you; Your reward shall be very great.” [2] Abram said, “O Lord GOD, what will You give me, since I am childless, and t"/>
          <p:cNvSpPr txBox="1"/>
          <p:nvPr>
            <p:ph type="body" idx="1"/>
          </p:nvPr>
        </p:nvSpPr>
        <p:spPr>
          <a:xfrm>
            <a:off x="164099" y="1165119"/>
            <a:ext cx="24055801" cy="12474030"/>
          </a:xfrm>
          <a:prstGeom prst="rect">
            <a:avLst/>
          </a:prstGeom>
        </p:spPr>
        <p:txBody>
          <a:bodyPr/>
          <a:lstStyle/>
          <a:p>
            <a:pPr marL="582083" indent="-582083">
              <a:defRPr sz="5000"/>
            </a:pPr>
            <a:r>
              <a:t>Genesis 15:1-6 NASB95- After these things the word of the LORD came to Abram in a vision, saying, “Do not fear, Abram, I am a shield to you; Your </a:t>
            </a:r>
            <a:r>
              <a:rPr b="1"/>
              <a:t>reward </a:t>
            </a:r>
            <a:r>
              <a:t>shall be very great.” [2] Abram said, “O Lord GOD, what will You give me, since I am childless, and the heir of my house is Eliezer of Damascus?” [3] And Abram said, “Since You have given no offspring to me, one born in my house is my heir.” [4] Then behold, the word of the LORD came to him, saying, “This man will not be your heir; but one who will come forth from your own body, he shall be your heir.” [5] And He took him outside and said, “Now look toward the heavens, and count the stars, if you are able to count them.” And He said to him, “So shall your descendants be.” [6] Then he </a:t>
            </a:r>
            <a:r>
              <a:rPr b="1" u="sng">
                <a:solidFill>
                  <a:schemeClr val="accent4">
                    <a:hueOff val="475731"/>
                    <a:satOff val="-4338"/>
                    <a:lumOff val="10182"/>
                  </a:schemeClr>
                </a:solidFill>
              </a:rPr>
              <a:t>believed</a:t>
            </a:r>
            <a:r>
              <a:t> in the LORD; and He reckoned it to him as </a:t>
            </a:r>
            <a:r>
              <a:rPr b="1" u="sng">
                <a:solidFill>
                  <a:schemeClr val="accent4">
                    <a:hueOff val="475731"/>
                    <a:satOff val="-4338"/>
                    <a:lumOff val="10182"/>
                  </a:schemeClr>
                </a:solidFill>
              </a:rPr>
              <a:t>righteousness</a:t>
            </a:r>
            <a:r>
              <a:t>.</a:t>
            </a:r>
          </a:p>
        </p:txBody>
      </p:sp>
      <p:sp>
        <p:nvSpPr>
          <p:cNvPr id="168" name="God’s covenant with Abram"/>
          <p:cNvSpPr txBox="1"/>
          <p:nvPr>
            <p:ph type="title"/>
          </p:nvPr>
        </p:nvSpPr>
        <p:spPr>
          <a:xfrm>
            <a:off x="-24887" y="15946"/>
            <a:ext cx="24433774" cy="1130552"/>
          </a:xfrm>
          <a:prstGeom prst="rect">
            <a:avLst/>
          </a:prstGeom>
        </p:spPr>
        <p:txBody>
          <a:bodyPr/>
          <a:lstStyle>
            <a:lvl1pPr defTabSz="602615">
              <a:defRPr spc="-183" sz="6132"/>
            </a:lvl1pPr>
          </a:lstStyle>
          <a:p>
            <a:pPr/>
            <a:r>
              <a:t>God’s covenant with Abram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Genesis 15:7-11 NASB95- And He said to him, “I am the LORD who brought you out of Ur of the Chaldeans, to give you this land to possess it.” [8] He said, “O Lord GOD, how may I know that I will possess it?” [9] So He said to him, “Bring Me a three year o"/>
          <p:cNvSpPr txBox="1"/>
          <p:nvPr>
            <p:ph type="body" idx="1"/>
          </p:nvPr>
        </p:nvSpPr>
        <p:spPr>
          <a:xfrm>
            <a:off x="164099" y="1165119"/>
            <a:ext cx="24055801" cy="12474030"/>
          </a:xfrm>
          <a:prstGeom prst="rect">
            <a:avLst/>
          </a:prstGeom>
        </p:spPr>
        <p:txBody>
          <a:bodyPr/>
          <a:lstStyle/>
          <a:p>
            <a:pPr marL="547158" indent="-547158" defTabSz="2292095">
              <a:spcBef>
                <a:spcPts val="2200"/>
              </a:spcBef>
              <a:defRPr sz="4700"/>
            </a:pPr>
            <a:r>
              <a:t>Genesis 15:7-11 NASB95- And He said to him, “I am the LORD who brought you out of Ur of the Chaldeans, to give you this land to possess it.” [8] He said, “O Lord GOD, </a:t>
            </a:r>
            <a:r>
              <a:rPr b="1" u="sng"/>
              <a:t>how may I know that I will possess it</a:t>
            </a:r>
            <a:r>
              <a:t>?” [9] So He said to him, “Bring Me a three year old heifer, and a three year old female goat, and a three year old ram, and a turtledove, and a young pigeon.” [10] Then he brought all these to Him and cut them in two, and laid each half opposite the other; but he did not cut the birds. [11] The birds of prey came down upon the carcasses, and Abram drove them away.</a:t>
            </a:r>
          </a:p>
          <a:p>
            <a:pPr marL="547158" indent="-547158" defTabSz="2292095">
              <a:spcBef>
                <a:spcPts val="2200"/>
              </a:spcBef>
              <a:defRPr sz="4700"/>
            </a:pPr>
            <a:r>
              <a:t>Jeremiah 34:18-20 NASB95- I will give the men who have transgressed My </a:t>
            </a:r>
            <a:r>
              <a:rPr b="1" u="sng">
                <a:solidFill>
                  <a:schemeClr val="accent4">
                    <a:hueOff val="475731"/>
                    <a:satOff val="-4338"/>
                    <a:lumOff val="10182"/>
                  </a:schemeClr>
                </a:solidFill>
              </a:rPr>
              <a:t>covenant</a:t>
            </a:r>
            <a:r>
              <a:t>, who have not fulfilled the words of the </a:t>
            </a:r>
            <a:r>
              <a:rPr b="1" u="sng">
                <a:solidFill>
                  <a:schemeClr val="accent4">
                    <a:hueOff val="475731"/>
                    <a:satOff val="-4338"/>
                    <a:lumOff val="10182"/>
                  </a:schemeClr>
                </a:solidFill>
              </a:rPr>
              <a:t>covenant</a:t>
            </a:r>
            <a:r>
              <a:t> which they made before Me, when they </a:t>
            </a:r>
            <a:r>
              <a:rPr b="1" u="sng"/>
              <a:t>cut the calf in two and passed between its parts</a:t>
            </a:r>
            <a:r>
              <a:t>— [19] the officials of Judah and the officials of Jerusalem, the court officers and the priests and all the people of the land </a:t>
            </a:r>
            <a:r>
              <a:rPr b="1" u="sng"/>
              <a:t>who passed between the parts of the calf</a:t>
            </a:r>
            <a:r>
              <a:t>— [20] I will give them into the hand of their enemies and into the hand of those who seek their life. And their dead bodies will be food for the birds of the sky and the beasts of the earth.</a:t>
            </a:r>
          </a:p>
        </p:txBody>
      </p:sp>
      <p:sp>
        <p:nvSpPr>
          <p:cNvPr id="171" name="God’s covenant with Abram"/>
          <p:cNvSpPr txBox="1"/>
          <p:nvPr>
            <p:ph type="title"/>
          </p:nvPr>
        </p:nvSpPr>
        <p:spPr>
          <a:xfrm>
            <a:off x="-24887" y="15946"/>
            <a:ext cx="24433774" cy="1130552"/>
          </a:xfrm>
          <a:prstGeom prst="rect">
            <a:avLst/>
          </a:prstGeom>
        </p:spPr>
        <p:txBody>
          <a:bodyPr/>
          <a:lstStyle>
            <a:lvl1pPr defTabSz="602615">
              <a:defRPr spc="-183" sz="6132"/>
            </a:lvl1pPr>
          </a:lstStyle>
          <a:p>
            <a:pPr/>
            <a:r>
              <a:t>God’s covenant with Abram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Genesis 15:12-18 NASB95- Now when the sun was going down, a deep sleep fell upon Abram; and behold, terror and great darkness fell upon him. [13] God said to Abram, “Know for certain that your descendants will be strangers in a land that is not theirs, w"/>
          <p:cNvSpPr txBox="1"/>
          <p:nvPr>
            <p:ph type="body" idx="1"/>
          </p:nvPr>
        </p:nvSpPr>
        <p:spPr>
          <a:xfrm>
            <a:off x="164099" y="1165119"/>
            <a:ext cx="24055801" cy="12474030"/>
          </a:xfrm>
          <a:prstGeom prst="rect">
            <a:avLst/>
          </a:prstGeom>
        </p:spPr>
        <p:txBody>
          <a:bodyPr/>
          <a:lstStyle/>
          <a:p>
            <a:pPr marL="582083" indent="-582083">
              <a:defRPr sz="5000"/>
            </a:pPr>
            <a:r>
              <a:t>Genesis 15:12-18 NASB95- Now when the sun was going down, a deep sleep fell upon Abram; and behold, terror and great darkness fell upon him. [13] God said to Abram, “Know for certain that your descendants will be strangers in a land that is not theirs, where they will be enslaved and oppressed four hundred years. [14] But I will also judge the nation whom they will serve, and afterward they will come out with many possessions. [15] As for you, you shall go to your fathers in peace; you will be buried at a good old age. [16] Then in the fourth generation they will return here, for the iniquity of the Amorite is not yet complete.” [17] It came about when the sun had set, that it was very dark, and behold, there </a:t>
            </a:r>
            <a:r>
              <a:rPr b="1" u="sng"/>
              <a:t>appeared a smoking oven and a flaming torch which passed between these pieces</a:t>
            </a:r>
            <a:r>
              <a:t>. [18] On that day the LORD made a </a:t>
            </a:r>
            <a:r>
              <a:rPr b="1" u="sng">
                <a:solidFill>
                  <a:schemeClr val="accent4">
                    <a:hueOff val="475731"/>
                    <a:satOff val="-4338"/>
                    <a:lumOff val="10182"/>
                  </a:schemeClr>
                </a:solidFill>
              </a:rPr>
              <a:t>covenant</a:t>
            </a:r>
            <a:r>
              <a:t> with Abram, saying, “To your descendants I have given this land, From the river of Egypt as far as the great river, the river Euphrates:</a:t>
            </a:r>
          </a:p>
        </p:txBody>
      </p:sp>
      <p:sp>
        <p:nvSpPr>
          <p:cNvPr id="174" name="God’s covenant with Abram"/>
          <p:cNvSpPr txBox="1"/>
          <p:nvPr>
            <p:ph type="title"/>
          </p:nvPr>
        </p:nvSpPr>
        <p:spPr>
          <a:xfrm>
            <a:off x="-24887" y="15946"/>
            <a:ext cx="24433774" cy="1130552"/>
          </a:xfrm>
          <a:prstGeom prst="rect">
            <a:avLst/>
          </a:prstGeom>
        </p:spPr>
        <p:txBody>
          <a:bodyPr/>
          <a:lstStyle>
            <a:lvl1pPr defTabSz="602615">
              <a:defRPr spc="-183" sz="6132"/>
            </a:lvl1pPr>
          </a:lstStyle>
          <a:p>
            <a:pPr/>
            <a:r>
              <a:t>God’s covenant with Abram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Luke 22:14-20 NASB95- When the hour had come, He reclined at the table, and the apostles with Him. [15] And He said to them, “I have earnestly desired to eat this Passover with you before I suffer; [16] for I say to you, I shall never again eat it until "/>
          <p:cNvSpPr txBox="1"/>
          <p:nvPr>
            <p:ph type="body" idx="1"/>
          </p:nvPr>
        </p:nvSpPr>
        <p:spPr>
          <a:xfrm>
            <a:off x="164099" y="1165119"/>
            <a:ext cx="24055801" cy="12474030"/>
          </a:xfrm>
          <a:prstGeom prst="rect">
            <a:avLst/>
          </a:prstGeom>
        </p:spPr>
        <p:txBody>
          <a:bodyPr/>
          <a:lstStyle/>
          <a:p>
            <a:pPr marL="582083" indent="-582083">
              <a:defRPr sz="5000"/>
            </a:pPr>
            <a:r>
              <a:t>Luke 22:14-20 NASB95- When the hour had come, He reclined at the table, and the apostles with Him. [15] And He said to them, “I have earnestly desired to eat this Passover with you before I suffer; [16] for I say to you, I shall never again eat it until it is fulfilled in the kingdom of God.” [17] And when He had taken a cup and given thanks, He said, “Take this and share it among yourselves; [18] for I say to you, I will not drink of the fruit of the vine from now on until the kingdom of God comes.” [19] And when He had taken some bread and given thanks, He </a:t>
            </a:r>
            <a:r>
              <a:rPr b="1" u="sng"/>
              <a:t>broke it</a:t>
            </a:r>
            <a:r>
              <a:t> and gave it to them, saying, “This is My body which is given for you; do this in remembrance of Me.” [20] And in the same way He took the cup after they had eaten, saying, “This cup which is poured out for you is the </a:t>
            </a:r>
            <a:r>
              <a:rPr b="1" u="sng">
                <a:solidFill>
                  <a:schemeClr val="accent4">
                    <a:hueOff val="475731"/>
                    <a:satOff val="-4338"/>
                    <a:lumOff val="10182"/>
                  </a:schemeClr>
                </a:solidFill>
              </a:rPr>
              <a:t>new covenant in My blood</a:t>
            </a:r>
            <a:r>
              <a:t>.</a:t>
            </a:r>
          </a:p>
        </p:txBody>
      </p:sp>
      <p:sp>
        <p:nvSpPr>
          <p:cNvPr id="177" name="God’s covenant with us"/>
          <p:cNvSpPr txBox="1"/>
          <p:nvPr>
            <p:ph type="title"/>
          </p:nvPr>
        </p:nvSpPr>
        <p:spPr>
          <a:xfrm>
            <a:off x="-24887" y="15946"/>
            <a:ext cx="24433774" cy="1130552"/>
          </a:xfrm>
          <a:prstGeom prst="rect">
            <a:avLst/>
          </a:prstGeom>
        </p:spPr>
        <p:txBody>
          <a:bodyPr/>
          <a:lstStyle>
            <a:lvl1pPr defTabSz="602615">
              <a:defRPr spc="-183" sz="6132"/>
            </a:lvl1pPr>
          </a:lstStyle>
          <a:p>
            <a:pPr/>
            <a:r>
              <a:t>God’s covenant with us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