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Lev 8:10-13 – High Priest is anointed…"/>
          <p:cNvSpPr txBox="1"/>
          <p:nvPr>
            <p:ph type="body" idx="1"/>
          </p:nvPr>
        </p:nvSpPr>
        <p:spPr>
          <a:xfrm>
            <a:off x="164099" y="1250540"/>
            <a:ext cx="24055801" cy="12388609"/>
          </a:xfrm>
          <a:prstGeom prst="rect">
            <a:avLst/>
          </a:prstGeom>
        </p:spPr>
        <p:txBody>
          <a:bodyPr/>
          <a:lstStyle/>
          <a:p>
            <a:pPr marL="582083" indent="-582083">
              <a:defRPr b="1" sz="5000"/>
            </a:pPr>
            <a:r>
              <a:t>Lev 8:10-13 – High Priest is anointed</a:t>
            </a:r>
          </a:p>
          <a:p>
            <a:pPr lvl="1" marL="1140883" indent="-582083">
              <a:defRPr sz="5000"/>
            </a:pPr>
            <a:r>
              <a:t>Acts 10:38 – “You know of Jesus of Nazareth, how God anointed Him with the Holy Spirit and with power”</a:t>
            </a:r>
          </a:p>
          <a:p>
            <a:pPr marL="582083" indent="-582083">
              <a:defRPr b="1" sz="5000"/>
            </a:pPr>
            <a:r>
              <a:t>Lev 8:14-17 – The sin offering: a bull</a:t>
            </a:r>
          </a:p>
          <a:p>
            <a:pPr lvl="1" marL="1140883" indent="-582083">
              <a:defRPr sz="5000"/>
            </a:pPr>
            <a:r>
              <a:t>Lev 4:11-12 – “11 But the hide of the bull and all its flesh with its head and its legs and its entrails and its refuse, 12 that is, all the rest of the bull, he is to bring out to a clean place outside the camp where the ashes are poured out, and burn it on wood with fire; where the ashes are poured out it shall be burned.”</a:t>
            </a:r>
          </a:p>
          <a:p>
            <a:pPr lvl="1" marL="1140883" indent="-582083">
              <a:defRPr sz="5000"/>
            </a:pPr>
            <a:r>
              <a:t>Romans 12:1 NASB95- Therefore I urge you, brethren, by the mercies of God, to present your bodies a living and holy sacrifice, acceptable to God, which is your spiritual service of worship.</a:t>
            </a:r>
          </a:p>
        </p:txBody>
      </p:sp>
      <p:sp>
        <p:nvSpPr>
          <p:cNvPr id="210" name="Consecration"/>
          <p:cNvSpPr txBox="1"/>
          <p:nvPr>
            <p:ph type="title"/>
          </p:nvPr>
        </p:nvSpPr>
        <p:spPr>
          <a:xfrm>
            <a:off x="-24887" y="15946"/>
            <a:ext cx="24433774" cy="1130552"/>
          </a:xfrm>
          <a:prstGeom prst="rect">
            <a:avLst/>
          </a:prstGeom>
        </p:spPr>
        <p:txBody>
          <a:bodyPr/>
          <a:lstStyle>
            <a:lvl1pPr defTabSz="602615">
              <a:defRPr spc="-183" sz="6132"/>
            </a:lvl1pPr>
          </a:lstStyle>
          <a:p>
            <a:pPr/>
            <a:r>
              <a:t>Consecration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Lev 8:18-21 – The burnt offering: a ram…"/>
          <p:cNvSpPr txBox="1"/>
          <p:nvPr>
            <p:ph type="body" idx="1"/>
          </p:nvPr>
        </p:nvSpPr>
        <p:spPr>
          <a:xfrm>
            <a:off x="164099" y="1250540"/>
            <a:ext cx="24055801" cy="12388609"/>
          </a:xfrm>
          <a:prstGeom prst="rect">
            <a:avLst/>
          </a:prstGeom>
        </p:spPr>
        <p:txBody>
          <a:bodyPr/>
          <a:lstStyle/>
          <a:p>
            <a:pPr marL="582083" indent="-582083">
              <a:defRPr b="1" sz="5000"/>
            </a:pPr>
            <a:r>
              <a:t>Lev 8:18-21 – The burnt offering: a ram</a:t>
            </a:r>
          </a:p>
          <a:p>
            <a:pPr lvl="1" marL="1140883" indent="-582083">
              <a:defRPr sz="5000"/>
            </a:pPr>
            <a:r>
              <a:t>Lev 1:13c – “it is a burnt offering, an offering by fire of a soothing aroma to the Lord”</a:t>
            </a:r>
          </a:p>
          <a:p>
            <a:pPr marL="582083" indent="-582083">
              <a:defRPr b="1" sz="5000"/>
            </a:pPr>
            <a:r>
              <a:t>Lev 8:22-29 – The ordination offering, a 2nd ram</a:t>
            </a:r>
          </a:p>
          <a:p>
            <a:pPr lvl="1" marL="1140883" indent="-582083">
              <a:defRPr sz="5000"/>
            </a:pPr>
            <a:r>
              <a:t>Heb 9:22b – “all things are cleansed with blood”</a:t>
            </a:r>
          </a:p>
        </p:txBody>
      </p:sp>
      <p:sp>
        <p:nvSpPr>
          <p:cNvPr id="213" name="Consecration"/>
          <p:cNvSpPr txBox="1"/>
          <p:nvPr>
            <p:ph type="title"/>
          </p:nvPr>
        </p:nvSpPr>
        <p:spPr>
          <a:xfrm>
            <a:off x="-24887" y="15946"/>
            <a:ext cx="24433774" cy="1130552"/>
          </a:xfrm>
          <a:prstGeom prst="rect">
            <a:avLst/>
          </a:prstGeom>
        </p:spPr>
        <p:txBody>
          <a:bodyPr/>
          <a:lstStyle>
            <a:lvl1pPr defTabSz="602615">
              <a:defRPr spc="-183" sz="6132"/>
            </a:lvl1pPr>
          </a:lstStyle>
          <a:p>
            <a:pPr/>
            <a:r>
              <a:t>Consecration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Lev 8:30 – Blood &amp; oil sprinkled on priest…"/>
          <p:cNvSpPr txBox="1"/>
          <p:nvPr>
            <p:ph type="body" idx="1"/>
          </p:nvPr>
        </p:nvSpPr>
        <p:spPr>
          <a:xfrm>
            <a:off x="164099" y="1250540"/>
            <a:ext cx="24055801" cy="12388609"/>
          </a:xfrm>
          <a:prstGeom prst="rect">
            <a:avLst/>
          </a:prstGeom>
        </p:spPr>
        <p:txBody>
          <a:bodyPr/>
          <a:lstStyle/>
          <a:p>
            <a:pPr marL="582083" indent="-582083">
              <a:defRPr b="1" sz="5000"/>
            </a:pPr>
            <a:r>
              <a:t>Lev 8:30 – Blood &amp; oil sprinkled on priest</a:t>
            </a:r>
          </a:p>
          <a:p>
            <a:pPr lvl="1" marL="1140883" indent="-582083">
              <a:defRPr sz="5000"/>
            </a:pPr>
            <a:r>
              <a:t>1 Pet 1:2 – “according to the foreknowledge of God the Father, by the sanctifying work of the Spirit, to obey Jesus Christ and be sprinkled with His blood: May grace and peace be yours in the fullest measure.”</a:t>
            </a:r>
          </a:p>
          <a:p>
            <a:pPr marL="582083" indent="-582083">
              <a:defRPr b="1" sz="5000"/>
            </a:pPr>
            <a:r>
              <a:t>Lev 8:31-32 – Meal</a:t>
            </a:r>
          </a:p>
          <a:p>
            <a:pPr lvl="1" marL="1140883" indent="-582083">
              <a:defRPr sz="5000"/>
            </a:pPr>
            <a:r>
              <a:t>John 6:51 – “I am the living bread that came down out of heaven; if anyone eats of this bread, he will live forever; and the bread also which I will give for the life of the world is My flesh.”</a:t>
            </a:r>
          </a:p>
          <a:p>
            <a:pPr marL="582083" indent="-582083">
              <a:defRPr b="1" sz="5000"/>
            </a:pPr>
            <a:r>
              <a:t>Lev 8:33-36 – Seven days of consecration</a:t>
            </a:r>
          </a:p>
          <a:p>
            <a:pPr lvl="1" marL="1140883" indent="-582083">
              <a:defRPr sz="5000"/>
            </a:pPr>
            <a:r>
              <a:t>Psa 84:1-2 – “1How lovely are Your dwelling places, O Lord of hosts! 2My soul longed and even yearned for the courts of the Lord; my heart and my flesh sing for joy to the living God.”</a:t>
            </a:r>
          </a:p>
        </p:txBody>
      </p:sp>
      <p:sp>
        <p:nvSpPr>
          <p:cNvPr id="216" name="Consecration"/>
          <p:cNvSpPr txBox="1"/>
          <p:nvPr>
            <p:ph type="title"/>
          </p:nvPr>
        </p:nvSpPr>
        <p:spPr>
          <a:xfrm>
            <a:off x="-24887" y="15946"/>
            <a:ext cx="24433774" cy="1130552"/>
          </a:xfrm>
          <a:prstGeom prst="rect">
            <a:avLst/>
          </a:prstGeom>
        </p:spPr>
        <p:txBody>
          <a:bodyPr/>
          <a:lstStyle>
            <a:lvl1pPr defTabSz="602615">
              <a:defRPr spc="-183" sz="6132"/>
            </a:lvl1pPr>
          </a:lstStyle>
          <a:p>
            <a:pPr/>
            <a:r>
              <a:t>Consecration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What sin did Nabad and Abihu commit? Be specific!…"/>
          <p:cNvSpPr txBox="1"/>
          <p:nvPr>
            <p:ph type="body" idx="1"/>
          </p:nvPr>
        </p:nvSpPr>
        <p:spPr>
          <a:xfrm>
            <a:off x="164099" y="1250540"/>
            <a:ext cx="24055801" cy="12388609"/>
          </a:xfrm>
          <a:prstGeom prst="rect">
            <a:avLst/>
          </a:prstGeom>
        </p:spPr>
        <p:txBody>
          <a:bodyPr/>
          <a:lstStyle/>
          <a:p>
            <a:pPr marL="926041" indent="-926041">
              <a:buClrTx/>
              <a:buAutoNum type="arabicPeriod" startAt="1"/>
              <a:defRPr sz="5000"/>
            </a:pPr>
            <a:r>
              <a:t>What sin did Nabad and Abihu commit? Be specific!</a:t>
            </a:r>
          </a:p>
          <a:p>
            <a:pPr marL="926041" indent="-926041">
              <a:buClrTx/>
              <a:buAutoNum type="arabicPeriod" startAt="1"/>
              <a:defRPr sz="5000"/>
            </a:pPr>
            <a:r>
              <a:t>What is the significance of priests not being allowed to uncover their heads or tear their clothing? (10:4-7)</a:t>
            </a:r>
          </a:p>
        </p:txBody>
      </p:sp>
      <p:sp>
        <p:nvSpPr>
          <p:cNvPr id="219" name="Failure of the Preisthood"/>
          <p:cNvSpPr txBox="1"/>
          <p:nvPr>
            <p:ph type="title"/>
          </p:nvPr>
        </p:nvSpPr>
        <p:spPr>
          <a:xfrm>
            <a:off x="-24887" y="15946"/>
            <a:ext cx="24433774" cy="1130552"/>
          </a:xfrm>
          <a:prstGeom prst="rect">
            <a:avLst/>
          </a:prstGeom>
        </p:spPr>
        <p:txBody>
          <a:bodyPr/>
          <a:lstStyle>
            <a:lvl1pPr defTabSz="602615">
              <a:defRPr spc="-183" sz="6132"/>
            </a:lvl1pPr>
          </a:lstStyle>
          <a:p>
            <a:pPr/>
            <a:r>
              <a:t>Failure of the Preisthood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Read Mark 7:19, 1 Timothy 4:1-5, and Acts 10. Should we follow these same food laws set out by God for Israel?…"/>
          <p:cNvSpPr txBox="1"/>
          <p:nvPr>
            <p:ph type="body" idx="1"/>
          </p:nvPr>
        </p:nvSpPr>
        <p:spPr>
          <a:xfrm>
            <a:off x="164099" y="1250540"/>
            <a:ext cx="24055801" cy="12388609"/>
          </a:xfrm>
          <a:prstGeom prst="rect">
            <a:avLst/>
          </a:prstGeom>
        </p:spPr>
        <p:txBody>
          <a:bodyPr/>
          <a:lstStyle/>
          <a:p>
            <a:pPr marL="796395" indent="-796395" defTabSz="2097023">
              <a:spcBef>
                <a:spcPts val="2000"/>
              </a:spcBef>
              <a:buClrTx/>
              <a:buAutoNum type="arabicPeriod" startAt="1"/>
              <a:defRPr sz="4300"/>
            </a:pPr>
            <a:r>
              <a:t>Read Mark 7:19, 1 Timothy 4:1-5, and Acts 10. Should we follow these same food laws set out by God for Israel? </a:t>
            </a:r>
          </a:p>
          <a:p>
            <a:pPr marL="500591" indent="-500591" defTabSz="2097023">
              <a:spcBef>
                <a:spcPts val="2000"/>
              </a:spcBef>
              <a:defRPr sz="4300"/>
            </a:pPr>
            <a:r>
              <a:t>Mark 7:18-19 NASB95- And He said to them, “Are you so lacking in understanding also? Do you not understand that whatever goes into the man from outside cannot defile him, [19] because it does not go into his heart, but into his stomach, and is eliminated?” (Thus He declared all foods clean.)</a:t>
            </a:r>
          </a:p>
          <a:p>
            <a:pPr marL="500591" indent="-500591" defTabSz="2097023">
              <a:spcBef>
                <a:spcPts val="2000"/>
              </a:spcBef>
              <a:defRPr sz="4300"/>
            </a:pPr>
            <a:r>
              <a:t>1 Timothy 4:1-5 NASB95- But the Spirit explicitly says that in later times some will fall away from the faith, paying attention to deceitful spirits and doctrines of demons, [2] by means of the hypocrisy of liars seared in their own conscience as with a branding iron, [3] men who forbid marriage and advocate abstaining from foods which God has created to be gratefully shared in by those who believe and know the truth. [4] For everything created by God is good, and nothing is to be rejected if it is received with gratitude; [5] for it is sanctified by means of the word of God and prayer.</a:t>
            </a:r>
          </a:p>
          <a:p>
            <a:pPr marL="500591" indent="-500591" defTabSz="2097023">
              <a:spcBef>
                <a:spcPts val="2000"/>
              </a:spcBef>
              <a:defRPr sz="4300"/>
            </a:pPr>
            <a:r>
              <a:t>Acts 10:14-15 NASB95- But Peter said, “By no means, Lord, for I have never eaten anything unholy and unclean.” [15] Again a voice came to him a second time, “What God has cleansed, no longer consider unholy.”</a:t>
            </a:r>
          </a:p>
        </p:txBody>
      </p:sp>
      <p:sp>
        <p:nvSpPr>
          <p:cNvPr id="222" name="Laws regarding food purity (11:1-47)"/>
          <p:cNvSpPr txBox="1"/>
          <p:nvPr>
            <p:ph type="title"/>
          </p:nvPr>
        </p:nvSpPr>
        <p:spPr>
          <a:xfrm>
            <a:off x="-24887" y="15946"/>
            <a:ext cx="24433774" cy="1130552"/>
          </a:xfrm>
          <a:prstGeom prst="rect">
            <a:avLst/>
          </a:prstGeom>
        </p:spPr>
        <p:txBody>
          <a:bodyPr/>
          <a:lstStyle>
            <a:lvl1pPr defTabSz="602615">
              <a:defRPr spc="-183" sz="6132"/>
            </a:lvl1pPr>
          </a:lstStyle>
          <a:p>
            <a:pPr/>
            <a:r>
              <a:t>Laws regarding food purity (11:1-47)</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What does the eating or not eating of certain animals have to do with holiness? (11:24-47)…"/>
          <p:cNvSpPr txBox="1"/>
          <p:nvPr>
            <p:ph type="body" idx="1"/>
          </p:nvPr>
        </p:nvSpPr>
        <p:spPr>
          <a:xfrm>
            <a:off x="164099" y="1250540"/>
            <a:ext cx="24055801" cy="12388609"/>
          </a:xfrm>
          <a:prstGeom prst="rect">
            <a:avLst/>
          </a:prstGeom>
        </p:spPr>
        <p:txBody>
          <a:bodyPr/>
          <a:lstStyle/>
          <a:p>
            <a:pPr marL="787135" indent="-787135" defTabSz="2072640">
              <a:spcBef>
                <a:spcPts val="2000"/>
              </a:spcBef>
              <a:buClrTx/>
              <a:buAutoNum type="arabicPeriod" startAt="1"/>
              <a:defRPr sz="4250"/>
            </a:pPr>
            <a:r>
              <a:t>What does the eating or not eating of certain animals have to do with holiness? (11:24-47)</a:t>
            </a:r>
          </a:p>
          <a:p>
            <a:pPr lvl="1" marL="969750" indent="-494770" defTabSz="2072640">
              <a:spcBef>
                <a:spcPts val="2000"/>
              </a:spcBef>
              <a:defRPr sz="4250"/>
            </a:pPr>
            <a:r>
              <a:t>Deuteronomy 14:21 NASB95- “You shall not eat anything which dies of itself. You may give it to the alien who is in your town, so that he may eat it, or you may sell it to a foreigner, for you are a holy people to the LORD your God. You shall not boil a young goat in its mother’s milk.</a:t>
            </a:r>
          </a:p>
          <a:p>
            <a:pPr lvl="1" marL="969750" indent="-494770" defTabSz="2072640">
              <a:spcBef>
                <a:spcPts val="2000"/>
              </a:spcBef>
              <a:defRPr sz="4250"/>
            </a:pPr>
            <a:r>
              <a:t>These food laws are a shadow of the spiritual/morality laws that God will set for His people. There is no longer any separation between Jew and Gentiles, holy or unholy people. </a:t>
            </a:r>
          </a:p>
          <a:p>
            <a:pPr lvl="1" marL="969750" indent="-494770" defTabSz="2072640">
              <a:spcBef>
                <a:spcPts val="2000"/>
              </a:spcBef>
              <a:defRPr sz="4250"/>
            </a:pPr>
            <a:r>
              <a:t>We are allowing God to affect our daily lives. </a:t>
            </a:r>
          </a:p>
          <a:p>
            <a:pPr lvl="1" marL="969750" indent="-494770" defTabSz="2072640">
              <a:spcBef>
                <a:spcPts val="2000"/>
              </a:spcBef>
              <a:defRPr sz="4250"/>
            </a:pPr>
            <a:r>
              <a:t>Ephesians 2:13-16 NASB95- But now in Christ Jesus you who formerly were far off have been brought near by the blood of Christ. [14] For He Himself is our peace, who made both groups into one and broke down the barrier of the dividing wall, [15] by abolishing in His flesh the enmity, which is the Law of commandments contained in ordinances, so that in Himself He might make the two into one new man, thus establishing peace, [16] and might reconcile them both in one body to God through the cross, by it having put to death the enmity.</a:t>
            </a:r>
          </a:p>
        </p:txBody>
      </p:sp>
      <p:sp>
        <p:nvSpPr>
          <p:cNvPr id="225" name="Laws regarding food purity (11:1-47)"/>
          <p:cNvSpPr txBox="1"/>
          <p:nvPr>
            <p:ph type="title"/>
          </p:nvPr>
        </p:nvSpPr>
        <p:spPr>
          <a:xfrm>
            <a:off x="-24887" y="15946"/>
            <a:ext cx="24433774" cy="1130552"/>
          </a:xfrm>
          <a:prstGeom prst="rect">
            <a:avLst/>
          </a:prstGeom>
        </p:spPr>
        <p:txBody>
          <a:bodyPr/>
          <a:lstStyle>
            <a:lvl1pPr defTabSz="602615">
              <a:defRPr spc="-183" sz="6132"/>
            </a:lvl1pPr>
          </a:lstStyle>
          <a:p>
            <a:pPr/>
            <a:r>
              <a:t>Laws regarding food purity (11:1-47)</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Why would God send people to a priest instead of a doctor in regards to leprosy? (13:1-46)…"/>
          <p:cNvSpPr txBox="1"/>
          <p:nvPr>
            <p:ph type="body" idx="1"/>
          </p:nvPr>
        </p:nvSpPr>
        <p:spPr>
          <a:xfrm>
            <a:off x="164099" y="1250540"/>
            <a:ext cx="24055801" cy="12388609"/>
          </a:xfrm>
          <a:prstGeom prst="rect">
            <a:avLst/>
          </a:prstGeom>
        </p:spPr>
        <p:txBody>
          <a:bodyPr/>
          <a:lstStyle/>
          <a:p>
            <a:pPr marL="926041" indent="-926041">
              <a:buClrTx/>
              <a:buAutoNum type="arabicPeriod" startAt="1"/>
              <a:defRPr sz="5000"/>
            </a:pPr>
            <a:r>
              <a:t>Why would God send people to a priest instead of a doctor in regards to leprosy? (13:1-46)</a:t>
            </a:r>
          </a:p>
          <a:p>
            <a:pPr lvl="1" marL="1140883" indent="-582083">
              <a:defRPr sz="5000"/>
            </a:pPr>
            <a:r>
              <a:t>These are matters of being clean or unclean in the presence of God they are not matters of health. </a:t>
            </a:r>
          </a:p>
          <a:p>
            <a:pPr marL="926041" indent="-926041">
              <a:buClrTx/>
              <a:buAutoNum type="arabicPeriod" startAt="1"/>
              <a:defRPr sz="5000"/>
            </a:pPr>
            <a:r>
              <a:t>Describe the ritual for the cleansing of a healed leper (14:1-32) </a:t>
            </a:r>
          </a:p>
        </p:txBody>
      </p:sp>
      <p:sp>
        <p:nvSpPr>
          <p:cNvPr id="228" name="Laws concerning leprosy (ch.13-14:57)"/>
          <p:cNvSpPr txBox="1"/>
          <p:nvPr>
            <p:ph type="title"/>
          </p:nvPr>
        </p:nvSpPr>
        <p:spPr>
          <a:xfrm>
            <a:off x="-24887" y="15946"/>
            <a:ext cx="24433774" cy="1130552"/>
          </a:xfrm>
          <a:prstGeom prst="rect">
            <a:avLst/>
          </a:prstGeom>
        </p:spPr>
        <p:txBody>
          <a:bodyPr/>
          <a:lstStyle>
            <a:lvl1pPr defTabSz="602615">
              <a:defRPr spc="-183" sz="6132"/>
            </a:lvl1pPr>
          </a:lstStyle>
          <a:p>
            <a:pPr/>
            <a:r>
              <a:t>Laws concerning leprosy (ch.13-14:57)</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he Lord spoke to Moses (ch.7:22-38)"/>
          <p:cNvSpPr txBox="1"/>
          <p:nvPr>
            <p:ph type="title"/>
          </p:nvPr>
        </p:nvSpPr>
        <p:spPr>
          <a:xfrm>
            <a:off x="-24887" y="15946"/>
            <a:ext cx="24433774" cy="1130552"/>
          </a:xfrm>
          <a:prstGeom prst="rect">
            <a:avLst/>
          </a:prstGeom>
        </p:spPr>
        <p:txBody>
          <a:bodyPr/>
          <a:lstStyle>
            <a:lvl1pPr defTabSz="602615">
              <a:defRPr spc="-183" sz="6132"/>
            </a:lvl1pPr>
          </a:lstStyle>
          <a:p>
            <a:pPr/>
            <a:r>
              <a:t>The Lord spoke to Moses (ch.7:22-38)</a:t>
            </a:r>
          </a:p>
        </p:txBody>
      </p:sp>
      <p:sp>
        <p:nvSpPr>
          <p:cNvPr id="184" name="Read Deuteronomy 32:13-14; Nehemiah 8:10; Psalms 63:5. Is there a contradiction between theses verses and Leviticus 7:25?…"/>
          <p:cNvSpPr txBox="1"/>
          <p:nvPr>
            <p:ph type="body" idx="1"/>
          </p:nvPr>
        </p:nvSpPr>
        <p:spPr>
          <a:xfrm>
            <a:off x="164099" y="1165119"/>
            <a:ext cx="24055801" cy="12474030"/>
          </a:xfrm>
          <a:prstGeom prst="rect">
            <a:avLst/>
          </a:prstGeom>
        </p:spPr>
        <p:txBody>
          <a:bodyPr/>
          <a:lstStyle>
            <a:lvl1pPr marL="926041" indent="-926041">
              <a:buClrTx/>
              <a:buAutoNum type="arabicPeriod" startAt="1"/>
              <a:defRPr sz="5000"/>
            </a:lvl1pPr>
            <a:lvl2pPr marL="1140883" indent="-582083">
              <a:defRPr sz="5000"/>
            </a:lvl2pPr>
          </a:lstStyle>
          <a:p>
            <a:pPr/>
            <a:r>
              <a:t>Read Deuteronomy 32:13-14; Nehemiah 8:10; Psalms 63:5. Is there a contradiction between theses verses and Leviticus 7:25?</a:t>
            </a:r>
          </a:p>
          <a:p>
            <a:pPr lvl="1"/>
            <a:r>
              <a:t>No the fat (the best) belongs to God in all sacrificial animals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What is Moses’ role in ordaining the priesthood? (vs.1-4)…"/>
          <p:cNvSpPr txBox="1"/>
          <p:nvPr>
            <p:ph type="body" idx="1"/>
          </p:nvPr>
        </p:nvSpPr>
        <p:spPr>
          <a:xfrm>
            <a:off x="164099" y="1250540"/>
            <a:ext cx="24055801" cy="12388609"/>
          </a:xfrm>
          <a:prstGeom prst="rect">
            <a:avLst/>
          </a:prstGeom>
        </p:spPr>
        <p:txBody>
          <a:bodyPr/>
          <a:lstStyle>
            <a:lvl1pPr marL="926041" indent="-926041">
              <a:buClrTx/>
              <a:buAutoNum type="arabicPeriod" startAt="2"/>
              <a:defRPr sz="5000"/>
            </a:lvl1pPr>
            <a:lvl2pPr marL="1140883" indent="-582083">
              <a:defRPr sz="5000"/>
            </a:lvl2pPr>
          </a:lstStyle>
          <a:p>
            <a:pPr/>
            <a:r>
              <a:t>What is Moses’ role in ordaining the priesthood? (vs.1-4)</a:t>
            </a:r>
          </a:p>
          <a:p>
            <a:pPr lvl="1"/>
            <a:r>
              <a:t>Moses fills the role of king/leader (Exodus 3-4), prophet (Deut. 34:10-12), and priest (Leviticus 8) </a:t>
            </a:r>
          </a:p>
        </p:txBody>
      </p:sp>
      <p:sp>
        <p:nvSpPr>
          <p:cNvPr id="187" name="The Ordination offering (ch.8)"/>
          <p:cNvSpPr txBox="1"/>
          <p:nvPr>
            <p:ph type="title"/>
          </p:nvPr>
        </p:nvSpPr>
        <p:spPr>
          <a:xfrm>
            <a:off x="-24887" y="15946"/>
            <a:ext cx="24433774" cy="1130552"/>
          </a:xfrm>
          <a:prstGeom prst="rect">
            <a:avLst/>
          </a:prstGeom>
        </p:spPr>
        <p:txBody>
          <a:bodyPr/>
          <a:lstStyle>
            <a:lvl1pPr defTabSz="602615">
              <a:defRPr spc="-183" sz="6132"/>
            </a:lvl1pPr>
          </a:lstStyle>
          <a:p>
            <a:pPr/>
            <a:r>
              <a:t>The Ordination offering (ch.8)</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What are the natural divisions in verses 14-30?…"/>
          <p:cNvSpPr txBox="1"/>
          <p:nvPr>
            <p:ph type="body" idx="1"/>
          </p:nvPr>
        </p:nvSpPr>
        <p:spPr>
          <a:xfrm>
            <a:off x="164099" y="1250540"/>
            <a:ext cx="24055801" cy="12388609"/>
          </a:xfrm>
          <a:prstGeom prst="rect">
            <a:avLst/>
          </a:prstGeom>
        </p:spPr>
        <p:txBody>
          <a:bodyPr/>
          <a:lstStyle/>
          <a:p>
            <a:pPr marL="926041" indent="-926041">
              <a:buClrTx/>
              <a:buAutoNum type="arabicPeriod" startAt="3"/>
              <a:defRPr sz="5000"/>
            </a:pPr>
            <a:r>
              <a:t>What are the natural divisions in verses 14-30? </a:t>
            </a:r>
          </a:p>
          <a:p>
            <a:pPr lvl="1" marL="1140883" indent="-582083">
              <a:defRPr sz="5000"/>
            </a:pPr>
            <a:r>
              <a:t>sin offering (vs.14-17)</a:t>
            </a:r>
          </a:p>
          <a:p>
            <a:pPr lvl="1" marL="1140883" indent="-582083">
              <a:defRPr sz="5000"/>
            </a:pPr>
          </a:p>
          <a:p>
            <a:pPr lvl="1" marL="1140883" indent="-582083">
              <a:defRPr sz="5000"/>
            </a:pPr>
            <a:r>
              <a:t>burnt offering (vs.18-21)</a:t>
            </a:r>
          </a:p>
          <a:p>
            <a:pPr lvl="1" marL="1140883" indent="-582083">
              <a:defRPr sz="5000"/>
            </a:pPr>
          </a:p>
          <a:p>
            <a:pPr lvl="1" marL="1140883" indent="-582083">
              <a:defRPr sz="5000"/>
            </a:pPr>
            <a:r>
              <a:t>ordination offering (vs.22-24)</a:t>
            </a:r>
          </a:p>
          <a:p>
            <a:pPr lvl="1" marL="1140883" indent="-582083">
              <a:defRPr sz="5000"/>
            </a:pPr>
          </a:p>
          <a:p>
            <a:pPr lvl="1" marL="1140883" indent="-582083">
              <a:defRPr sz="5000"/>
            </a:pPr>
            <a:r>
              <a:t>wave offering (vs.25-30)</a:t>
            </a:r>
          </a:p>
        </p:txBody>
      </p:sp>
      <p:sp>
        <p:nvSpPr>
          <p:cNvPr id="190" name="The Ordination offering (ch.8)"/>
          <p:cNvSpPr txBox="1"/>
          <p:nvPr>
            <p:ph type="title"/>
          </p:nvPr>
        </p:nvSpPr>
        <p:spPr>
          <a:xfrm>
            <a:off x="-24887" y="15946"/>
            <a:ext cx="24433774" cy="1130552"/>
          </a:xfrm>
          <a:prstGeom prst="rect">
            <a:avLst/>
          </a:prstGeom>
        </p:spPr>
        <p:txBody>
          <a:bodyPr/>
          <a:lstStyle>
            <a:lvl1pPr defTabSz="602615">
              <a:defRPr spc="-183" sz="6132"/>
            </a:lvl1pPr>
          </a:lstStyle>
          <a:p>
            <a:pPr/>
            <a:r>
              <a:t>The Ordination offering (ch.8)</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What is the goal of the offerings in verses 1-7?…"/>
          <p:cNvSpPr txBox="1"/>
          <p:nvPr>
            <p:ph type="body" idx="1"/>
          </p:nvPr>
        </p:nvSpPr>
        <p:spPr>
          <a:xfrm>
            <a:off x="164099" y="1250540"/>
            <a:ext cx="24055801" cy="12388609"/>
          </a:xfrm>
          <a:prstGeom prst="rect">
            <a:avLst/>
          </a:prstGeom>
        </p:spPr>
        <p:txBody>
          <a:bodyPr/>
          <a:lstStyle/>
          <a:p>
            <a:pPr marL="926041" indent="-926041">
              <a:buClrTx/>
              <a:buAutoNum type="arabicPeriod" startAt="4"/>
              <a:defRPr sz="5000"/>
            </a:pPr>
            <a:r>
              <a:t>What is the goal of the offerings in verses 1-7? </a:t>
            </a:r>
          </a:p>
          <a:p>
            <a:pPr lvl="1" marL="1140883" indent="-582083">
              <a:defRPr i="1" sz="5000"/>
            </a:pPr>
            <a:r>
              <a:t>the Lord will appear to you (v.4); the glory of the Lord may appear to you (v6)</a:t>
            </a:r>
          </a:p>
          <a:p>
            <a:pPr marL="926041" indent="-926041">
              <a:buClrTx/>
              <a:buAutoNum type="arabicPeriod" startAt="4"/>
              <a:defRPr sz="5000"/>
            </a:pPr>
            <a:r>
              <a:t>What is the order of the sacrifices offered in verses 15-21? Bonus: Why might this be important? </a:t>
            </a:r>
          </a:p>
          <a:p>
            <a:pPr lvl="1" marL="1140883" indent="-582083">
              <a:defRPr sz="5000"/>
            </a:pPr>
            <a:r>
              <a:t>Sin offering, burnt offering, grain offering, peace offering </a:t>
            </a:r>
          </a:p>
          <a:p>
            <a:pPr lvl="1" marL="1140883" indent="-582083">
              <a:defRPr sz="5000"/>
            </a:pPr>
            <a:r>
              <a:t>They have atonement for their unholiness (sin), they give their life (burnt), they give their labor (grain), they enjoy communion/fellowship with God (peace)</a:t>
            </a:r>
          </a:p>
        </p:txBody>
      </p:sp>
      <p:sp>
        <p:nvSpPr>
          <p:cNvPr id="193" name="First day of Priestly Work(ch.9)"/>
          <p:cNvSpPr txBox="1"/>
          <p:nvPr>
            <p:ph type="title"/>
          </p:nvPr>
        </p:nvSpPr>
        <p:spPr>
          <a:xfrm>
            <a:off x="-24887" y="15946"/>
            <a:ext cx="24433774" cy="1130552"/>
          </a:xfrm>
          <a:prstGeom prst="rect">
            <a:avLst/>
          </a:prstGeom>
        </p:spPr>
        <p:txBody>
          <a:bodyPr/>
          <a:lstStyle>
            <a:lvl1pPr defTabSz="602615">
              <a:defRPr spc="-183" sz="6132"/>
            </a:lvl1pPr>
          </a:lstStyle>
          <a:p>
            <a:pPr/>
            <a:r>
              <a:t>First day of Priestly Work(ch.9)</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What other verses can you find about the “fire of the Lord” (v.24)?"/>
          <p:cNvSpPr txBox="1"/>
          <p:nvPr>
            <p:ph type="body" sz="quarter" idx="1"/>
          </p:nvPr>
        </p:nvSpPr>
        <p:spPr>
          <a:xfrm>
            <a:off x="164099" y="1250540"/>
            <a:ext cx="24055801" cy="1130552"/>
          </a:xfrm>
          <a:prstGeom prst="rect">
            <a:avLst/>
          </a:prstGeom>
        </p:spPr>
        <p:txBody>
          <a:bodyPr/>
          <a:lstStyle>
            <a:lvl1pPr marL="926041" indent="-926041">
              <a:buClrTx/>
              <a:buAutoNum type="arabicPeriod" startAt="6"/>
              <a:defRPr sz="5000"/>
            </a:lvl1pPr>
          </a:lstStyle>
          <a:p>
            <a:pPr/>
            <a:r>
              <a:t>What other verses can you find about the “fire of the Lord” (v.24)?</a:t>
            </a:r>
          </a:p>
        </p:txBody>
      </p:sp>
      <p:sp>
        <p:nvSpPr>
          <p:cNvPr id="196" name="First day of Priestly Work(ch.9)"/>
          <p:cNvSpPr txBox="1"/>
          <p:nvPr>
            <p:ph type="title"/>
          </p:nvPr>
        </p:nvSpPr>
        <p:spPr>
          <a:xfrm>
            <a:off x="-24887" y="15946"/>
            <a:ext cx="24433774" cy="1130552"/>
          </a:xfrm>
          <a:prstGeom prst="rect">
            <a:avLst/>
          </a:prstGeom>
        </p:spPr>
        <p:txBody>
          <a:bodyPr/>
          <a:lstStyle>
            <a:lvl1pPr defTabSz="602615">
              <a:defRPr spc="-183" sz="6132"/>
            </a:lvl1pPr>
          </a:lstStyle>
          <a:p>
            <a:pPr/>
            <a:r>
              <a:t>First day of Priestly Work(ch.9)</a:t>
            </a:r>
          </a:p>
        </p:txBody>
      </p:sp>
      <p:sp>
        <p:nvSpPr>
          <p:cNvPr id="197" name="Abel’s offering (Gen. 4:4)…"/>
          <p:cNvSpPr txBox="1"/>
          <p:nvPr/>
        </p:nvSpPr>
        <p:spPr>
          <a:xfrm>
            <a:off x="164100" y="2293463"/>
            <a:ext cx="24274829" cy="83813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213741">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Abel’s offering (Gen. 4:4)</a:t>
            </a:r>
          </a:p>
          <a:p>
            <a:pPr lvl="1" marL="1140883" indent="-582083" algn="l" defTabSz="2438400">
              <a:spcBef>
                <a:spcPts val="2400"/>
              </a:spcBef>
              <a:buClr>
                <a:srgbClr val="FFFFFF"/>
              </a:buClr>
              <a:buSzPct val="100000"/>
              <a:buChar char="•"/>
              <a:defRPr sz="5000">
                <a:solidFill>
                  <a:srgbClr val="FFFFFF"/>
                </a:solidFill>
              </a:defRPr>
            </a:pPr>
            <a:r>
              <a:t>Sodom and Gomorrah destroyed (Gen. 19:24)</a:t>
            </a:r>
          </a:p>
          <a:p>
            <a:pPr lvl="1" marL="1140883" indent="-582083" algn="l" defTabSz="2438400">
              <a:spcBef>
                <a:spcPts val="2400"/>
              </a:spcBef>
              <a:buClr>
                <a:srgbClr val="FFFFFF"/>
              </a:buClr>
              <a:buSzPct val="100000"/>
              <a:buChar char="•"/>
              <a:defRPr sz="5000">
                <a:solidFill>
                  <a:srgbClr val="FFFFFF"/>
                </a:solidFill>
              </a:defRPr>
            </a:pPr>
            <a:r>
              <a:t>Aaron’s offering (Lev. 9:24)</a:t>
            </a:r>
          </a:p>
          <a:p>
            <a:pPr lvl="1" marL="1140883" indent="-582083" algn="l" defTabSz="2438400">
              <a:spcBef>
                <a:spcPts val="2400"/>
              </a:spcBef>
              <a:buClr>
                <a:srgbClr val="FFFFFF"/>
              </a:buClr>
              <a:buSzPct val="100000"/>
              <a:buChar char="•"/>
              <a:defRPr sz="5000">
                <a:solidFill>
                  <a:srgbClr val="FFFFFF"/>
                </a:solidFill>
              </a:defRPr>
            </a:pPr>
            <a:r>
              <a:t>Nadab and Abihu offering strange fire (Lev. 10:2)</a:t>
            </a:r>
          </a:p>
          <a:p>
            <a:pPr lvl="1" marL="1140883" indent="-582083" algn="l" defTabSz="2438400">
              <a:spcBef>
                <a:spcPts val="2400"/>
              </a:spcBef>
              <a:buClr>
                <a:srgbClr val="FFFFFF"/>
              </a:buClr>
              <a:buSzPct val="100000"/>
              <a:buChar char="•"/>
              <a:defRPr sz="5000">
                <a:solidFill>
                  <a:srgbClr val="FFFFFF"/>
                </a:solidFill>
              </a:defRPr>
            </a:pPr>
            <a:r>
              <a:t>Men burning incense at Korah’s rebellion (Num. 16:35)</a:t>
            </a:r>
          </a:p>
          <a:p>
            <a:pPr lvl="1" marL="1140883" indent="-582083" algn="l" defTabSz="2438400">
              <a:spcBef>
                <a:spcPts val="2400"/>
              </a:spcBef>
              <a:buClr>
                <a:srgbClr val="FFFFFF"/>
              </a:buClr>
              <a:buSzPct val="100000"/>
              <a:buChar char="•"/>
              <a:defRPr sz="5000">
                <a:solidFill>
                  <a:srgbClr val="FFFFFF"/>
                </a:solidFill>
              </a:defRPr>
            </a:pPr>
            <a:r>
              <a:t>Gideon’s offering (Jdg. 6:21)</a:t>
            </a:r>
          </a:p>
          <a:p>
            <a:pPr lvl="1" marL="1140883" indent="-582083" algn="l" defTabSz="2438400">
              <a:spcBef>
                <a:spcPts val="2400"/>
              </a:spcBef>
              <a:buClr>
                <a:srgbClr val="FFFFFF"/>
              </a:buClr>
              <a:buSzPct val="100000"/>
              <a:buChar char="•"/>
              <a:defRPr sz="5000">
                <a:solidFill>
                  <a:srgbClr val="FFFFFF"/>
                </a:solidFill>
              </a:defRPr>
            </a:pPr>
            <a:r>
              <a:t>Manoah’s offering (Jdg. 13:19-23)</a:t>
            </a:r>
          </a:p>
          <a:p>
            <a:pPr lvl="1" marL="1140883" indent="-582083" algn="l" defTabSz="2438400">
              <a:spcBef>
                <a:spcPts val="2400"/>
              </a:spcBef>
              <a:buClr>
                <a:srgbClr val="FFFFFF"/>
              </a:buClr>
              <a:buSzPct val="100000"/>
              <a:buChar char="•"/>
              <a:defRPr sz="5000">
                <a:solidFill>
                  <a:srgbClr val="FFFFFF"/>
                </a:solidFill>
              </a:defRPr>
            </a:pPr>
            <a:r>
              <a:t>Elijah verses the prophets of Baal (1 Ki. 18:38)</a:t>
            </a:r>
          </a:p>
          <a:p>
            <a:pPr lvl="1" marL="1140883" indent="-582083" algn="l" defTabSz="2438400">
              <a:spcBef>
                <a:spcPts val="2400"/>
              </a:spcBef>
              <a:buClr>
                <a:srgbClr val="FFFFFF"/>
              </a:buClr>
              <a:buSzPct val="100000"/>
              <a:buChar char="•"/>
              <a:defRPr sz="5000">
                <a:solidFill>
                  <a:srgbClr val="FFFFFF"/>
                </a:solidFill>
              </a:defRPr>
            </a:pPr>
            <a:r>
              <a:t>David’s offering (1 Chron. 21:26)</a:t>
            </a:r>
          </a:p>
          <a:p>
            <a:pPr lvl="1" marL="1140883" indent="-582083" algn="l" defTabSz="2438400">
              <a:spcBef>
                <a:spcPts val="2400"/>
              </a:spcBef>
              <a:buClr>
                <a:srgbClr val="FFFFFF"/>
              </a:buClr>
              <a:buSzPct val="100000"/>
              <a:buChar char="•"/>
              <a:defRPr sz="5000">
                <a:solidFill>
                  <a:srgbClr val="FFFFFF"/>
                </a:solidFill>
              </a:defRPr>
            </a:pPr>
            <a:r>
              <a:t>Solomon dedicating the temple (2 Chron. 7:1)</a:t>
            </a:r>
          </a:p>
        </p:txBody>
      </p:sp>
      <p:sp>
        <p:nvSpPr>
          <p:cNvPr id="198" name="Deut. 4:24…"/>
          <p:cNvSpPr txBox="1"/>
          <p:nvPr/>
        </p:nvSpPr>
        <p:spPr>
          <a:xfrm>
            <a:off x="164100" y="10504934"/>
            <a:ext cx="24055800" cy="29790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Deut. 4:24</a:t>
            </a:r>
          </a:p>
          <a:p>
            <a:pPr lvl="1" marL="1140883" indent="-582083" algn="l" defTabSz="2438400">
              <a:spcBef>
                <a:spcPts val="2400"/>
              </a:spcBef>
              <a:buClr>
                <a:srgbClr val="FFFFFF"/>
              </a:buClr>
              <a:buSzPct val="100000"/>
              <a:buChar char="•"/>
              <a:defRPr sz="5000">
                <a:solidFill>
                  <a:srgbClr val="FFFFFF"/>
                </a:solidFill>
              </a:defRPr>
            </a:pPr>
            <a:r>
              <a:t>Heb. 12:28-29</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Burnt offering (vs.8-13)…"/>
          <p:cNvSpPr txBox="1"/>
          <p:nvPr>
            <p:ph type="body" idx="1"/>
          </p:nvPr>
        </p:nvSpPr>
        <p:spPr>
          <a:xfrm>
            <a:off x="164099" y="1250540"/>
            <a:ext cx="24055801" cy="12388609"/>
          </a:xfrm>
          <a:prstGeom prst="rect">
            <a:avLst/>
          </a:prstGeom>
        </p:spPr>
        <p:txBody>
          <a:bodyPr/>
          <a:lstStyle/>
          <a:p>
            <a:pPr marL="582083" indent="-582083">
              <a:defRPr sz="5000"/>
            </a:pPr>
            <a:r>
              <a:t>Burnt offering (vs.8-13)</a:t>
            </a:r>
          </a:p>
          <a:p>
            <a:pPr marL="582083" indent="-582083">
              <a:defRPr sz="5000"/>
            </a:pPr>
            <a:r>
              <a:t>Grain offering (vs.14-23)</a:t>
            </a:r>
          </a:p>
          <a:p>
            <a:pPr marL="582083" indent="-582083">
              <a:defRPr sz="5000"/>
            </a:pPr>
            <a:r>
              <a:t>Sin offering (vs.24-30)</a:t>
            </a:r>
          </a:p>
          <a:p>
            <a:pPr marL="582083" indent="-582083">
              <a:defRPr sz="5000"/>
            </a:pPr>
            <a:r>
              <a:t>Guilt offering (7:1-7)</a:t>
            </a:r>
          </a:p>
          <a:p>
            <a:pPr marL="582083" indent="-582083">
              <a:defRPr sz="5000"/>
            </a:pPr>
            <a:r>
              <a:t>Other instructions (7:8-10)</a:t>
            </a:r>
          </a:p>
        </p:txBody>
      </p:sp>
      <p:sp>
        <p:nvSpPr>
          <p:cNvPr id="201" name="Instructions for Priests (6:8-7:7)"/>
          <p:cNvSpPr txBox="1"/>
          <p:nvPr>
            <p:ph type="title"/>
          </p:nvPr>
        </p:nvSpPr>
        <p:spPr>
          <a:xfrm>
            <a:off x="-24887" y="15946"/>
            <a:ext cx="24433774" cy="1130552"/>
          </a:xfrm>
          <a:prstGeom prst="rect">
            <a:avLst/>
          </a:prstGeom>
        </p:spPr>
        <p:txBody>
          <a:bodyPr/>
          <a:lstStyle>
            <a:lvl1pPr defTabSz="602615">
              <a:defRPr spc="-183" sz="6132"/>
            </a:lvl1pPr>
          </a:lstStyle>
          <a:p>
            <a:pPr/>
            <a:r>
              <a:t>Instructions for Priests (6:8-7:7)</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hanksgiving (vs.12-15)…"/>
          <p:cNvSpPr txBox="1"/>
          <p:nvPr>
            <p:ph type="body" idx="1"/>
          </p:nvPr>
        </p:nvSpPr>
        <p:spPr>
          <a:xfrm>
            <a:off x="164099" y="1250540"/>
            <a:ext cx="24055801" cy="12388609"/>
          </a:xfrm>
          <a:prstGeom prst="rect">
            <a:avLst/>
          </a:prstGeom>
        </p:spPr>
        <p:txBody>
          <a:bodyPr/>
          <a:lstStyle/>
          <a:p>
            <a:pPr marL="582083" indent="-582083">
              <a:defRPr sz="5000"/>
            </a:pPr>
            <a:r>
              <a:t>Thanksgiving (vs.12-15) </a:t>
            </a:r>
          </a:p>
          <a:p>
            <a:pPr lvl="1" marL="1140883" indent="-582083">
              <a:defRPr sz="5000"/>
            </a:pPr>
            <a:r>
              <a:t>Accompanied by the grain offering and to be eaten that day </a:t>
            </a:r>
          </a:p>
          <a:p>
            <a:pPr marL="582083" indent="-582083">
              <a:defRPr sz="5000"/>
            </a:pPr>
            <a:r>
              <a:t>Votive/free will (vs.16-21)</a:t>
            </a:r>
          </a:p>
          <a:p>
            <a:pPr lvl="1" marL="1140883" indent="-582083">
              <a:defRPr sz="5000"/>
            </a:pPr>
            <a:r>
              <a:t>Could be eaten that day or the next but it is burned on the third day.</a:t>
            </a:r>
          </a:p>
          <a:p>
            <a:pPr marL="582083" indent="-582083">
              <a:defRPr sz="5000"/>
            </a:pPr>
            <a:r>
              <a:t>These offerings are voluntary but they must be offered as God said. </a:t>
            </a:r>
          </a:p>
          <a:p>
            <a:pPr marL="582083" indent="-582083">
              <a:defRPr sz="5000"/>
            </a:pPr>
            <a:r>
              <a:t>A person must be clean in order to enjoy peace and fellowship with God (vs.19-21)</a:t>
            </a:r>
          </a:p>
        </p:txBody>
      </p:sp>
      <p:sp>
        <p:nvSpPr>
          <p:cNvPr id="204" name="Peace offerings (7:11-21)"/>
          <p:cNvSpPr txBox="1"/>
          <p:nvPr>
            <p:ph type="title"/>
          </p:nvPr>
        </p:nvSpPr>
        <p:spPr>
          <a:xfrm>
            <a:off x="-24887" y="15946"/>
            <a:ext cx="24433774" cy="1130552"/>
          </a:xfrm>
          <a:prstGeom prst="rect">
            <a:avLst/>
          </a:prstGeom>
        </p:spPr>
        <p:txBody>
          <a:bodyPr/>
          <a:lstStyle>
            <a:lvl1pPr defTabSz="602615">
              <a:defRPr spc="-183" sz="6132"/>
            </a:lvl1pPr>
          </a:lstStyle>
          <a:p>
            <a:pPr/>
            <a:r>
              <a:t>Peace offerings (7:11-21)</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Lev 8:1-5 – Command is given…"/>
          <p:cNvSpPr txBox="1"/>
          <p:nvPr>
            <p:ph type="body" idx="1"/>
          </p:nvPr>
        </p:nvSpPr>
        <p:spPr>
          <a:xfrm>
            <a:off x="164099" y="1250540"/>
            <a:ext cx="24055801" cy="12388609"/>
          </a:xfrm>
          <a:prstGeom prst="rect">
            <a:avLst/>
          </a:prstGeom>
        </p:spPr>
        <p:txBody>
          <a:bodyPr/>
          <a:lstStyle/>
          <a:p>
            <a:pPr marL="582083" indent="-582083">
              <a:defRPr b="1" sz="5000"/>
            </a:pPr>
            <a:r>
              <a:t>Lev 8:1-5 – Command is given</a:t>
            </a:r>
          </a:p>
          <a:p>
            <a:pPr lvl="1" marL="1140883" indent="-582083">
              <a:defRPr sz="5000"/>
            </a:pPr>
            <a:r>
              <a:t>1 Pet 2:9 – “But you are a chosen race, a royal priesthood, a holy nation, a people for God’s own possession, so that you may proclaim the excellencies of Him who has called you out of darkness into His marvelous light”</a:t>
            </a:r>
          </a:p>
          <a:p>
            <a:pPr marL="582083" indent="-582083">
              <a:defRPr b="1" sz="5000"/>
            </a:pPr>
            <a:r>
              <a:t>Lev 8:6-9 – Priests are washed and clothed</a:t>
            </a:r>
          </a:p>
          <a:p>
            <a:pPr lvl="1" marL="1140883" indent="-582083">
              <a:defRPr sz="5000"/>
            </a:pPr>
            <a:r>
              <a:t>Tit 3:5 – “He saved us, not on the basis of deeds which we have done in righteousness, but according to His mercy, by the washing of regeneration and renewing by the Holy Spirit”</a:t>
            </a:r>
          </a:p>
          <a:p>
            <a:pPr lvl="1" marL="1140883" indent="-582083">
              <a:defRPr sz="5000"/>
            </a:pPr>
            <a:r>
              <a:t>Ex 28:2 – “You shall make holy garments for Aaron your brother, for glory and for beauty.”</a:t>
            </a:r>
          </a:p>
          <a:p>
            <a:pPr lvl="1" marL="1140883" indent="-582083">
              <a:defRPr sz="5000"/>
            </a:pPr>
            <a:r>
              <a:t>Gal 3:27 – “For all of you who were baptized into Christ have clothed yourselves with Christ”</a:t>
            </a:r>
          </a:p>
        </p:txBody>
      </p:sp>
      <p:sp>
        <p:nvSpPr>
          <p:cNvPr id="207" name="Consecration"/>
          <p:cNvSpPr txBox="1"/>
          <p:nvPr>
            <p:ph type="title"/>
          </p:nvPr>
        </p:nvSpPr>
        <p:spPr>
          <a:xfrm>
            <a:off x="-24887" y="15946"/>
            <a:ext cx="24433774" cy="1130552"/>
          </a:xfrm>
          <a:prstGeom prst="rect">
            <a:avLst/>
          </a:prstGeom>
        </p:spPr>
        <p:txBody>
          <a:bodyPr/>
          <a:lstStyle>
            <a:lvl1pPr defTabSz="602615">
              <a:defRPr spc="-183" sz="6132"/>
            </a:lvl1pPr>
          </a:lstStyle>
          <a:p>
            <a:pPr/>
            <a:r>
              <a:t>Consecration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