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705" r:id="rId2"/>
  </p:sld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3"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6C358-B9FE-47CE-CC0A-E5136F378850}" v="433" dt="2021-12-08T14:19:00.459"/>
    <p1510:client id="{6349E424-2B1C-A7BF-6A38-0FC5B230B9D6}" v="325" dt="2021-12-08T22:08:30.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852525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8586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26486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75175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08887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4888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5916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96479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12/8/2021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26378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1466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8120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8836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87406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62302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4158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452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12/8/2021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12/8/2021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12/8/2021</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047C-C727-42A7-85C5-68C5AA1B1A93}"/>
              </a:ext>
            </a:extLst>
          </p:cNvPr>
          <p:cNvSpPr>
            <a:spLocks noGrp="1"/>
          </p:cNvSpPr>
          <p:nvPr>
            <p:ph type="title"/>
          </p:nvPr>
        </p:nvSpPr>
        <p:spPr>
          <a:xfrm>
            <a:off x="913795" y="763701"/>
            <a:ext cx="5707899" cy="1675559"/>
          </a:xfrm>
        </p:spPr>
        <p:txBody>
          <a:bodyPr anchor="b">
            <a:normAutofit/>
          </a:bodyPr>
          <a:lstStyle/>
          <a:p>
            <a:r>
              <a:rPr lang="en-US">
                <a:solidFill>
                  <a:srgbClr val="FFFF00"/>
                </a:solidFill>
              </a:rPr>
              <a:t>The  Gospel of John</a:t>
            </a:r>
          </a:p>
        </p:txBody>
      </p:sp>
      <p:pic>
        <p:nvPicPr>
          <p:cNvPr id="1026" name="Picture 2" descr="The Gospel of John |">
            <a:extLst>
              <a:ext uri="{FF2B5EF4-FFF2-40B4-BE49-F238E27FC236}">
                <a16:creationId xmlns:a16="http://schemas.microsoft.com/office/drawing/2014/main" id="{444B1D52-D7B6-4FBF-B0E7-9F3CE86E3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66"/>
          <a:stretch/>
        </p:blipFill>
        <p:spPr bwMode="auto">
          <a:xfrm>
            <a:off x="7442551" y="763702"/>
            <a:ext cx="3275751" cy="4912822"/>
          </a:xfrm>
          <a:prstGeom prst="rect">
            <a:avLst/>
          </a:prstGeom>
          <a:solidFill>
            <a:srgbClr val="FFFFFF"/>
          </a:solidFill>
          <a:effectLst>
            <a:outerShdw blurRad="38100" dist="25400" dir="4440000">
              <a:srgbClr val="000000">
                <a:alpha val="36000"/>
              </a:srgbClr>
            </a:outerShdw>
          </a:effectLst>
        </p:spPr>
      </p:pic>
      <p:sp>
        <p:nvSpPr>
          <p:cNvPr id="3" name="Subtitle 2">
            <a:extLst>
              <a:ext uri="{FF2B5EF4-FFF2-40B4-BE49-F238E27FC236}">
                <a16:creationId xmlns:a16="http://schemas.microsoft.com/office/drawing/2014/main" id="{DB93FB3F-A8D4-46D3-A1C6-C79C64563729}"/>
              </a:ext>
            </a:extLst>
          </p:cNvPr>
          <p:cNvSpPr>
            <a:spLocks noGrp="1"/>
          </p:cNvSpPr>
          <p:nvPr>
            <p:ph type="body" sz="half" idx="2"/>
          </p:nvPr>
        </p:nvSpPr>
        <p:spPr>
          <a:xfrm>
            <a:off x="1473698" y="2679699"/>
            <a:ext cx="4588094" cy="3135695"/>
          </a:xfrm>
        </p:spPr>
        <p:txBody>
          <a:bodyPr anchor="t">
            <a:normAutofit/>
          </a:bodyPr>
          <a:lstStyle/>
          <a:p>
            <a:r>
              <a:rPr lang="en-US" sz="3200" dirty="0"/>
              <a:t>The Prologue: 1:1-1:18</a:t>
            </a:r>
          </a:p>
        </p:txBody>
      </p:sp>
      <p:sp>
        <p:nvSpPr>
          <p:cNvPr id="4" name="TextBox 3">
            <a:extLst>
              <a:ext uri="{FF2B5EF4-FFF2-40B4-BE49-F238E27FC236}">
                <a16:creationId xmlns:a16="http://schemas.microsoft.com/office/drawing/2014/main" id="{21E7AFB0-17EB-4DD5-9EA6-8EB7135C7D51}"/>
              </a:ext>
            </a:extLst>
          </p:cNvPr>
          <p:cNvSpPr txBox="1"/>
          <p:nvPr/>
        </p:nvSpPr>
        <p:spPr>
          <a:xfrm>
            <a:off x="565961" y="24921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354635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FC1F-E410-4C8B-8DFD-3C291EF553C7}"/>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Jewish Background</a:t>
            </a:r>
            <a:endParaRPr lang="en-US" dirty="0"/>
          </a:p>
        </p:txBody>
      </p:sp>
      <p:sp>
        <p:nvSpPr>
          <p:cNvPr id="3" name="Content Placeholder 2">
            <a:extLst>
              <a:ext uri="{FF2B5EF4-FFF2-40B4-BE49-F238E27FC236}">
                <a16:creationId xmlns:a16="http://schemas.microsoft.com/office/drawing/2014/main" id="{A8C693EF-C88B-4072-AD3D-E6FE2036AD3B}"/>
              </a:ext>
            </a:extLst>
          </p:cNvPr>
          <p:cNvSpPr>
            <a:spLocks noGrp="1"/>
          </p:cNvSpPr>
          <p:nvPr>
            <p:ph sz="half" idx="1"/>
          </p:nvPr>
        </p:nvSpPr>
        <p:spPr>
          <a:xfrm>
            <a:off x="913795" y="1864784"/>
            <a:ext cx="4856841" cy="3834337"/>
          </a:xfrm>
        </p:spPr>
        <p:txBody>
          <a:bodyPr>
            <a:normAutofit fontScale="92500" lnSpcReduction="10000"/>
          </a:bodyPr>
          <a:lstStyle/>
          <a:p>
            <a:pPr indent="-305435"/>
            <a:r>
              <a:rPr lang="en-US" sz="2600" dirty="0">
                <a:ln>
                  <a:solidFill>
                    <a:prstClr val="black">
                      <a:lumMod val="75000"/>
                      <a:lumOff val="25000"/>
                      <a:alpha val="10000"/>
                    </a:prstClr>
                  </a:solidFill>
                </a:ln>
                <a:effectLst>
                  <a:outerShdw blurRad="9525" dist="25400" dir="14640000" algn="tl" rotWithShape="0">
                    <a:prstClr val="black">
                      <a:alpha val="30000"/>
                    </a:prstClr>
                  </a:outerShdw>
                </a:effectLst>
              </a:rPr>
              <a:t>Wisdom is an important concept</a:t>
            </a:r>
          </a:p>
          <a:p>
            <a:pPr indent="-305435"/>
            <a:endParaRPr lang="en-US" sz="2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2600" dirty="0">
                <a:ln>
                  <a:solidFill>
                    <a:prstClr val="black">
                      <a:lumMod val="75000"/>
                      <a:lumOff val="25000"/>
                      <a:alpha val="10000"/>
                    </a:prstClr>
                  </a:solidFill>
                </a:ln>
                <a:effectLst>
                  <a:outerShdw blurRad="9525" dist="25400" dir="14640000" algn="tl" rotWithShape="0">
                    <a:prstClr val="black">
                      <a:alpha val="30000"/>
                    </a:prstClr>
                  </a:outerShdw>
                </a:effectLst>
              </a:rPr>
              <a:t>Wisdom and Torah are often blended together</a:t>
            </a:r>
          </a:p>
          <a:p>
            <a:pPr indent="-305435"/>
            <a:endParaRPr lang="en-US" sz="2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2600" dirty="0">
                <a:ln>
                  <a:solidFill>
                    <a:prstClr val="black">
                      <a:lumMod val="75000"/>
                      <a:lumOff val="25000"/>
                      <a:alpha val="10000"/>
                    </a:prstClr>
                  </a:solidFill>
                </a:ln>
                <a:effectLst>
                  <a:outerShdw blurRad="9525" dist="25400" dir="14640000" algn="tl" rotWithShape="0">
                    <a:prstClr val="black">
                      <a:alpha val="30000"/>
                    </a:prstClr>
                  </a:outerShdw>
                </a:effectLst>
              </a:rPr>
              <a:t>Thus Jesus as the Logos is the source of the new Torah</a:t>
            </a:r>
          </a:p>
        </p:txBody>
      </p:sp>
      <p:sp>
        <p:nvSpPr>
          <p:cNvPr id="4" name="Content Placeholder 3">
            <a:extLst>
              <a:ext uri="{FF2B5EF4-FFF2-40B4-BE49-F238E27FC236}">
                <a16:creationId xmlns:a16="http://schemas.microsoft.com/office/drawing/2014/main" id="{0029A05A-2B29-4D06-B742-058142637271}"/>
              </a:ext>
            </a:extLst>
          </p:cNvPr>
          <p:cNvSpPr>
            <a:spLocks noGrp="1"/>
          </p:cNvSpPr>
          <p:nvPr>
            <p:ph sz="half" idx="2"/>
          </p:nvPr>
        </p:nvSpPr>
        <p:spPr/>
        <p:txBody>
          <a:bodyPr>
            <a:normAutofit fontScale="92500" lnSpcReduction="10000"/>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a:t>
            </a:r>
            <a:r>
              <a:rPr lang="en-US" cap="small"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Lord</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created me (Wisdom) at the beginning of his work, the first of his acts of long ago.</a:t>
            </a:r>
            <a:b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23 Ages ago I was set up,  at the first, before the beginning of the earth.</a:t>
            </a:r>
            <a:b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24 When there were no depths I was brought forth, when there were no springs abounding with water.</a:t>
            </a:r>
            <a:b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25 Before the mountains had been shaped, before the hills, I was brought forth— (Proverbs 8:22-25)</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89077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0D26-16DF-4499-99D1-FC5482D1BF90}"/>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The Prologue</a:t>
            </a:r>
            <a:endParaRPr lang="en-US" dirty="0"/>
          </a:p>
        </p:txBody>
      </p:sp>
      <p:sp>
        <p:nvSpPr>
          <p:cNvPr id="3" name="Content Placeholder 2">
            <a:extLst>
              <a:ext uri="{FF2B5EF4-FFF2-40B4-BE49-F238E27FC236}">
                <a16:creationId xmlns:a16="http://schemas.microsoft.com/office/drawing/2014/main" id="{AF356643-1E3D-4D44-B39A-1B964C2A2F89}"/>
              </a:ext>
            </a:extLst>
          </p:cNvPr>
          <p:cNvSpPr>
            <a:spLocks noGrp="1"/>
          </p:cNvSpPr>
          <p:nvPr>
            <p:ph idx="1"/>
          </p:nvPr>
        </p:nvSpPr>
        <p:spPr>
          <a:xfrm>
            <a:off x="913795" y="1717017"/>
            <a:ext cx="10353762" cy="4074182"/>
          </a:xfrm>
        </p:spPr>
        <p:txBody>
          <a:bodyPr vert="horz" lIns="91440" tIns="45720" rIns="91440" bIns="45720" rtlCol="0" anchor="t">
            <a:noAutofit/>
          </a:bodyPr>
          <a:lstStyle/>
          <a:p>
            <a:pPr indent="-305435"/>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 the beginning was the Logos, and the Logos was with God, and the Logos was God. </a:t>
            </a:r>
            <a:r>
              <a:rPr lang="en-US" sz="36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was in the beginning with God. </a:t>
            </a:r>
            <a:r>
              <a:rPr lang="en-US" sz="36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All things came into being through him, and without him not one thing came into being. What has come into being </a:t>
            </a:r>
            <a:r>
              <a:rPr lang="en-US" sz="36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 him was life, and the life was the light of all people. </a:t>
            </a:r>
            <a:r>
              <a:rPr lang="en-US" sz="36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light shines in the darkness, and the darkness did not overcome it</a:t>
            </a:r>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77419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0D26-16DF-4499-99D1-FC5482D1BF90}"/>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The Prologue</a:t>
            </a:r>
            <a:endParaRPr lang="en-US" dirty="0"/>
          </a:p>
        </p:txBody>
      </p:sp>
      <p:sp>
        <p:nvSpPr>
          <p:cNvPr id="3" name="Content Placeholder 2">
            <a:extLst>
              <a:ext uri="{FF2B5EF4-FFF2-40B4-BE49-F238E27FC236}">
                <a16:creationId xmlns:a16="http://schemas.microsoft.com/office/drawing/2014/main" id="{AF356643-1E3D-4D44-B39A-1B964C2A2F89}"/>
              </a:ext>
            </a:extLst>
          </p:cNvPr>
          <p:cNvSpPr>
            <a:spLocks noGrp="1"/>
          </p:cNvSpPr>
          <p:nvPr>
            <p:ph idx="1"/>
          </p:nvPr>
        </p:nvSpPr>
        <p:spPr>
          <a:xfrm>
            <a:off x="913795" y="1717017"/>
            <a:ext cx="10353762" cy="4074182"/>
          </a:xfrm>
        </p:spPr>
        <p:txBody>
          <a:bodyPr vert="horz" lIns="91440" tIns="45720" rIns="91440" bIns="45720" rtlCol="0" anchor="t">
            <a:noAutofit/>
          </a:bodyPr>
          <a:lstStyle/>
          <a:p>
            <a:pPr indent="-305435"/>
            <a:r>
              <a:rPr lang="en-US" sz="36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6 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There was a man sent from God, whose name was John. </a:t>
            </a:r>
            <a:r>
              <a:rPr lang="en-US" sz="36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7 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came as a witness to testify to the light, so that all might believe through him. </a:t>
            </a:r>
            <a:r>
              <a:rPr lang="en-US" sz="36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8 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himself was not the light, but he came to testify to the light. </a:t>
            </a:r>
            <a:r>
              <a:rPr lang="en-US" sz="36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9 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true light, which enlightens everyone, was coming into the world.</a:t>
            </a:r>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323855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04E7-0182-47FA-ADD2-02E881EF973F}"/>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The Prologue</a:t>
            </a:r>
            <a:endParaRPr lang="en-US" dirty="0"/>
          </a:p>
        </p:txBody>
      </p:sp>
      <p:sp>
        <p:nvSpPr>
          <p:cNvPr id="3" name="Content Placeholder 2">
            <a:extLst>
              <a:ext uri="{FF2B5EF4-FFF2-40B4-BE49-F238E27FC236}">
                <a16:creationId xmlns:a16="http://schemas.microsoft.com/office/drawing/2014/main" id="{F4C73805-6127-4B1C-8804-C06A31865300}"/>
              </a:ext>
            </a:extLst>
          </p:cNvPr>
          <p:cNvSpPr>
            <a:spLocks noGrp="1"/>
          </p:cNvSpPr>
          <p:nvPr>
            <p:ph sz="half" idx="1"/>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John also was baptizing at Aenon near Salim because water was abundant there; and people kept coming and were being baptized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24 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—John, of course, had not yet been thrown into prison. (3:23-24)</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Content Placeholder 3">
            <a:extLst>
              <a:ext uri="{FF2B5EF4-FFF2-40B4-BE49-F238E27FC236}">
                <a16:creationId xmlns:a16="http://schemas.microsoft.com/office/drawing/2014/main" id="{D7C9E424-0954-4A52-B915-D1F2C7240655}"/>
              </a:ext>
            </a:extLst>
          </p:cNvPr>
          <p:cNvSpPr>
            <a:spLocks noGrp="1"/>
          </p:cNvSpPr>
          <p:nvPr>
            <p:ph sz="half" idx="2"/>
          </p:nvPr>
        </p:nvSpPr>
        <p:spPr/>
        <p:txBody>
          <a:bodyPr/>
          <a:lstStyle/>
          <a:p>
            <a:pPr indent="-305435"/>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said to them, “Did you receive the Holy Spirit when you became believers?” They replied, “No, we have not even heard that there is a Holy Spirit.”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Then he said, “Into what then were you baptized?” They answered, “Into John’s baptism.” (Acts 19:2-3)</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94589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45B2-D5F8-4269-97F9-5D4888BA8D6D}"/>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The Prologue</a:t>
            </a:r>
            <a:endParaRPr lang="en-US" dirty="0"/>
          </a:p>
        </p:txBody>
      </p:sp>
      <p:sp>
        <p:nvSpPr>
          <p:cNvPr id="3" name="Content Placeholder 2">
            <a:extLst>
              <a:ext uri="{FF2B5EF4-FFF2-40B4-BE49-F238E27FC236}">
                <a16:creationId xmlns:a16="http://schemas.microsoft.com/office/drawing/2014/main" id="{1A95DD61-0C70-4291-A467-F06F906F448A}"/>
              </a:ext>
            </a:extLst>
          </p:cNvPr>
          <p:cNvSpPr>
            <a:spLocks noGrp="1"/>
          </p:cNvSpPr>
          <p:nvPr>
            <p:ph idx="1"/>
          </p:nvPr>
        </p:nvSpPr>
        <p:spPr>
          <a:xfrm>
            <a:off x="913795" y="1717017"/>
            <a:ext cx="10353762" cy="4663653"/>
          </a:xfrm>
        </p:spPr>
        <p:txBody>
          <a:bodyPr>
            <a:normAutofit/>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was in the world, and the world came into being through him; yet the world did not know him.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11 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came to what was his own, and his own people did not accept him.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12 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to all who received him, who believed in his name, he gave power to become children of God,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13 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who were born, not of blood or of the will of the flesh or of the will of man, but of God.</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14 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the Logos became flesh and lived among us, and we have seen his glory, the glory as of a father’s only son, full of grace and truth.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15 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(John testified to him and cried out, “This was he of whom I said, ‘He who comes after me ranks ahead of me because he was before me.’”)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From his fullness we have all received, grace upon grace.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17 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law indeed was given through Moses; grace and truth came through Jesus Christ. </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18 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 one has ever seen God. It is God the only Son, who is close to the Father’s heart, who has made him known.</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61360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287D6-7DD4-4E85-8C2D-042AF1FCBF99}"/>
              </a:ext>
            </a:extLst>
          </p:cNvPr>
          <p:cNvSpPr>
            <a:spLocks noGrp="1"/>
          </p:cNvSpPr>
          <p:nvPr>
            <p:ph type="title"/>
          </p:nvPr>
        </p:nvSpPr>
        <p:spPr/>
        <p:txBody>
          <a:bodyPr/>
          <a:lstStyle/>
          <a:p>
            <a:r>
              <a:rPr lang="en-US"/>
              <a:t>Why is John so different?</a:t>
            </a:r>
          </a:p>
        </p:txBody>
      </p:sp>
      <p:sp>
        <p:nvSpPr>
          <p:cNvPr id="6" name="Content Placeholder 5">
            <a:extLst>
              <a:ext uri="{FF2B5EF4-FFF2-40B4-BE49-F238E27FC236}">
                <a16:creationId xmlns:a16="http://schemas.microsoft.com/office/drawing/2014/main" id="{460EAC3C-C3DD-418A-8414-E1B2E90823B7}"/>
              </a:ext>
            </a:extLst>
          </p:cNvPr>
          <p:cNvSpPr>
            <a:spLocks noGrp="1"/>
          </p:cNvSpPr>
          <p:nvPr>
            <p:ph sz="half" idx="1"/>
          </p:nvPr>
        </p:nvSpPr>
        <p:spPr/>
        <p:txBody>
          <a:bodyPr>
            <a:normAutofit/>
          </a:bodyPr>
          <a:lstStyle/>
          <a:p>
            <a:r>
              <a:rPr lang="en-US" sz="3600"/>
              <a:t>Stylistic</a:t>
            </a:r>
          </a:p>
          <a:p>
            <a:endParaRPr lang="en-US" sz="3600"/>
          </a:p>
          <a:p>
            <a:r>
              <a:rPr lang="en-US" sz="3600"/>
              <a:t>Theological</a:t>
            </a:r>
          </a:p>
        </p:txBody>
      </p:sp>
      <p:pic>
        <p:nvPicPr>
          <p:cNvPr id="3" name="Picture 3" descr="A picture containing altar, crowd&#10;&#10;Description automatically generated">
            <a:extLst>
              <a:ext uri="{FF2B5EF4-FFF2-40B4-BE49-F238E27FC236}">
                <a16:creationId xmlns:a16="http://schemas.microsoft.com/office/drawing/2014/main" id="{293B54B6-D5D9-4D63-8899-A0A1CFE04390}"/>
              </a:ext>
            </a:extLst>
          </p:cNvPr>
          <p:cNvPicPr>
            <a:picLocks noGrp="1" noChangeAspect="1"/>
          </p:cNvPicPr>
          <p:nvPr>
            <p:ph sz="half" idx="2"/>
          </p:nvPr>
        </p:nvPicPr>
        <p:blipFill>
          <a:blip r:embed="rId2"/>
          <a:stretch>
            <a:fillRect/>
          </a:stretch>
        </p:blipFill>
        <p:spPr>
          <a:xfrm>
            <a:off x="6410716" y="2237220"/>
            <a:ext cx="4856841" cy="3301134"/>
          </a:xfrm>
        </p:spPr>
      </p:pic>
    </p:spTree>
    <p:extLst>
      <p:ext uri="{BB962C8B-B14F-4D97-AF65-F5344CB8AC3E}">
        <p14:creationId xmlns:p14="http://schemas.microsoft.com/office/powerpoint/2010/main" val="1811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92B3-AC06-4487-B8FA-1F1E488C722E}"/>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The Prologue</a:t>
            </a:r>
            <a:endParaRPr lang="en-US" dirty="0"/>
          </a:p>
        </p:txBody>
      </p:sp>
      <p:sp>
        <p:nvSpPr>
          <p:cNvPr id="3" name="Content Placeholder 2">
            <a:extLst>
              <a:ext uri="{FF2B5EF4-FFF2-40B4-BE49-F238E27FC236}">
                <a16:creationId xmlns:a16="http://schemas.microsoft.com/office/drawing/2014/main" id="{E28145BC-19BE-457D-B4B6-873695E998B6}"/>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Sets the tone for the entire gospel</a:t>
            </a: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Unique to the NT</a:t>
            </a:r>
          </a:p>
          <a:p>
            <a:pPr indent="-305435"/>
            <a:endPar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Why does John refer to Jesus as "the Logos"?</a:t>
            </a:r>
          </a:p>
        </p:txBody>
      </p:sp>
    </p:spTree>
    <p:extLst>
      <p:ext uri="{BB962C8B-B14F-4D97-AF65-F5344CB8AC3E}">
        <p14:creationId xmlns:p14="http://schemas.microsoft.com/office/powerpoint/2010/main" val="13428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DE0C-2DE0-410C-BC11-4DF1F9FC0059}"/>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The Prologue</a:t>
            </a:r>
            <a:endParaRPr lang="en-US" dirty="0"/>
          </a:p>
        </p:txBody>
      </p:sp>
      <p:sp>
        <p:nvSpPr>
          <p:cNvPr id="3" name="Content Placeholder 2">
            <a:extLst>
              <a:ext uri="{FF2B5EF4-FFF2-40B4-BE49-F238E27FC236}">
                <a16:creationId xmlns:a16="http://schemas.microsoft.com/office/drawing/2014/main" id="{E46CC5D5-3061-4441-8FBC-051B5DD848C3}"/>
              </a:ext>
            </a:extLst>
          </p:cNvPr>
          <p:cNvSpPr>
            <a:spLocks noGrp="1"/>
          </p:cNvSpPr>
          <p:nvPr>
            <p:ph idx="1"/>
          </p:nvPr>
        </p:nvSpPr>
        <p:spPr/>
        <p:txBody>
          <a:bodyPr>
            <a:normAutofit/>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 the beginning was the Logos, and the Logos was with God, and the Logos was God.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was in the beginning with God.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All things came into being through him, and without him not one thing came into being. What has come into being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 him was life, and the life was the light of all people.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light shines in the darkness, and the darkness did not overcome it.</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There was a man sent from God, whose name was John.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7 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came as a witness to testify to the light, so that all might believe through him.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8 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himself was not the light, but he came to testify to the light.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9 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true light, which enlightens everyone, was coming into the world.</a:t>
            </a:r>
            <a:endParaRPr lang="en-US" baseline="300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42484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DE0C-2DE0-410C-BC11-4DF1F9FC0059}"/>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The Prologue</a:t>
            </a:r>
            <a:endParaRPr lang="en-US" dirty="0"/>
          </a:p>
        </p:txBody>
      </p:sp>
      <p:sp>
        <p:nvSpPr>
          <p:cNvPr id="3" name="Content Placeholder 2">
            <a:extLst>
              <a:ext uri="{FF2B5EF4-FFF2-40B4-BE49-F238E27FC236}">
                <a16:creationId xmlns:a16="http://schemas.microsoft.com/office/drawing/2014/main" id="{E46CC5D5-3061-4441-8FBC-051B5DD848C3}"/>
              </a:ext>
            </a:extLst>
          </p:cNvPr>
          <p:cNvSpPr>
            <a:spLocks noGrp="1"/>
          </p:cNvSpPr>
          <p:nvPr>
            <p:ph idx="1"/>
          </p:nvPr>
        </p:nvSpPr>
        <p:spPr>
          <a:xfrm>
            <a:off x="913795" y="1854200"/>
            <a:ext cx="10353762" cy="4466165"/>
          </a:xfrm>
        </p:spPr>
        <p:txBody>
          <a:bodyPr>
            <a:normAutofit/>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was in the world, and the world came into being through him; yet the world did not know him.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11 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came to what was his own, and his own people did not accept him.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12 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to all who received him, who believed in his name, he gave power to become children of God,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13 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who were born, not of blood or of the will of the flesh or of the will of man, but of God.</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14 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the Logos became flesh and lived among us, and we have seen his glory, the glory as of a father’s only son, full of grace and truth.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15 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(John testified to him and cried out, “This was he of whom I said, ‘He who comes after me ranks ahead of me because he was before me.’”)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From his fullness we have all received, grace upon grace.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17 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law indeed was given through Moses; grace and truth came through Jesus Christ.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18 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 one has ever seen God. It is God the only Son, who is close to the Father’s heart, who has made him known.</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89796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9B8A-6846-4B29-A384-135068453032}"/>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Logos (</a:t>
            </a:r>
            <a:r>
              <a:rPr lang="en-US" i="1" dirty="0">
                <a:ln>
                  <a:solidFill>
                    <a:prstClr val="black">
                      <a:lumMod val="75000"/>
                      <a:lumOff val="25000"/>
                      <a:alpha val="10000"/>
                    </a:prstClr>
                  </a:solidFill>
                </a:ln>
                <a:effectLst>
                  <a:outerShdw blurRad="9525" dist="25400" dir="14640000" algn="tl" rotWithShape="0">
                    <a:prstClr val="black">
                      <a:alpha val="30000"/>
                    </a:prstClr>
                  </a:outerShdw>
                </a:effectLst>
              </a:rPr>
              <a:t>BDAG</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598ff)</a:t>
            </a:r>
            <a:endParaRPr lang="en-US" dirty="0"/>
          </a:p>
        </p:txBody>
      </p:sp>
      <p:sp>
        <p:nvSpPr>
          <p:cNvPr id="3" name="Content Placeholder 2">
            <a:extLst>
              <a:ext uri="{FF2B5EF4-FFF2-40B4-BE49-F238E27FC236}">
                <a16:creationId xmlns:a16="http://schemas.microsoft.com/office/drawing/2014/main" id="{3FAA5006-E5D1-4294-992E-2EB255A85D34}"/>
              </a:ext>
            </a:extLst>
          </p:cNvPr>
          <p:cNvSpPr>
            <a:spLocks noGrp="1"/>
          </p:cNvSpPr>
          <p:nvPr>
            <p:ph idx="1"/>
          </p:nvPr>
        </p:nvSpPr>
        <p:spPr/>
        <p:txBody>
          <a:bodyPr/>
          <a:lstStyle/>
          <a:p>
            <a:pPr indent="-305435"/>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rPr>
              <a:t>1. A communication whereby the mind finds expression, word</a:t>
            </a:r>
          </a:p>
          <a:p>
            <a:pPr indent="-305435"/>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rPr>
              <a:t>2. Computation, reckoning</a:t>
            </a:r>
          </a:p>
          <a:p>
            <a:pPr indent="-305435"/>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rPr>
              <a:t>3.</a:t>
            </a:r>
            <a:r>
              <a:rPr lang="en-US" sz="2400" i="1" dirty="0">
                <a:ln>
                  <a:solidFill>
                    <a:prstClr val="black">
                      <a:lumMod val="75000"/>
                      <a:lumOff val="25000"/>
                      <a:alpha val="10000"/>
                    </a:prstClr>
                  </a:solidFill>
                </a:ln>
                <a:effectLst>
                  <a:outerShdw blurRad="9525" dist="25400" dir="14640000" algn="tl" rotWithShape="0">
                    <a:prstClr val="black">
                      <a:alpha val="30000"/>
                    </a:prstClr>
                  </a:outerShdw>
                </a:effectLst>
              </a:rPr>
              <a:t> An independent personified expression of God, the Logos. Our lit. Shows traces of a way of thinking that was widespread in contemporary syncretism, as well as in Jewish wisdom lit. And Philo...It is the distinctive teaching of the Fourth Gospel that this divine "Word" took on human form in a historical person, that is, in Jesus.</a:t>
            </a:r>
          </a:p>
        </p:txBody>
      </p:sp>
    </p:spTree>
    <p:extLst>
      <p:ext uri="{BB962C8B-B14F-4D97-AF65-F5344CB8AC3E}">
        <p14:creationId xmlns:p14="http://schemas.microsoft.com/office/powerpoint/2010/main" val="408626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AD94-C6FC-44F0-B23B-05F229F3B8A0}"/>
              </a:ext>
            </a:extLst>
          </p:cNvPr>
          <p:cNvSpPr>
            <a:spLocks noGrp="1"/>
          </p:cNvSpPr>
          <p:nvPr>
            <p:ph type="title"/>
          </p:nvPr>
        </p:nvSpPr>
        <p:spPr>
          <a:xfrm>
            <a:off x="913795" y="609600"/>
            <a:ext cx="10353762" cy="1261872"/>
          </a:xfrm>
        </p:spPr>
        <p:txBody>
          <a:bodyPr anchor="ctr">
            <a:normAutofit/>
          </a:bodyPr>
          <a:lstStyle/>
          <a:p>
            <a:r>
              <a:rPr lang="en-US">
                <a:effectLst>
                  <a:outerShdw blurRad="9525" dist="25400" dir="14640000" algn="tl" rotWithShape="0">
                    <a:prstClr val="black">
                      <a:alpha val="30000"/>
                    </a:prstClr>
                  </a:outerShdw>
                </a:effectLst>
              </a:rPr>
              <a:t>Background to the Prologue</a:t>
            </a:r>
            <a:endParaRPr lang="en-US" dirty="0"/>
          </a:p>
        </p:txBody>
      </p:sp>
      <p:sp>
        <p:nvSpPr>
          <p:cNvPr id="3" name="Content Placeholder 2">
            <a:extLst>
              <a:ext uri="{FF2B5EF4-FFF2-40B4-BE49-F238E27FC236}">
                <a16:creationId xmlns:a16="http://schemas.microsoft.com/office/drawing/2014/main" id="{4B3B729A-289D-4BB6-B859-63E986EA6A25}"/>
              </a:ext>
            </a:extLst>
          </p:cNvPr>
          <p:cNvSpPr>
            <a:spLocks noGrp="1"/>
          </p:cNvSpPr>
          <p:nvPr>
            <p:ph sz="half" idx="1"/>
          </p:nvPr>
        </p:nvSpPr>
        <p:spPr>
          <a:xfrm>
            <a:off x="913795" y="2076450"/>
            <a:ext cx="4856841" cy="3622671"/>
          </a:xfrm>
        </p:spPr>
        <p:txBody>
          <a:bodyPr vert="horz" lIns="91440" tIns="45720" rIns="91440" bIns="45720" rtlCol="0" anchor="t">
            <a:noAutofit/>
          </a:bodyPr>
          <a:lstStyle/>
          <a:p>
            <a:pPr indent="-305435"/>
            <a:r>
              <a:rPr lang="en-US" sz="3600" dirty="0">
                <a:solidFill>
                  <a:srgbClr val="FFFF00"/>
                </a:solidFill>
                <a:effectLst>
                  <a:outerShdw blurRad="9525" dist="25400" dir="14640000" algn="tl" rotWithShape="0">
                    <a:prstClr val="black">
                      <a:alpha val="30000"/>
                    </a:prstClr>
                  </a:outerShdw>
                </a:effectLst>
              </a:rPr>
              <a:t>Greco-Roman philosophy</a:t>
            </a:r>
            <a:endParaRPr lang="en-US"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ndParaRPr>
          </a:p>
          <a:p>
            <a:pPr indent="-305435"/>
            <a:endParaRPr lang="en-US"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ndParaRPr>
          </a:p>
          <a:p>
            <a:pPr indent="-305435"/>
            <a:endParaRPr lang="en-US"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ndParaRPr>
          </a:p>
          <a:p>
            <a:pPr indent="-305435"/>
            <a:r>
              <a:rPr lang="en-US" sz="3600" dirty="0">
                <a:solidFill>
                  <a:srgbClr val="FFFF00"/>
                </a:solidFill>
                <a:effectLst>
                  <a:outerShdw blurRad="9525" dist="25400" dir="14640000" algn="tl" rotWithShape="0">
                    <a:prstClr val="black">
                      <a:alpha val="30000"/>
                    </a:prstClr>
                  </a:outerShdw>
                </a:effectLst>
              </a:rPr>
              <a:t>Judaism </a:t>
            </a:r>
            <a:endParaRPr lang="en-US" sz="36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ndParaRPr>
          </a:p>
        </p:txBody>
      </p:sp>
      <p:pic>
        <p:nvPicPr>
          <p:cNvPr id="5" name="Picture 5">
            <a:extLst>
              <a:ext uri="{FF2B5EF4-FFF2-40B4-BE49-F238E27FC236}">
                <a16:creationId xmlns:a16="http://schemas.microsoft.com/office/drawing/2014/main" id="{D19D5C90-6C33-4498-BB32-98C963E05425}"/>
              </a:ext>
            </a:extLst>
          </p:cNvPr>
          <p:cNvPicPr>
            <a:picLocks noGrp="1" noChangeAspect="1"/>
          </p:cNvPicPr>
          <p:nvPr>
            <p:ph sz="half" idx="2"/>
          </p:nvPr>
        </p:nvPicPr>
        <p:blipFill rotWithShape="1">
          <a:blip r:embed="rId2"/>
          <a:srcRect t="19593" r="-2" b="23555"/>
          <a:stretch/>
        </p:blipFill>
        <p:spPr>
          <a:xfrm>
            <a:off x="6410716" y="2076451"/>
            <a:ext cx="4856841" cy="3622672"/>
          </a:xfrm>
          <a:noFill/>
        </p:spPr>
      </p:pic>
    </p:spTree>
    <p:extLst>
      <p:ext uri="{BB962C8B-B14F-4D97-AF65-F5344CB8AC3E}">
        <p14:creationId xmlns:p14="http://schemas.microsoft.com/office/powerpoint/2010/main" val="89100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5BA5-E88A-4274-8FB5-547424A592CD}"/>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Philosophical Background</a:t>
            </a:r>
            <a:endParaRPr lang="en-US" dirty="0"/>
          </a:p>
        </p:txBody>
      </p:sp>
      <p:sp>
        <p:nvSpPr>
          <p:cNvPr id="3" name="Content Placeholder 2">
            <a:extLst>
              <a:ext uri="{FF2B5EF4-FFF2-40B4-BE49-F238E27FC236}">
                <a16:creationId xmlns:a16="http://schemas.microsoft.com/office/drawing/2014/main" id="{37B444A0-224A-4168-A0E0-8504A613D3AA}"/>
              </a:ext>
            </a:extLst>
          </p:cNvPr>
          <p:cNvSpPr>
            <a:spLocks noGrp="1"/>
          </p:cNvSpPr>
          <p:nvPr>
            <p:ph idx="1"/>
          </p:nvPr>
        </p:nvSpPr>
        <p:spPr/>
        <p:txBody>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Immanence vs. Transcendence</a:t>
            </a:r>
          </a:p>
          <a:p>
            <a:pPr indent="-305435"/>
            <a:endParaRPr lang="en-US" sz="32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32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How can a transcendent God interact with temporal, limited, imperfect creatures?</a:t>
            </a:r>
          </a:p>
        </p:txBody>
      </p:sp>
    </p:spTree>
    <p:extLst>
      <p:ext uri="{BB962C8B-B14F-4D97-AF65-F5344CB8AC3E}">
        <p14:creationId xmlns:p14="http://schemas.microsoft.com/office/powerpoint/2010/main" val="76370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615E-8D8C-4348-9BD0-41ABB1F05BB4}"/>
              </a:ext>
            </a:extLst>
          </p:cNvPr>
          <p:cNvSpPr>
            <a:spLocks noGrp="1"/>
          </p:cNvSpPr>
          <p:nvPr>
            <p:ph type="title"/>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Philosophical Background</a:t>
            </a:r>
            <a:endParaRPr lang="en-US" dirty="0"/>
          </a:p>
        </p:txBody>
      </p:sp>
      <p:sp>
        <p:nvSpPr>
          <p:cNvPr id="3" name="Content Placeholder 2">
            <a:extLst>
              <a:ext uri="{FF2B5EF4-FFF2-40B4-BE49-F238E27FC236}">
                <a16:creationId xmlns:a16="http://schemas.microsoft.com/office/drawing/2014/main" id="{F4D8E9FD-EE8A-4F06-B4D8-E5A8C03B7A7D}"/>
              </a:ext>
            </a:extLst>
          </p:cNvPr>
          <p:cNvSpPr>
            <a:spLocks noGrp="1"/>
          </p:cNvSpPr>
          <p:nvPr>
            <p:ph idx="1"/>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the Father who created the universe has given to his archangelic and most ancient Word a pre-eminent gift, to stand on the confines of both, and separated that which had been created from the Creator. And this same Word is continually a suppliant to the immortal God on behalf of the mortal race, which is exposed to affliction and misery; and is also the ambassador, sent by the Ruler of all, to the subject race," Philo, </a:t>
            </a:r>
            <a:r>
              <a:rPr lang="en-US" sz="2800" i="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Heir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205.</a:t>
            </a:r>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627691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TC103457485[[fn=Mesh]]</Template>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Mesh</vt:lpstr>
      <vt:lpstr>SlateVTI</vt:lpstr>
      <vt:lpstr>The  Gospel of John</vt:lpstr>
      <vt:lpstr>Why is John so different?</vt:lpstr>
      <vt:lpstr>The Prologue</vt:lpstr>
      <vt:lpstr>The Prologue</vt:lpstr>
      <vt:lpstr>The Prologue</vt:lpstr>
      <vt:lpstr>Logos (BDAG, 598ff)</vt:lpstr>
      <vt:lpstr>Background to the Prologue</vt:lpstr>
      <vt:lpstr>Philosophical Background</vt:lpstr>
      <vt:lpstr>Philosophical Background</vt:lpstr>
      <vt:lpstr>Jewish Background</vt:lpstr>
      <vt:lpstr>The Prologue</vt:lpstr>
      <vt:lpstr>The Prologue</vt:lpstr>
      <vt:lpstr>The Prologue</vt:lpstr>
      <vt:lpstr>The Prologue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148</cp:revision>
  <dcterms:created xsi:type="dcterms:W3CDTF">2021-12-08T12:33:40Z</dcterms:created>
  <dcterms:modified xsi:type="dcterms:W3CDTF">2021-12-08T22:14:49Z</dcterms:modified>
</cp:coreProperties>
</file>