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84" r:id="rId21"/>
    <p:sldId id="286" r:id="rId22"/>
    <p:sldId id="285" r:id="rId23"/>
    <p:sldId id="289" r:id="rId24"/>
    <p:sldId id="287" r:id="rId25"/>
    <p:sldId id="288" r:id="rId26"/>
    <p:sldId id="278" r:id="rId27"/>
    <p:sldId id="276" r:id="rId28"/>
    <p:sldId id="290" r:id="rId29"/>
    <p:sldId id="291" r:id="rId30"/>
    <p:sldId id="292" r:id="rId31"/>
    <p:sldId id="293" r:id="rId32"/>
    <p:sldId id="300" r:id="rId33"/>
    <p:sldId id="296" r:id="rId34"/>
    <p:sldId id="297" r:id="rId35"/>
    <p:sldId id="298" r:id="rId36"/>
    <p:sldId id="311" r:id="rId37"/>
    <p:sldId id="294" r:id="rId38"/>
    <p:sldId id="299" r:id="rId39"/>
    <p:sldId id="295" r:id="rId40"/>
    <p:sldId id="307" r:id="rId41"/>
    <p:sldId id="308" r:id="rId42"/>
    <p:sldId id="312" r:id="rId43"/>
    <p:sldId id="309" r:id="rId44"/>
    <p:sldId id="310" r:id="rId45"/>
    <p:sldId id="302" r:id="rId46"/>
    <p:sldId id="313" r:id="rId47"/>
    <p:sldId id="303" r:id="rId48"/>
    <p:sldId id="305" r:id="rId49"/>
    <p:sldId id="306" r:id="rId50"/>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0" autoAdjust="0"/>
    <p:restoredTop sz="94660"/>
  </p:normalViewPr>
  <p:slideViewPr>
    <p:cSldViewPr>
      <p:cViewPr varScale="1">
        <p:scale>
          <a:sx n="29" d="100"/>
          <a:sy n="29" d="100"/>
        </p:scale>
        <p:origin x="-288" y="-96"/>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414B9-2AF7-4F9B-A06C-927B09519085}" type="datetimeFigureOut">
              <a:rPr lang="en-US" smtClean="0"/>
              <a:t>7/2/2022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B778D-6239-4201-A352-0D3A8FB60B31}" type="slidenum">
              <a:rPr lang="en-US" smtClean="0"/>
              <a:t>‹#›</a:t>
            </a:fld>
            <a:endParaRPr lang="en-US"/>
          </a:p>
        </p:txBody>
      </p:sp>
    </p:spTree>
    <p:extLst>
      <p:ext uri="{BB962C8B-B14F-4D97-AF65-F5344CB8AC3E}">
        <p14:creationId xmlns:p14="http://schemas.microsoft.com/office/powerpoint/2010/main" val="405111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37</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40</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42</a:t>
            </a:fld>
            <a:endParaRPr lang="en-US"/>
          </a:p>
        </p:txBody>
      </p:sp>
    </p:spTree>
    <p:extLst>
      <p:ext uri="{BB962C8B-B14F-4D97-AF65-F5344CB8AC3E}">
        <p14:creationId xmlns:p14="http://schemas.microsoft.com/office/powerpoint/2010/main" val="390958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7/2/2022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7/2/2022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7/2/2022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CD8F0C-9114-4972-92E7-5D4947D4BF3F}" type="datetimeFigureOut">
              <a:rPr lang="en-US" smtClean="0"/>
              <a:t>7/2/2022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528715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a:t>
            </a:r>
            <a:r>
              <a:rPr lang="en-US" sz="51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5100" b="1" dirty="0">
                <a:latin typeface="Times New Roman" panose="02020603050405020304" pitchFamily="18" charset="0"/>
                <a:cs typeface="Times New Roman" panose="02020603050405020304" pitchFamily="18" charset="0"/>
              </a:rPr>
              <a:t>3 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a:t>
            </a:r>
            <a:r>
              <a:rPr lang="en-US" sz="5100" b="1" dirty="0">
                <a:solidFill>
                  <a:schemeClr val="tx1">
                    <a:lumMod val="65000"/>
                  </a:schemeClr>
                </a:solidFill>
                <a:latin typeface="Times New Roman" panose="02020603050405020304" pitchFamily="18" charset="0"/>
                <a:cs typeface="Times New Roman" panose="02020603050405020304" pitchFamily="18" charset="0"/>
              </a:rPr>
              <a:t>: 2 My brethren, count it all joy when you fall into various trials, 3 knowing that the testing of your faith produces patience. 4 But let patience have its perfect work, that you may be perfect and complete, lacking nothing. </a:t>
            </a:r>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87680" y="45720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1:9-11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327121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10334691"/>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65760" y="36576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 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5100" b="1" dirty="0" err="1">
                <a:latin typeface="Times New Roman" panose="02020603050405020304" pitchFamily="18" charset="0"/>
                <a:cs typeface="Times New Roman" panose="02020603050405020304" pitchFamily="18" charset="0"/>
              </a:rPr>
              <a:t>firstfruits</a:t>
            </a:r>
            <a:r>
              <a:rPr lang="en-US" sz="5100" b="1" dirty="0">
                <a:latin typeface="Times New Roman" panose="02020603050405020304" pitchFamily="18" charset="0"/>
                <a:cs typeface="Times New Roman" panose="02020603050405020304" pitchFamily="18" charset="0"/>
              </a:rPr>
              <a:t> of His creatures.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65760"/>
            <a:ext cx="12070080" cy="7241536"/>
          </a:xfrm>
          <a:prstGeom prst="rect">
            <a:avLst/>
          </a:prstGeom>
          <a:noFill/>
        </p:spPr>
        <p:txBody>
          <a:bodyPr wrap="square" lIns="130622" tIns="65311" rIns="130622" bIns="65311" rtlCol="0">
            <a:spAutoFit/>
          </a:bodyPr>
          <a:lstStyle/>
          <a:p>
            <a:r>
              <a:rPr lang="en-US" sz="8600" dirty="0">
                <a:latin typeface="Old English Text MT" panose="03040902040508030806" pitchFamily="66" charset="0"/>
              </a:rPr>
              <a:t>            James</a:t>
            </a:r>
          </a:p>
          <a:p>
            <a:r>
              <a:rPr lang="en-US" sz="8600" dirty="0">
                <a:latin typeface="Old English Text MT" panose="03040902040508030806" pitchFamily="66" charset="0"/>
              </a:rPr>
              <a:t>        </a:t>
            </a:r>
            <a:r>
              <a:rPr lang="en-US" sz="5100" dirty="0">
                <a:latin typeface="Old English Text MT" panose="03040902040508030806" pitchFamily="66" charset="0"/>
              </a:rPr>
              <a:t>(</a:t>
            </a:r>
            <a:r>
              <a:rPr lang="en-US" sz="5100" dirty="0">
                <a:latin typeface="Times New Roman" panose="02020603050405020304" pitchFamily="18" charset="0"/>
                <a:cs typeface="Times New Roman" panose="02020603050405020304" pitchFamily="18" charset="0"/>
              </a:rPr>
              <a:t>a  General  Epistle)</a:t>
            </a:r>
            <a:endParaRPr lang="en-US" sz="8600" dirty="0">
              <a:latin typeface="Old English Text MT" panose="03040902040508030806" pitchFamily="66" charset="0"/>
            </a:endParaRPr>
          </a:p>
          <a:p>
            <a:endParaRPr lang="en-US" sz="8600" b="1" dirty="0">
              <a:latin typeface="Old English Text MT" panose="03040902040508030806" pitchFamily="66" charset="0"/>
            </a:endParaRPr>
          </a:p>
          <a:p>
            <a:r>
              <a:rPr lang="en-US" sz="5100" b="1" dirty="0">
                <a:latin typeface="Times New Roman" panose="02020603050405020304" pitchFamily="18" charset="0"/>
                <a:cs typeface="Times New Roman" panose="02020603050405020304" pitchFamily="18" charset="0"/>
              </a:rPr>
              <a:t>New  Testament  Wisdom  Literature</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60478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66165" y="588131"/>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38520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0" y="86062"/>
            <a:ext cx="13776960" cy="1047319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17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Without</a:t>
            </a:r>
          </a:p>
          <a:p>
            <a:endParaRPr lang="en-US" sz="2900" b="1" dirty="0">
              <a:latin typeface="Times New Roman" panose="02020603050405020304" pitchFamily="18" charset="0"/>
              <a:cs typeface="Times New Roman" panose="02020603050405020304" pitchFamily="18" charset="0"/>
            </a:endParaRPr>
          </a:p>
          <a:p>
            <a:pPr marL="1061304" indent="-1061304">
              <a:buAutoNum type="arabicPlain" startAt="13"/>
            </a:pPr>
            <a:r>
              <a:rPr lang="en-US" sz="5100" b="1" dirty="0"/>
              <a:t>Let no one say when he is tempted, "I am tempted by God";</a:t>
            </a:r>
          </a:p>
          <a:p>
            <a:pPr marL="1061304" indent="-1061304">
              <a:buAutoNum type="arabicPlain" startAt="13"/>
            </a:pPr>
            <a:r>
              <a:rPr lang="en-US" sz="5100" b="1" dirty="0">
                <a:latin typeface="Times New Roman" panose="02020603050405020304" pitchFamily="18" charset="0"/>
                <a:cs typeface="Times New Roman" panose="02020603050405020304" pitchFamily="18" charset="0"/>
              </a:rPr>
              <a:t>But each one is tempted when he is drawn away by his own desires and enticed.</a:t>
            </a:r>
          </a:p>
          <a:p>
            <a:endParaRPr lang="en-US" sz="14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Within</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30194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876503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9"/>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 . . .</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253778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2399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65761"/>
            <a:ext cx="13533120" cy="5625709"/>
          </a:xfrm>
          <a:prstGeom prst="rect">
            <a:avLst/>
          </a:prstGeom>
          <a:noFill/>
        </p:spPr>
        <p:txBody>
          <a:bodyPr wrap="square" lIns="130622" tIns="65311" rIns="130622" bIns="65311" rtlCol="0">
            <a:spAutoFit/>
          </a:bodyPr>
          <a:lstStyle/>
          <a:p>
            <a:r>
              <a:rPr lang="en-US" sz="5100" b="1" dirty="0"/>
              <a:t>James </a:t>
            </a:r>
            <a:r>
              <a:rPr lang="en-US" sz="5100" b="1" dirty="0" smtClean="0"/>
              <a:t>1:9 </a:t>
            </a:r>
            <a:r>
              <a:rPr lang="en-US" sz="5100" b="1" dirty="0"/>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r>
              <a:rPr lang="en-US" sz="5100" b="1" dirty="0" smtClean="0"/>
              <a:t>.</a:t>
            </a:r>
            <a:endParaRPr lang="en-US" sz="5100" b="1" dirty="0"/>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990600" y="914400"/>
            <a:ext cx="12801600" cy="6863417"/>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1:12 </a:t>
            </a:r>
            <a:r>
              <a:rPr lang="en-US" sz="44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temptation  </a:t>
            </a:r>
            <a:r>
              <a:rPr lang="en-US" sz="4400" b="1" dirty="0">
                <a:latin typeface="Times New Roman" panose="02020603050405020304" pitchFamily="18" charset="0"/>
                <a:cs typeface="Times New Roman" panose="02020603050405020304" pitchFamily="18" charset="0"/>
              </a:rPr>
              <a:t>- endurance – perfect  -- crown</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258800" cy="8217634"/>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Desire – lust – sin - death</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noFill/>
        </p:spPr>
        <p:txBody>
          <a:bodyPr wrap="square" lIns="130622" tIns="65311" rIns="130622" bIns="65311" rtlCol="0">
            <a:spAutoFit/>
          </a:bodyPr>
          <a:lstStyle/>
          <a:p>
            <a:r>
              <a:rPr lang="en-US" sz="5100" b="1">
                <a:latin typeface="Times New Roman" panose="02020603050405020304" pitchFamily="18" charset="0"/>
                <a:cs typeface="Times New Roman" panose="02020603050405020304" pitchFamily="18" charset="0"/>
              </a:rPr>
              <a:t>James 1:1        </a:t>
            </a:r>
            <a:r>
              <a:rPr lang="en-US" sz="51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70480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3615683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63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517134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563231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a:t>
            </a: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76943" y="381000"/>
            <a:ext cx="13411200" cy="728770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SOLUTION:  Matt. 7:12</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12 </a:t>
            </a:r>
            <a:r>
              <a:rPr lang="en-US" sz="3600" b="1" dirty="0">
                <a:latin typeface="Times New Roman" panose="02020603050405020304" pitchFamily="18" charset="0"/>
                <a:cs typeface="Times New Roman" panose="02020603050405020304" pitchFamily="18" charset="0"/>
              </a:rPr>
              <a:t>"Therefore, whatever you want men to do to you, do also to them, for this is the Law and the Prophets</a:t>
            </a:r>
            <a:r>
              <a:rPr lang="en-US" sz="3600" b="1" dirty="0" smtClean="0">
                <a:latin typeface="Times New Roman" panose="02020603050405020304" pitchFamily="18" charset="0"/>
                <a:cs typeface="Times New Roman" panose="02020603050405020304" pitchFamily="18" charset="0"/>
              </a:rPr>
              <a:t>.</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Prejudice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 – Judge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Wrong to  Generalize???</a:t>
            </a:r>
            <a:endParaRPr lang="en-US" sz="3557"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0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1064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God Himself generalized in this passage: the rich and the poor</a:t>
            </a:r>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Situation  being dealt with: verse 1</a:t>
            </a:r>
          </a:p>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2:1   My </a:t>
            </a:r>
            <a:r>
              <a:rPr lang="en-US" sz="3600" b="1" dirty="0">
                <a:latin typeface="Times New Roman" panose="02020603050405020304" pitchFamily="18" charset="0"/>
                <a:cs typeface="Times New Roman" panose="02020603050405020304" pitchFamily="18" charset="0"/>
              </a:rPr>
              <a:t>brethren, do not hold the faith of our Lord Jesus Christ, the Lord of glory, with partiality.</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34701"/>
            <a:ext cx="12923520" cy="719537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Which James?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Zebedee, the apostle</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Alpheus, an apostle, called “the less”,  brother of Judas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(fleshly) brother of the Lord, leader in the Jerusalem church</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5 Listen, my beloved brethren: Has God not chosen the poor of this world to be rich in faith and heirs of the kingdom which He promised to those who love </a:t>
            </a:r>
            <a:r>
              <a:rPr lang="en-US" sz="3600" b="1" dirty="0" smtClean="0">
                <a:latin typeface="Times New Roman" panose="02020603050405020304" pitchFamily="18" charset="0"/>
                <a:cs typeface="Times New Roman" panose="02020603050405020304" pitchFamily="18" charset="0"/>
              </a:rPr>
              <a:t>Him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47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00100" y="381000"/>
            <a:ext cx="13030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6 </a:t>
            </a:r>
            <a:r>
              <a:rPr lang="en-US" sz="3600" b="1" dirty="0">
                <a:latin typeface="Times New Roman" panose="02020603050405020304" pitchFamily="18" charset="0"/>
                <a:cs typeface="Times New Roman" panose="02020603050405020304" pitchFamily="18" charset="0"/>
              </a:rPr>
              <a:t>But you have dishonored the poor man. Do not the rich oppress you and drag you into the courts? 7 Do they not blaspheme that noble name by which you are called? 8 If you really fulfill the royal law according to the Scripture, "You shall love your neighbor as yourself," you do well; 9 but if you show partiality, you commit sin, and are convicted by the law as </a:t>
            </a:r>
            <a:r>
              <a:rPr lang="en-US" sz="3600" b="1" dirty="0" err="1" smtClean="0">
                <a:latin typeface="Times New Roman" panose="02020603050405020304" pitchFamily="18" charset="0"/>
                <a:cs typeface="Times New Roman" panose="02020603050405020304" pitchFamily="18" charset="0"/>
              </a:rPr>
              <a:t>transgressorsIs</a:t>
            </a:r>
            <a:r>
              <a:rPr lang="en-US" sz="3600" b="1" dirty="0" smtClean="0">
                <a:latin typeface="Times New Roman" panose="02020603050405020304" pitchFamily="18" charset="0"/>
                <a:cs typeface="Times New Roman" panose="02020603050405020304" pitchFamily="18" charset="0"/>
              </a:rPr>
              <a:t> </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Question:  Is this true of all rich people?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wrong to be rich in this world’s goods?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automatically honorable to be poor?</a:t>
            </a:r>
          </a:p>
        </p:txBody>
      </p:sp>
    </p:spTree>
    <p:extLst>
      <p:ext uri="{BB962C8B-B14F-4D97-AF65-F5344CB8AC3E}">
        <p14:creationId xmlns:p14="http://schemas.microsoft.com/office/powerpoint/2010/main" val="29741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457200"/>
            <a:ext cx="13639800" cy="6740307"/>
          </a:xfrm>
          <a:prstGeom prst="rect">
            <a:avLst/>
          </a:prstGeom>
          <a:noFill/>
        </p:spPr>
        <p:txBody>
          <a:bodyPr wrap="square" rtlCol="0">
            <a:spAutoFit/>
          </a:bodyPr>
          <a:lstStyle/>
          <a:p>
            <a:r>
              <a:rPr lang="en-US" sz="3600" b="1" dirty="0"/>
              <a:t>Ecclesiastes </a:t>
            </a:r>
            <a:r>
              <a:rPr lang="en-US" sz="3600" b="1" dirty="0" smtClean="0"/>
              <a:t>4: </a:t>
            </a:r>
            <a:r>
              <a:rPr lang="en-US" sz="3600" b="1" dirty="0"/>
              <a:t>1 Then I returned and considered all the oppression that is done under the sun: And look! The tears of the oppressed, But they have no comforter-On the side of their oppressors there is power, But they have no comforter. 2 Therefore I praised the dead who were already dead, More than the living who are still alive. 3 Yet, better than both is he who has never existed, Who has not seen the evil work that is done under the sun.</a:t>
            </a:r>
          </a:p>
          <a:p>
            <a:endParaRPr lang="en-US" sz="3600" b="1" dirty="0" smtClean="0"/>
          </a:p>
          <a:p>
            <a:r>
              <a:rPr lang="en-US" sz="3600" b="1" dirty="0" smtClean="0"/>
              <a:t>There is power with wealth</a:t>
            </a:r>
          </a:p>
          <a:p>
            <a:endParaRPr lang="en-US" sz="3600" b="1" dirty="0" smtClean="0"/>
          </a:p>
          <a:p>
            <a:r>
              <a:rPr lang="en-US" sz="3600" b="1" dirty="0" smtClean="0"/>
              <a:t>The poor  are  disadvantaged</a:t>
            </a:r>
            <a:endParaRPr lang="en-US" sz="3600" b="1" dirty="0"/>
          </a:p>
          <a:p>
            <a:endParaRPr lang="en-US" sz="3600" b="1" dirty="0"/>
          </a:p>
        </p:txBody>
      </p:sp>
    </p:spTree>
    <p:extLst>
      <p:ext uri="{BB962C8B-B14F-4D97-AF65-F5344CB8AC3E}">
        <p14:creationId xmlns:p14="http://schemas.microsoft.com/office/powerpoint/2010/main" val="49018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Q?   Do “little sins” matter?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10 </a:t>
            </a:r>
            <a:r>
              <a:rPr lang="en-US" sz="3600" b="1" dirty="0">
                <a:latin typeface="Times New Roman" panose="02020603050405020304" pitchFamily="18" charset="0"/>
                <a:cs typeface="Times New Roman" panose="02020603050405020304" pitchFamily="18" charset="0"/>
              </a:rPr>
              <a:t>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13 For judgment is without mercy to the one who has shown no mercy. Mercy triumphs over judgment.</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80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54108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a:t>James 2:14-26 </a:t>
            </a:r>
            <a:r>
              <a:rPr lang="en-US" sz="3600" b="1" dirty="0" smtClean="0"/>
              <a:t> </a:t>
            </a:r>
            <a:r>
              <a:rPr lang="en-US" sz="3600" b="1" dirty="0"/>
              <a:t>14 What does it profit, my brethren, if someone says he has faith but does not have works? Can faith save him? 15 If a brother or sister is naked and destitute of daily food, 16 and one of you says to them, "Depart in peace, be warmed and filled," but you do not give them the things which are needed for the body, what does it profit? 17 Thus also faith by itself, if it does not have works, is dead. 18 But someone will say, "You have faith, and I have works." Show me your faith without your works, and I will show you my faith by my works. 19 You believe that there is one God. You do well. Even the demons believe--and tremble! 20 But do you want to know, O foolish man, that faith without works is </a:t>
            </a:r>
            <a:r>
              <a:rPr lang="en-US" sz="3600" b="1" dirty="0" smtClean="0"/>
              <a:t>dead?</a:t>
            </a:r>
            <a:endParaRPr lang="en-US" sz="3600" b="1" dirty="0"/>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smtClean="0"/>
              <a:t>21 </a:t>
            </a:r>
            <a:r>
              <a:rPr lang="en-US" sz="3600" b="1" dirty="0"/>
              <a:t>Was not Abraham our father justified by works when he offered Isaac his son on the altar? 22 Do you see that faith was working together with his works, and by works faith was made perfect? 23 And the Scripture was fulfilled which says, "Abraham believed God, and it was accounted to him for righteousness." And he was called the friend of God. 24 You see then that a man is justified by works, and not by faith only. 25 Likewise, was not Rahab the harlot also justified by works when she received the messengers and sent them out another way? 26 For as the body without the spirit is dead, so faith without works is dead also.</a:t>
            </a:r>
          </a:p>
          <a:p>
            <a:endParaRPr lang="en-US" sz="3600" b="1" dirty="0"/>
          </a:p>
          <a:p>
            <a:endParaRPr lang="en-US" sz="3600" b="1" dirty="0"/>
          </a:p>
        </p:txBody>
      </p:sp>
    </p:spTree>
    <p:extLst>
      <p:ext uri="{BB962C8B-B14F-4D97-AF65-F5344CB8AC3E}">
        <p14:creationId xmlns:p14="http://schemas.microsoft.com/office/powerpoint/2010/main" val="235275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solidFill>
            <a:schemeClr val="bg2"/>
          </a:solid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        </a:t>
            </a:r>
            <a:r>
              <a:rPr lang="en-US" sz="51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5100" b="1" dirty="0">
                <a:latin typeface="Times New Roman" panose="02020603050405020304" pitchFamily="18" charset="0"/>
                <a:cs typeface="Times New Roman" panose="02020603050405020304" pitchFamily="18" charset="0"/>
              </a:rPr>
              <a: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1" y="548640"/>
            <a:ext cx="14092518"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p:txBody>
      </p:sp>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173505"/>
            <a:ext cx="13655040" cy="842647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6178</TotalTime>
  <Words>3338</Words>
  <Application>Microsoft Office PowerPoint</Application>
  <PresentationFormat>Custom</PresentationFormat>
  <Paragraphs>333</Paragraphs>
  <Slides>49</Slides>
  <Notes>3</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59</cp:revision>
  <dcterms:created xsi:type="dcterms:W3CDTF">2022-05-19T15:41:52Z</dcterms:created>
  <dcterms:modified xsi:type="dcterms:W3CDTF">2022-07-02T21:15:15Z</dcterms:modified>
</cp:coreProperties>
</file>