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75" r:id="rId2"/>
    <p:sldId id="256" r:id="rId3"/>
    <p:sldId id="257" r:id="rId4"/>
    <p:sldId id="301" r:id="rId5"/>
    <p:sldId id="295" r:id="rId6"/>
    <p:sldId id="333" r:id="rId7"/>
    <p:sldId id="302" r:id="rId8"/>
    <p:sldId id="268" r:id="rId9"/>
  </p:sldIdLst>
  <p:sldSz cx="12192000" cy="6858000"/>
  <p:notesSz cx="6858000" cy="9144000"/>
  <p:embeddedFontLst>
    <p:embeddedFont>
      <p:font typeface="Avenir Next" panose="020B0503020202020204" pitchFamily="34" charset="0"/>
      <p:regular r:id="rId10"/>
      <p:bold r:id="rId11"/>
      <p:italic r:id="rId12"/>
      <p:boldItalic r:id="rId13"/>
    </p:embeddedFont>
    <p:embeddedFont>
      <p:font typeface="Avenir Next Medium" panose="020B0503020202020204" pitchFamily="34" charset="0"/>
      <p:regular r:id="rId14"/>
      <p:italic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938"/>
    <a:srgbClr val="E56936"/>
    <a:srgbClr val="224B6D"/>
    <a:srgbClr val="00CEFE"/>
    <a:srgbClr val="F99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7/10/22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07626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7/10/22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35211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7/10/22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1957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7/10/22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9109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14337-61EE-EA48-9595-E5BF8E118910}" type="datetimeFigureOut">
              <a:rPr lang="en-US" smtClean="0"/>
              <a:t>7/10/22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66241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14337-61EE-EA48-9595-E5BF8E118910}" type="datetimeFigureOut">
              <a:rPr lang="en-US" smtClean="0"/>
              <a:t>7/10/22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407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14337-61EE-EA48-9595-E5BF8E118910}" type="datetimeFigureOut">
              <a:rPr lang="en-US" smtClean="0"/>
              <a:t>7/10/22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799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14337-61EE-EA48-9595-E5BF8E118910}" type="datetimeFigureOut">
              <a:rPr lang="en-US" smtClean="0"/>
              <a:t>7/10/22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872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4337-61EE-EA48-9595-E5BF8E118910}" type="datetimeFigureOut">
              <a:rPr lang="en-US" smtClean="0"/>
              <a:t>7/10/22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245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7/10/22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689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7/10/22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50484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4337-61EE-EA48-9595-E5BF8E118910}" type="datetimeFigureOut">
              <a:rPr lang="en-US" smtClean="0"/>
              <a:t>7/10/22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2DC8-3347-AF47-B581-E790735CB7EB}" type="slidenum">
              <a:rPr lang="en-US" smtClean="0"/>
              <a:t>‹#›</a:t>
            </a:fld>
            <a:endParaRPr lang="en-US"/>
          </a:p>
        </p:txBody>
      </p:sp>
    </p:spTree>
    <p:extLst>
      <p:ext uri="{BB962C8B-B14F-4D97-AF65-F5344CB8AC3E}">
        <p14:creationId xmlns:p14="http://schemas.microsoft.com/office/powerpoint/2010/main" val="391739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5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94243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0"/>
            <a:ext cx="8649730" cy="6986528"/>
          </a:xfrm>
          <a:prstGeom prst="rect">
            <a:avLst/>
          </a:prstGeom>
          <a:noFill/>
        </p:spPr>
        <p:txBody>
          <a:bodyPr wrap="square" rtlCol="0">
            <a:spAutoFit/>
          </a:bodyPr>
          <a:lstStyle/>
          <a:p>
            <a:pPr algn="ctr"/>
            <a:r>
              <a:rPr lang="en-US" sz="2800" dirty="0">
                <a:solidFill>
                  <a:schemeClr val="accent1">
                    <a:lumMod val="75000"/>
                  </a:schemeClr>
                </a:solidFill>
                <a:latin typeface="Avenir Next Medium" panose="020B0503020202020204" pitchFamily="34" charset="0"/>
              </a:rPr>
              <a:t>Isaiah 2:2–4 (NASB95) </a:t>
            </a:r>
          </a:p>
          <a:p>
            <a:r>
              <a:rPr lang="en-US" sz="2800" baseline="30000" dirty="0">
                <a:solidFill>
                  <a:schemeClr val="accent1">
                    <a:lumMod val="75000"/>
                  </a:schemeClr>
                </a:solidFill>
                <a:latin typeface="Avenir Next Medium" panose="020B0503020202020204" pitchFamily="34" charset="0"/>
              </a:rPr>
              <a:t>2</a:t>
            </a:r>
            <a:r>
              <a:rPr lang="en-US" sz="2800" dirty="0">
                <a:solidFill>
                  <a:schemeClr val="accent1">
                    <a:lumMod val="75000"/>
                  </a:schemeClr>
                </a:solidFill>
                <a:latin typeface="Avenir Next Medium" panose="020B0503020202020204" pitchFamily="34" charset="0"/>
              </a:rPr>
              <a:t> Now it will come about that In the last days The mountain of the house of the Lord Will be established as the chief of the mountains, And will be raised above the hills; And all the nations will stream to it. </a:t>
            </a:r>
            <a:r>
              <a:rPr lang="en-US" sz="2800" baseline="30000" dirty="0">
                <a:solidFill>
                  <a:schemeClr val="accent1">
                    <a:lumMod val="75000"/>
                  </a:schemeClr>
                </a:solidFill>
                <a:latin typeface="Avenir Next Medium" panose="020B0503020202020204" pitchFamily="34" charset="0"/>
              </a:rPr>
              <a:t>3</a:t>
            </a:r>
            <a:r>
              <a:rPr lang="en-US" sz="2800" dirty="0">
                <a:solidFill>
                  <a:schemeClr val="accent1">
                    <a:lumMod val="75000"/>
                  </a:schemeClr>
                </a:solidFill>
                <a:latin typeface="Avenir Next Medium" panose="020B0503020202020204" pitchFamily="34" charset="0"/>
              </a:rPr>
              <a:t> And many peoples will come and say, “Come, let us go up to the mountain of the Lord, To the house of the God of Jacob; That He may teach us concerning His ways And that we may walk in His paths.” For the law will go forth from Zion And the word of the Lord from Jerusalem. </a:t>
            </a:r>
            <a:r>
              <a:rPr lang="en-US" sz="2800" baseline="30000" dirty="0">
                <a:solidFill>
                  <a:schemeClr val="accent1">
                    <a:lumMod val="75000"/>
                  </a:schemeClr>
                </a:solidFill>
                <a:latin typeface="Avenir Next Medium" panose="020B0503020202020204" pitchFamily="34" charset="0"/>
              </a:rPr>
              <a:t>4</a:t>
            </a:r>
            <a:r>
              <a:rPr lang="en-US" sz="2800" dirty="0">
                <a:solidFill>
                  <a:schemeClr val="accent1">
                    <a:lumMod val="75000"/>
                  </a:schemeClr>
                </a:solidFill>
                <a:latin typeface="Avenir Next Medium" panose="020B0503020202020204" pitchFamily="34" charset="0"/>
              </a:rPr>
              <a:t> And He will judge between the nations, And will render decisions for many peoples; And they will hammer their swords into plowshares and their spears into pruning hooks. Nation will not lift up sword against nation, And never again will they learn war. </a:t>
            </a:r>
          </a:p>
        </p:txBody>
      </p:sp>
    </p:spTree>
    <p:extLst>
      <p:ext uri="{BB962C8B-B14F-4D97-AF65-F5344CB8AC3E}">
        <p14:creationId xmlns:p14="http://schemas.microsoft.com/office/powerpoint/2010/main" val="2166369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702290" y="1012954"/>
            <a:ext cx="8649730" cy="4832092"/>
          </a:xfrm>
          <a:prstGeom prst="rect">
            <a:avLst/>
          </a:prstGeom>
          <a:noFill/>
        </p:spPr>
        <p:txBody>
          <a:bodyPr wrap="square" rtlCol="0">
            <a:spAutoFit/>
          </a:bodyPr>
          <a:lstStyle/>
          <a:p>
            <a:pPr algn="ctr"/>
            <a:r>
              <a:rPr lang="en-US" sz="2800" dirty="0">
                <a:solidFill>
                  <a:schemeClr val="accent1">
                    <a:lumMod val="75000"/>
                  </a:schemeClr>
                </a:solidFill>
                <a:latin typeface="Avenir Next Medium" panose="020B0503020202020204" pitchFamily="34" charset="0"/>
              </a:rPr>
              <a:t>Daniel 7:13–14 (NASB95) </a:t>
            </a:r>
          </a:p>
          <a:p>
            <a:r>
              <a:rPr lang="en-US" sz="2800" baseline="30000" dirty="0">
                <a:solidFill>
                  <a:schemeClr val="accent1">
                    <a:lumMod val="75000"/>
                  </a:schemeClr>
                </a:solidFill>
                <a:latin typeface="Avenir Next Medium" panose="020B0503020202020204" pitchFamily="34" charset="0"/>
              </a:rPr>
              <a:t>13</a:t>
            </a:r>
            <a:r>
              <a:rPr lang="en-US" sz="2800" dirty="0">
                <a:solidFill>
                  <a:schemeClr val="accent1">
                    <a:lumMod val="75000"/>
                  </a:schemeClr>
                </a:solidFill>
                <a:latin typeface="Avenir Next Medium" panose="020B0503020202020204" pitchFamily="34" charset="0"/>
              </a:rPr>
              <a:t> “I kept looking in the night visions, And behold, with the clouds of heaven One like a Son of Man was coming, And He came up to the Ancient of Days And was presented before Him. </a:t>
            </a:r>
            <a:r>
              <a:rPr lang="en-US" sz="2800" baseline="30000" dirty="0">
                <a:solidFill>
                  <a:schemeClr val="accent1">
                    <a:lumMod val="75000"/>
                  </a:schemeClr>
                </a:solidFill>
                <a:latin typeface="Avenir Next Medium" panose="020B0503020202020204" pitchFamily="34" charset="0"/>
              </a:rPr>
              <a:t>14</a:t>
            </a:r>
            <a:r>
              <a:rPr lang="en-US" sz="2800" dirty="0">
                <a:solidFill>
                  <a:schemeClr val="accent1">
                    <a:lumMod val="75000"/>
                  </a:schemeClr>
                </a:solidFill>
                <a:latin typeface="Avenir Next Medium" panose="020B0503020202020204" pitchFamily="34" charset="0"/>
              </a:rPr>
              <a:t> “And to Him was given dominion, Glory and a kingdom, That all the peoples, nations and men of every language Might serve Him. His dominion is an everlasting dominion Which will not pass away; And His kingdom is one Which will not be destroyed. </a:t>
            </a:r>
          </a:p>
        </p:txBody>
      </p:sp>
    </p:spTree>
    <p:extLst>
      <p:ext uri="{BB962C8B-B14F-4D97-AF65-F5344CB8AC3E}">
        <p14:creationId xmlns:p14="http://schemas.microsoft.com/office/powerpoint/2010/main" val="7039889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394552" y="2078370"/>
            <a:ext cx="8797447" cy="4001095"/>
          </a:xfrm>
          <a:prstGeom prst="rect">
            <a:avLst/>
          </a:prstGeom>
          <a:noFill/>
        </p:spPr>
        <p:txBody>
          <a:bodyPr wrap="square" rtlCol="0">
            <a:spAutoFit/>
          </a:bodyPr>
          <a:lstStyle/>
          <a:p>
            <a:pPr algn="ctr">
              <a:spcAft>
                <a:spcPts val="1200"/>
              </a:spcAft>
            </a:pPr>
            <a:r>
              <a:rPr lang="en-US" sz="2800" dirty="0">
                <a:solidFill>
                  <a:schemeClr val="accent1">
                    <a:lumMod val="75000"/>
                  </a:schemeClr>
                </a:solidFill>
                <a:latin typeface="Avenir Next Medium" panose="020B0503020202020204" pitchFamily="34" charset="0"/>
              </a:rPr>
              <a:t>because of His standard of righteousness </a:t>
            </a:r>
            <a:br>
              <a:rPr lang="en-US" sz="2800" dirty="0">
                <a:solidFill>
                  <a:schemeClr val="accent1">
                    <a:lumMod val="75000"/>
                  </a:schemeClr>
                </a:solidFill>
                <a:latin typeface="Avenir Next Medium" panose="020B0503020202020204" pitchFamily="34" charset="0"/>
              </a:rPr>
            </a:br>
            <a:r>
              <a:rPr lang="en-US" sz="2800" dirty="0">
                <a:solidFill>
                  <a:schemeClr val="accent1">
                    <a:lumMod val="75000"/>
                  </a:schemeClr>
                </a:solidFill>
                <a:latin typeface="Avenir Next Medium" panose="020B0503020202020204" pitchFamily="34" charset="0"/>
              </a:rPr>
              <a:t>(Mathew 5.20)</a:t>
            </a:r>
          </a:p>
          <a:p>
            <a:pPr algn="ctr">
              <a:spcAft>
                <a:spcPts val="1200"/>
              </a:spcAft>
            </a:pPr>
            <a:r>
              <a:rPr lang="en-US" sz="2800" dirty="0">
                <a:solidFill>
                  <a:schemeClr val="accent1">
                    <a:lumMod val="75000"/>
                  </a:schemeClr>
                </a:solidFill>
                <a:latin typeface="Avenir Next Medium" panose="020B0503020202020204" pitchFamily="34" charset="0"/>
              </a:rPr>
              <a:t>because the majority will take the easy way</a:t>
            </a:r>
            <a:br>
              <a:rPr lang="en-US" sz="2800" dirty="0">
                <a:solidFill>
                  <a:schemeClr val="accent1">
                    <a:lumMod val="75000"/>
                  </a:schemeClr>
                </a:solidFill>
                <a:latin typeface="Avenir Next Medium" panose="020B0503020202020204" pitchFamily="34" charset="0"/>
              </a:rPr>
            </a:br>
            <a:r>
              <a:rPr lang="en-US" sz="2800" dirty="0">
                <a:solidFill>
                  <a:schemeClr val="accent1">
                    <a:lumMod val="75000"/>
                  </a:schemeClr>
                </a:solidFill>
                <a:latin typeface="Avenir Next Medium" panose="020B0503020202020204" pitchFamily="34" charset="0"/>
              </a:rPr>
              <a:t>(Matthew 7.13-14)</a:t>
            </a:r>
          </a:p>
          <a:p>
            <a:pPr algn="ctr">
              <a:spcAft>
                <a:spcPts val="1200"/>
              </a:spcAft>
            </a:pPr>
            <a:r>
              <a:rPr lang="en-US" sz="2800" dirty="0">
                <a:solidFill>
                  <a:schemeClr val="accent1">
                    <a:lumMod val="75000"/>
                  </a:schemeClr>
                </a:solidFill>
                <a:latin typeface="Avenir Next Medium" panose="020B0503020202020204" pitchFamily="34" charset="0"/>
              </a:rPr>
              <a:t>because some who claim to follow Him, don’t</a:t>
            </a:r>
            <a:br>
              <a:rPr lang="en-US" sz="2800" dirty="0">
                <a:solidFill>
                  <a:schemeClr val="accent1">
                    <a:lumMod val="75000"/>
                  </a:schemeClr>
                </a:solidFill>
                <a:latin typeface="Avenir Next Medium" panose="020B0503020202020204" pitchFamily="34" charset="0"/>
              </a:rPr>
            </a:br>
            <a:r>
              <a:rPr lang="en-US" sz="2800" dirty="0">
                <a:solidFill>
                  <a:schemeClr val="accent1">
                    <a:lumMod val="75000"/>
                  </a:schemeClr>
                </a:solidFill>
                <a:latin typeface="Avenir Next Medium" panose="020B0503020202020204" pitchFamily="34" charset="0"/>
              </a:rPr>
              <a:t>(Matthew 7.21-23)</a:t>
            </a:r>
          </a:p>
          <a:p>
            <a:pPr algn="ctr">
              <a:spcAft>
                <a:spcPts val="1200"/>
              </a:spcAft>
            </a:pPr>
            <a:r>
              <a:rPr lang="en-US" sz="2800" dirty="0">
                <a:solidFill>
                  <a:schemeClr val="accent1">
                    <a:lumMod val="75000"/>
                  </a:schemeClr>
                </a:solidFill>
                <a:latin typeface="Avenir Next Medium" panose="020B0503020202020204" pitchFamily="34" charset="0"/>
              </a:rPr>
              <a:t>because not everyone will act on His words</a:t>
            </a:r>
            <a:br>
              <a:rPr lang="en-US" sz="2800" dirty="0">
                <a:solidFill>
                  <a:schemeClr val="accent1">
                    <a:lumMod val="75000"/>
                  </a:schemeClr>
                </a:solidFill>
                <a:latin typeface="Avenir Next Medium" panose="020B0503020202020204" pitchFamily="34" charset="0"/>
              </a:rPr>
            </a:br>
            <a:r>
              <a:rPr lang="en-US" sz="2800" dirty="0">
                <a:solidFill>
                  <a:schemeClr val="accent1">
                    <a:lumMod val="75000"/>
                  </a:schemeClr>
                </a:solidFill>
                <a:latin typeface="Avenir Next Medium" panose="020B0503020202020204" pitchFamily="34" charset="0"/>
              </a:rPr>
              <a:t>(Matthew 7.24-27)</a:t>
            </a:r>
          </a:p>
        </p:txBody>
      </p:sp>
      <p:sp>
        <p:nvSpPr>
          <p:cNvPr id="5" name="TextBox 4">
            <a:extLst>
              <a:ext uri="{FF2B5EF4-FFF2-40B4-BE49-F238E27FC236}">
                <a16:creationId xmlns:a16="http://schemas.microsoft.com/office/drawing/2014/main" id="{AC1EA7D5-2AD7-38B2-FE51-6A248ADBD0C2}"/>
              </a:ext>
            </a:extLst>
          </p:cNvPr>
          <p:cNvSpPr txBox="1"/>
          <p:nvPr/>
        </p:nvSpPr>
        <p:spPr>
          <a:xfrm>
            <a:off x="3394553" y="778535"/>
            <a:ext cx="8797447" cy="707886"/>
          </a:xfrm>
          <a:prstGeom prst="rect">
            <a:avLst/>
          </a:prstGeom>
          <a:noFill/>
        </p:spPr>
        <p:txBody>
          <a:bodyPr wrap="square" rtlCol="0">
            <a:spAutoFit/>
          </a:bodyPr>
          <a:lstStyle/>
          <a:p>
            <a:pPr algn="ctr">
              <a:spcBef>
                <a:spcPts val="1200"/>
              </a:spcBef>
            </a:pPr>
            <a:r>
              <a:rPr lang="en-US" sz="4000" b="1" dirty="0">
                <a:solidFill>
                  <a:srgbClr val="E46938"/>
                </a:solidFill>
                <a:latin typeface="Avenir Next" panose="020B0503020202020204" pitchFamily="34" charset="0"/>
              </a:rPr>
              <a:t>Jesus: Few Will Be Saved</a:t>
            </a:r>
          </a:p>
        </p:txBody>
      </p:sp>
    </p:spTree>
    <p:extLst>
      <p:ext uri="{BB962C8B-B14F-4D97-AF65-F5344CB8AC3E}">
        <p14:creationId xmlns:p14="http://schemas.microsoft.com/office/powerpoint/2010/main" val="3640375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C1EA7D5-2AD7-38B2-FE51-6A248ADBD0C2}"/>
              </a:ext>
            </a:extLst>
          </p:cNvPr>
          <p:cNvSpPr txBox="1"/>
          <p:nvPr/>
        </p:nvSpPr>
        <p:spPr>
          <a:xfrm>
            <a:off x="3394553" y="778535"/>
            <a:ext cx="8797447" cy="707886"/>
          </a:xfrm>
          <a:prstGeom prst="rect">
            <a:avLst/>
          </a:prstGeom>
          <a:noFill/>
        </p:spPr>
        <p:txBody>
          <a:bodyPr wrap="square" rtlCol="0">
            <a:spAutoFit/>
          </a:bodyPr>
          <a:lstStyle/>
          <a:p>
            <a:pPr algn="ctr">
              <a:spcBef>
                <a:spcPts val="1200"/>
              </a:spcBef>
            </a:pPr>
            <a:r>
              <a:rPr lang="en-US" sz="4000" b="1" dirty="0">
                <a:solidFill>
                  <a:srgbClr val="E46938"/>
                </a:solidFill>
                <a:latin typeface="Avenir Next" panose="020B0503020202020204" pitchFamily="34" charset="0"/>
              </a:rPr>
              <a:t>In Light Of This Reality…</a:t>
            </a:r>
          </a:p>
        </p:txBody>
      </p:sp>
      <p:pic>
        <p:nvPicPr>
          <p:cNvPr id="6" name="Picture 5" descr="A screenshot of a video game&#10;&#10;Description automatically generated with medium confidence">
            <a:extLst>
              <a:ext uri="{FF2B5EF4-FFF2-40B4-BE49-F238E27FC236}">
                <a16:creationId xmlns:a16="http://schemas.microsoft.com/office/drawing/2014/main" id="{4AFF1A09-F3EC-BA8D-988D-6F8D7C62B3C1}"/>
              </a:ext>
            </a:extLst>
          </p:cNvPr>
          <p:cNvPicPr>
            <a:picLocks noChangeAspect="1"/>
          </p:cNvPicPr>
          <p:nvPr/>
        </p:nvPicPr>
        <p:blipFill>
          <a:blip r:embed="rId3"/>
          <a:stretch>
            <a:fillRect/>
          </a:stretch>
        </p:blipFill>
        <p:spPr>
          <a:xfrm>
            <a:off x="3568212" y="2062609"/>
            <a:ext cx="8504726" cy="3916417"/>
          </a:xfrm>
          <a:prstGeom prst="rect">
            <a:avLst/>
          </a:prstGeom>
        </p:spPr>
      </p:pic>
    </p:spTree>
    <p:extLst>
      <p:ext uri="{BB962C8B-B14F-4D97-AF65-F5344CB8AC3E}">
        <p14:creationId xmlns:p14="http://schemas.microsoft.com/office/powerpoint/2010/main" val="1446423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394552" y="2078370"/>
            <a:ext cx="8797447" cy="4001095"/>
          </a:xfrm>
          <a:prstGeom prst="rect">
            <a:avLst/>
          </a:prstGeom>
          <a:noFill/>
        </p:spPr>
        <p:txBody>
          <a:bodyPr wrap="square" rtlCol="0">
            <a:spAutoFit/>
          </a:bodyPr>
          <a:lstStyle/>
          <a:p>
            <a:pPr algn="ctr">
              <a:spcAft>
                <a:spcPts val="1200"/>
              </a:spcAft>
            </a:pPr>
            <a:r>
              <a:rPr lang="en-US" sz="2800" dirty="0">
                <a:solidFill>
                  <a:schemeClr val="accent1">
                    <a:lumMod val="75000"/>
                  </a:schemeClr>
                </a:solidFill>
                <a:latin typeface="Avenir Next Medium" panose="020B0503020202020204" pitchFamily="34" charset="0"/>
              </a:rPr>
              <a:t>be content with the size of the remnant </a:t>
            </a:r>
            <a:br>
              <a:rPr lang="en-US" sz="2800" dirty="0">
                <a:solidFill>
                  <a:schemeClr val="accent1">
                    <a:lumMod val="75000"/>
                  </a:schemeClr>
                </a:solidFill>
                <a:latin typeface="Avenir Next Medium" panose="020B0503020202020204" pitchFamily="34" charset="0"/>
              </a:rPr>
            </a:br>
            <a:r>
              <a:rPr lang="en-US" sz="2800" dirty="0">
                <a:solidFill>
                  <a:schemeClr val="accent1">
                    <a:lumMod val="75000"/>
                  </a:schemeClr>
                </a:solidFill>
                <a:latin typeface="Avenir Next Medium" panose="020B0503020202020204" pitchFamily="34" charset="0"/>
              </a:rPr>
              <a:t>(Romans 9)</a:t>
            </a:r>
          </a:p>
          <a:p>
            <a:pPr algn="ctr">
              <a:spcAft>
                <a:spcPts val="1200"/>
              </a:spcAft>
            </a:pPr>
            <a:r>
              <a:rPr lang="en-US" sz="2800" dirty="0">
                <a:solidFill>
                  <a:schemeClr val="accent1">
                    <a:lumMod val="75000"/>
                  </a:schemeClr>
                </a:solidFill>
                <a:latin typeface="Avenir Next Medium" panose="020B0503020202020204" pitchFamily="34" charset="0"/>
              </a:rPr>
              <a:t>understand that zeal doesn’t equal salvation </a:t>
            </a:r>
            <a:br>
              <a:rPr lang="en-US" sz="2800" dirty="0">
                <a:solidFill>
                  <a:schemeClr val="accent1">
                    <a:lumMod val="75000"/>
                  </a:schemeClr>
                </a:solidFill>
                <a:latin typeface="Avenir Next Medium" panose="020B0503020202020204" pitchFamily="34" charset="0"/>
              </a:rPr>
            </a:br>
            <a:r>
              <a:rPr lang="en-US" sz="2800" dirty="0">
                <a:solidFill>
                  <a:schemeClr val="accent1">
                    <a:lumMod val="75000"/>
                  </a:schemeClr>
                </a:solidFill>
                <a:latin typeface="Avenir Next Medium" panose="020B0503020202020204" pitchFamily="34" charset="0"/>
              </a:rPr>
              <a:t>(Romans 10.1-4)</a:t>
            </a:r>
          </a:p>
          <a:p>
            <a:pPr algn="ctr">
              <a:spcAft>
                <a:spcPts val="1200"/>
              </a:spcAft>
            </a:pPr>
            <a:r>
              <a:rPr lang="en-US" sz="2800" dirty="0">
                <a:solidFill>
                  <a:schemeClr val="accent1">
                    <a:lumMod val="75000"/>
                  </a:schemeClr>
                </a:solidFill>
                <a:latin typeface="Avenir Next Medium" panose="020B0503020202020204" pitchFamily="34" charset="0"/>
              </a:rPr>
              <a:t>do your part to expand the remnant </a:t>
            </a:r>
            <a:br>
              <a:rPr lang="en-US" sz="2800" dirty="0">
                <a:solidFill>
                  <a:schemeClr val="accent1">
                    <a:lumMod val="75000"/>
                  </a:schemeClr>
                </a:solidFill>
                <a:latin typeface="Avenir Next Medium" panose="020B0503020202020204" pitchFamily="34" charset="0"/>
              </a:rPr>
            </a:br>
            <a:r>
              <a:rPr lang="en-US" sz="2800" dirty="0">
                <a:solidFill>
                  <a:schemeClr val="accent1">
                    <a:lumMod val="75000"/>
                  </a:schemeClr>
                </a:solidFill>
                <a:latin typeface="Avenir Next Medium" panose="020B0503020202020204" pitchFamily="34" charset="0"/>
              </a:rPr>
              <a:t>(Romans 10.1,14-15)</a:t>
            </a:r>
          </a:p>
          <a:p>
            <a:pPr algn="ctr">
              <a:spcAft>
                <a:spcPts val="1200"/>
              </a:spcAft>
            </a:pPr>
            <a:r>
              <a:rPr lang="en-US" sz="2800" dirty="0">
                <a:solidFill>
                  <a:schemeClr val="accent1">
                    <a:lumMod val="75000"/>
                  </a:schemeClr>
                </a:solidFill>
                <a:latin typeface="Avenir Next Medium" panose="020B0503020202020204" pitchFamily="34" charset="0"/>
              </a:rPr>
              <a:t>don’t doubt God’s wisdom and power </a:t>
            </a:r>
            <a:br>
              <a:rPr lang="en-US" sz="2800" dirty="0">
                <a:solidFill>
                  <a:schemeClr val="accent1">
                    <a:lumMod val="75000"/>
                  </a:schemeClr>
                </a:solidFill>
                <a:latin typeface="Avenir Next Medium" panose="020B0503020202020204" pitchFamily="34" charset="0"/>
              </a:rPr>
            </a:br>
            <a:r>
              <a:rPr lang="en-US" sz="2800" dirty="0">
                <a:solidFill>
                  <a:schemeClr val="accent1">
                    <a:lumMod val="75000"/>
                  </a:schemeClr>
                </a:solidFill>
                <a:latin typeface="Avenir Next Medium" panose="020B0503020202020204" pitchFamily="34" charset="0"/>
              </a:rPr>
              <a:t>(Romans 11)</a:t>
            </a:r>
          </a:p>
        </p:txBody>
      </p:sp>
      <p:sp>
        <p:nvSpPr>
          <p:cNvPr id="5" name="TextBox 4">
            <a:extLst>
              <a:ext uri="{FF2B5EF4-FFF2-40B4-BE49-F238E27FC236}">
                <a16:creationId xmlns:a16="http://schemas.microsoft.com/office/drawing/2014/main" id="{AC1EA7D5-2AD7-38B2-FE51-6A248ADBD0C2}"/>
              </a:ext>
            </a:extLst>
          </p:cNvPr>
          <p:cNvSpPr txBox="1"/>
          <p:nvPr/>
        </p:nvSpPr>
        <p:spPr>
          <a:xfrm>
            <a:off x="3394553" y="778535"/>
            <a:ext cx="8797447" cy="707886"/>
          </a:xfrm>
          <a:prstGeom prst="rect">
            <a:avLst/>
          </a:prstGeom>
          <a:noFill/>
        </p:spPr>
        <p:txBody>
          <a:bodyPr wrap="square" rtlCol="0">
            <a:spAutoFit/>
          </a:bodyPr>
          <a:lstStyle/>
          <a:p>
            <a:pPr algn="ctr">
              <a:spcBef>
                <a:spcPts val="1200"/>
              </a:spcBef>
            </a:pPr>
            <a:r>
              <a:rPr lang="en-US" sz="4000" b="1" dirty="0">
                <a:solidFill>
                  <a:srgbClr val="E46938"/>
                </a:solidFill>
                <a:latin typeface="Avenir Next" panose="020B0503020202020204" pitchFamily="34" charset="0"/>
              </a:rPr>
              <a:t>In Light Of This Reality…</a:t>
            </a:r>
          </a:p>
        </p:txBody>
      </p:sp>
    </p:spTree>
    <p:extLst>
      <p:ext uri="{BB962C8B-B14F-4D97-AF65-F5344CB8AC3E}">
        <p14:creationId xmlns:p14="http://schemas.microsoft.com/office/powerpoint/2010/main" val="197015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1063</TotalTime>
  <Words>381</Words>
  <Application>Microsoft Macintosh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Arial</vt:lpstr>
      <vt:lpstr>Avenir Next Medium</vt:lpstr>
      <vt:lpstr>Calibri Light</vt:lpstr>
      <vt:lpstr>Avenir Next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14</cp:revision>
  <dcterms:created xsi:type="dcterms:W3CDTF">2022-02-09T20:47:49Z</dcterms:created>
  <dcterms:modified xsi:type="dcterms:W3CDTF">2022-07-10T11:28:02Z</dcterms:modified>
</cp:coreProperties>
</file>