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86" r:id="rId3"/>
    <p:sldId id="287" r:id="rId4"/>
    <p:sldId id="288" r:id="rId5"/>
    <p:sldId id="265" r:id="rId6"/>
    <p:sldId id="284" r:id="rId7"/>
  </p:sldIdLst>
  <p:sldSz cx="12192000" cy="6858000"/>
  <p:notesSz cx="6858000" cy="9144000"/>
  <p:embeddedFontLst>
    <p:embeddedFont>
      <p:font typeface="Avenir Next" panose="020B0503020202020204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entury" panose="02040604050505020304" pitchFamily="18" charset="0"/>
      <p:regular r:id="rId18"/>
    </p:embeddedFont>
    <p:embeddedFont>
      <p:font typeface="Trajan Pro" panose="02020502050506020301" pitchFamily="18" charset="0"/>
      <p:regular r:id="rId19"/>
      <p:bold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6D2B"/>
    <a:srgbClr val="FF8AD8"/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4"/>
  </p:normalViewPr>
  <p:slideViewPr>
    <p:cSldViewPr snapToGrid="0">
      <p:cViewPr varScale="1">
        <p:scale>
          <a:sx n="90" d="100"/>
          <a:sy n="90" d="100"/>
        </p:scale>
        <p:origin x="23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336-72AC-404E-81C1-0FD9CAC9B0BC}" type="datetimeFigureOut">
              <a:rPr lang="en-US" smtClean="0"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E909-E20B-F54F-8F29-534B407A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6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336-72AC-404E-81C1-0FD9CAC9B0BC}" type="datetimeFigureOut">
              <a:rPr lang="en-US" smtClean="0"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E909-E20B-F54F-8F29-534B407A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1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336-72AC-404E-81C1-0FD9CAC9B0BC}" type="datetimeFigureOut">
              <a:rPr lang="en-US" smtClean="0"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E909-E20B-F54F-8F29-534B407A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8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336-72AC-404E-81C1-0FD9CAC9B0BC}" type="datetimeFigureOut">
              <a:rPr lang="en-US" smtClean="0"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E909-E20B-F54F-8F29-534B407A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3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336-72AC-404E-81C1-0FD9CAC9B0BC}" type="datetimeFigureOut">
              <a:rPr lang="en-US" smtClean="0"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E909-E20B-F54F-8F29-534B407A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336-72AC-404E-81C1-0FD9CAC9B0BC}" type="datetimeFigureOut">
              <a:rPr lang="en-US" smtClean="0"/>
              <a:t>10/7/22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E909-E20B-F54F-8F29-534B407A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9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336-72AC-404E-81C1-0FD9CAC9B0BC}" type="datetimeFigureOut">
              <a:rPr lang="en-US" smtClean="0"/>
              <a:t>10/7/22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E909-E20B-F54F-8F29-534B407A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9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336-72AC-404E-81C1-0FD9CAC9B0BC}" type="datetimeFigureOut">
              <a:rPr lang="en-US" smtClean="0"/>
              <a:t>10/7/22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E909-E20B-F54F-8F29-534B407A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2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336-72AC-404E-81C1-0FD9CAC9B0BC}" type="datetimeFigureOut">
              <a:rPr lang="en-US" smtClean="0"/>
              <a:t>10/7/22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E909-E20B-F54F-8F29-534B407A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2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336-72AC-404E-81C1-0FD9CAC9B0BC}" type="datetimeFigureOut">
              <a:rPr lang="en-US" smtClean="0"/>
              <a:t>10/7/22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E909-E20B-F54F-8F29-534B407A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2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336-72AC-404E-81C1-0FD9CAC9B0BC}" type="datetimeFigureOut">
              <a:rPr lang="en-US" smtClean="0"/>
              <a:t>10/7/22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E909-E20B-F54F-8F29-534B407A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6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15336-72AC-404E-81C1-0FD9CAC9B0BC}" type="datetimeFigureOut">
              <a:rPr lang="en-US" smtClean="0"/>
              <a:t>10/7/22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2E909-E20B-F54F-8F29-534B407A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17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87574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65D041-2DEC-AC95-C815-F0A1ADEE7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60BBB5-A920-715E-6D4C-114DAFD29248}"/>
              </a:ext>
            </a:extLst>
          </p:cNvPr>
          <p:cNvSpPr txBox="1"/>
          <p:nvPr/>
        </p:nvSpPr>
        <p:spPr>
          <a:xfrm>
            <a:off x="420130" y="1767015"/>
            <a:ext cx="94282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>
                    <a:lumMod val="25000"/>
                  </a:schemeClr>
                </a:solidFill>
                <a:latin typeface="Trajan Pro" panose="02020502050506020301" pitchFamily="18" charset="0"/>
              </a:rPr>
              <a:t>Who Will </a:t>
            </a:r>
            <a:r>
              <a:rPr lang="en-US" sz="8000" b="1" dirty="0">
                <a:solidFill>
                  <a:schemeClr val="accent5">
                    <a:lumMod val="75000"/>
                  </a:schemeClr>
                </a:solidFill>
                <a:latin typeface="Trajan Pro" panose="02020502050506020301" pitchFamily="18" charset="0"/>
              </a:rPr>
              <a:t>Influence</a:t>
            </a:r>
            <a:r>
              <a:rPr lang="en-US" sz="8000" b="1" dirty="0">
                <a:solidFill>
                  <a:schemeClr val="tx2">
                    <a:lumMod val="50000"/>
                  </a:schemeClr>
                </a:solidFill>
                <a:latin typeface="Trajan Pro" panose="02020502050506020301" pitchFamily="18" charset="0"/>
              </a:rPr>
              <a:t> </a:t>
            </a:r>
            <a:r>
              <a:rPr lang="en-US" sz="8000" b="1" dirty="0">
                <a:solidFill>
                  <a:schemeClr val="tx2">
                    <a:lumMod val="25000"/>
                  </a:schemeClr>
                </a:solidFill>
                <a:latin typeface="Trajan Pro" panose="02020502050506020301" pitchFamily="18" charset="0"/>
              </a:rPr>
              <a:t>You?</a:t>
            </a:r>
          </a:p>
        </p:txBody>
      </p:sp>
    </p:spTree>
    <p:extLst>
      <p:ext uri="{BB962C8B-B14F-4D97-AF65-F5344CB8AC3E}">
        <p14:creationId xmlns:p14="http://schemas.microsoft.com/office/powerpoint/2010/main" val="397166547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65D041-2DEC-AC95-C815-F0A1ADEE7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60BBB5-A920-715E-6D4C-114DAFD29248}"/>
              </a:ext>
            </a:extLst>
          </p:cNvPr>
          <p:cNvSpPr txBox="1"/>
          <p:nvPr/>
        </p:nvSpPr>
        <p:spPr>
          <a:xfrm>
            <a:off x="378941" y="5224976"/>
            <a:ext cx="90121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>
                    <a:lumMod val="25000"/>
                  </a:schemeClr>
                </a:solidFill>
                <a:latin typeface="Trajan Pro" panose="02020502050506020301" pitchFamily="18" charset="0"/>
              </a:rPr>
              <a:t>The Problem of </a:t>
            </a:r>
            <a:br>
              <a:rPr lang="en-US" sz="4400" b="1" dirty="0">
                <a:solidFill>
                  <a:schemeClr val="tx2">
                    <a:lumMod val="25000"/>
                  </a:schemeClr>
                </a:solidFill>
                <a:latin typeface="Trajan Pro" panose="02020502050506020301" pitchFamily="18" charset="0"/>
              </a:rPr>
            </a:b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rajan Pro" panose="02020502050506020301" pitchFamily="18" charset="0"/>
              </a:rPr>
              <a:t>Bad Influences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EA5BF1-1F72-281F-AEB2-692462F083CB}"/>
              </a:ext>
            </a:extLst>
          </p:cNvPr>
          <p:cNvSpPr txBox="1"/>
          <p:nvPr/>
        </p:nvSpPr>
        <p:spPr>
          <a:xfrm>
            <a:off x="0" y="1885143"/>
            <a:ext cx="9770076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800" dirty="0">
                <a:solidFill>
                  <a:schemeClr val="tx2">
                    <a:lumMod val="25000"/>
                  </a:schemeClr>
                </a:solidFill>
                <a:latin typeface="Century" panose="02040604050505020304" pitchFamily="18" charset="0"/>
              </a:rPr>
              <a:t>You lose far more than you gain </a:t>
            </a:r>
            <a:br>
              <a:rPr lang="en-US" sz="3800" dirty="0">
                <a:solidFill>
                  <a:schemeClr val="tx2">
                    <a:lumMod val="25000"/>
                  </a:schemeClr>
                </a:solidFill>
                <a:latin typeface="Century" panose="02040604050505020304" pitchFamily="18" charset="0"/>
              </a:rPr>
            </a:br>
            <a:r>
              <a:rPr lang="en-US" sz="3800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</a:rPr>
              <a:t>(Proverbs 1.10,18-19; 2.16-19)</a:t>
            </a:r>
          </a:p>
          <a:p>
            <a:pPr algn="ctr">
              <a:spcAft>
                <a:spcPts val="1800"/>
              </a:spcAft>
            </a:pPr>
            <a:r>
              <a:rPr lang="en-US" sz="3800" dirty="0">
                <a:solidFill>
                  <a:schemeClr val="tx2">
                    <a:lumMod val="25000"/>
                  </a:schemeClr>
                </a:solidFill>
                <a:latin typeface="Century" panose="02040604050505020304" pitchFamily="18" charset="0"/>
              </a:rPr>
              <a:t>They are not concerned with your welfare</a:t>
            </a:r>
            <a:br>
              <a:rPr lang="en-US" sz="3800" dirty="0">
                <a:solidFill>
                  <a:schemeClr val="tx2">
                    <a:lumMod val="25000"/>
                  </a:schemeClr>
                </a:solidFill>
                <a:latin typeface="Century" panose="02040604050505020304" pitchFamily="18" charset="0"/>
              </a:rPr>
            </a:br>
            <a:r>
              <a:rPr lang="en-US" sz="3800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</a:rPr>
              <a:t>(Proverbs 1.13-14)</a:t>
            </a:r>
          </a:p>
        </p:txBody>
      </p:sp>
    </p:spTree>
    <p:extLst>
      <p:ext uri="{BB962C8B-B14F-4D97-AF65-F5344CB8AC3E}">
        <p14:creationId xmlns:p14="http://schemas.microsoft.com/office/powerpoint/2010/main" val="1182039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65D041-2DEC-AC95-C815-F0A1ADEE7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EA5BF1-1F72-281F-AEB2-692462F083CB}"/>
              </a:ext>
            </a:extLst>
          </p:cNvPr>
          <p:cNvSpPr txBox="1"/>
          <p:nvPr/>
        </p:nvSpPr>
        <p:spPr>
          <a:xfrm>
            <a:off x="0" y="1670830"/>
            <a:ext cx="937877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</a:rPr>
              <a:t>Parents:</a:t>
            </a:r>
            <a:r>
              <a:rPr lang="en-US" sz="4000" dirty="0">
                <a:solidFill>
                  <a:schemeClr val="tx2">
                    <a:lumMod val="25000"/>
                  </a:schemeClr>
                </a:solidFill>
                <a:latin typeface="Century" panose="02040604050505020304" pitchFamily="18" charset="0"/>
              </a:rPr>
              <a:t> don’t abdicate your role.</a:t>
            </a:r>
          </a:p>
          <a:p>
            <a:pPr algn="ctr">
              <a:spcAft>
                <a:spcPts val="1800"/>
              </a:spcAft>
            </a:pP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</a:rPr>
              <a:t>Children: </a:t>
            </a:r>
            <a:r>
              <a:rPr lang="en-US" sz="4000" dirty="0">
                <a:solidFill>
                  <a:schemeClr val="tx2">
                    <a:lumMod val="25000"/>
                  </a:schemeClr>
                </a:solidFill>
                <a:latin typeface="Century" panose="02040604050505020304" pitchFamily="18" charset="0"/>
              </a:rPr>
              <a:t>don’t detach from those </a:t>
            </a:r>
            <a:br>
              <a:rPr lang="en-US" sz="4000" dirty="0">
                <a:solidFill>
                  <a:schemeClr val="tx2">
                    <a:lumMod val="25000"/>
                  </a:schemeClr>
                </a:solidFill>
                <a:latin typeface="Century" panose="02040604050505020304" pitchFamily="18" charset="0"/>
              </a:rPr>
            </a:br>
            <a:r>
              <a:rPr lang="en-US" sz="4000" dirty="0">
                <a:solidFill>
                  <a:schemeClr val="tx2">
                    <a:lumMod val="25000"/>
                  </a:schemeClr>
                </a:solidFill>
                <a:latin typeface="Century" panose="02040604050505020304" pitchFamily="18" charset="0"/>
              </a:rPr>
              <a:t>who love you</a:t>
            </a:r>
          </a:p>
          <a:p>
            <a:pPr algn="ctr">
              <a:spcAft>
                <a:spcPts val="1800"/>
              </a:spcAft>
            </a:pP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Century" panose="02040604050505020304" pitchFamily="18" charset="0"/>
              </a:rPr>
              <a:t>Church: </a:t>
            </a:r>
            <a:r>
              <a:rPr lang="en-US" sz="4000" dirty="0">
                <a:solidFill>
                  <a:schemeClr val="tx2">
                    <a:lumMod val="25000"/>
                  </a:schemeClr>
                </a:solidFill>
                <a:latin typeface="Century" panose="02040604050505020304" pitchFamily="18" charset="0"/>
              </a:rPr>
              <a:t>be a community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85C8DC-E369-AFE9-4405-7CC85AE20D24}"/>
              </a:ext>
            </a:extLst>
          </p:cNvPr>
          <p:cNvSpPr txBox="1"/>
          <p:nvPr/>
        </p:nvSpPr>
        <p:spPr>
          <a:xfrm>
            <a:off x="378941" y="5224976"/>
            <a:ext cx="90121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>
                    <a:lumMod val="25000"/>
                  </a:schemeClr>
                </a:solidFill>
                <a:latin typeface="Trajan Pro" panose="02020502050506020301" pitchFamily="18" charset="0"/>
              </a:rPr>
              <a:t>The Way Back </a:t>
            </a:r>
            <a:br>
              <a:rPr lang="en-US" sz="4400" b="1" dirty="0">
                <a:solidFill>
                  <a:schemeClr val="tx2">
                    <a:lumMod val="25000"/>
                  </a:schemeClr>
                </a:solidFill>
                <a:latin typeface="Trajan Pro" panose="02020502050506020301" pitchFamily="18" charset="0"/>
              </a:rPr>
            </a:b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rajan Pro" panose="02020502050506020301" pitchFamily="18" charset="0"/>
              </a:rPr>
              <a:t>Proverbs 1.7-9</a:t>
            </a:r>
          </a:p>
        </p:txBody>
      </p:sp>
    </p:spTree>
    <p:extLst>
      <p:ext uri="{BB962C8B-B14F-4D97-AF65-F5344CB8AC3E}">
        <p14:creationId xmlns:p14="http://schemas.microsoft.com/office/powerpoint/2010/main" val="3346768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rt road with trees on either side of it&#10;&#10;Description automatically generated with medium confidence">
            <a:extLst>
              <a:ext uri="{FF2B5EF4-FFF2-40B4-BE49-F238E27FC236}">
                <a16:creationId xmlns:a16="http://schemas.microsoft.com/office/drawing/2014/main" id="{026458A2-3C68-7532-52A2-AE78D5423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41977E-2A7B-303A-AEEC-628EBD52D748}"/>
              </a:ext>
            </a:extLst>
          </p:cNvPr>
          <p:cNvSpPr txBox="1"/>
          <p:nvPr/>
        </p:nvSpPr>
        <p:spPr>
          <a:xfrm>
            <a:off x="436605" y="4992129"/>
            <a:ext cx="113187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" panose="020B0503020202020204" pitchFamily="34" charset="0"/>
              </a:rPr>
              <a:t>“Stand by the ways and see and ask for the ancient paths, Where the good way is, and walk in it; And you will find rest for your souls.” (Jeremiah 6.16)</a:t>
            </a:r>
          </a:p>
        </p:txBody>
      </p:sp>
    </p:spTree>
    <p:extLst>
      <p:ext uri="{BB962C8B-B14F-4D97-AF65-F5344CB8AC3E}">
        <p14:creationId xmlns:p14="http://schemas.microsoft.com/office/powerpoint/2010/main" val="171727041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70086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103</Words>
  <Application>Microsoft Macintosh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Century</vt:lpstr>
      <vt:lpstr>Arial</vt:lpstr>
      <vt:lpstr>Trajan Pro</vt:lpstr>
      <vt:lpstr>Calibri Light</vt:lpstr>
      <vt:lpstr>Avenir Next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12</cp:revision>
  <dcterms:created xsi:type="dcterms:W3CDTF">2022-09-02T18:11:02Z</dcterms:created>
  <dcterms:modified xsi:type="dcterms:W3CDTF">2022-10-07T18:46:29Z</dcterms:modified>
</cp:coreProperties>
</file>