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7" r:id="rId3"/>
    <p:sldId id="293" r:id="rId4"/>
    <p:sldId id="327" r:id="rId5"/>
    <p:sldId id="323" r:id="rId6"/>
    <p:sldId id="324" r:id="rId7"/>
    <p:sldId id="335" r:id="rId8"/>
    <p:sldId id="337" r:id="rId9"/>
    <p:sldId id="338" r:id="rId10"/>
    <p:sldId id="340"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D294"/>
    <a:srgbClr val="F8F6DB"/>
    <a:srgbClr val="2F322C"/>
    <a:srgbClr val="AB742F"/>
    <a:srgbClr val="F86413"/>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88" autoAdjust="0"/>
    <p:restoredTop sz="94694"/>
  </p:normalViewPr>
  <p:slideViewPr>
    <p:cSldViewPr snapToGrid="0" snapToObjects="1">
      <p:cViewPr varScale="1">
        <p:scale>
          <a:sx n="75" d="100"/>
          <a:sy n="75" d="100"/>
        </p:scale>
        <p:origin x="176" y="1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11/19/22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The Local Church in the New Testament</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a:bodyPr>
          <a:lstStyle/>
          <a:p>
            <a:pPr marL="1371600" lvl="1">
              <a:buFont typeface="Arial" panose="020B0604020202020204" pitchFamily="34" charset="0"/>
              <a:buChar char="•"/>
            </a:pPr>
            <a:r>
              <a:rPr lang="en-US" sz="3200" dirty="0"/>
              <a:t>It has oversight</a:t>
            </a:r>
          </a:p>
          <a:p>
            <a:pPr marL="1371600" lvl="1">
              <a:buFont typeface="Arial" panose="020B0604020202020204" pitchFamily="34" charset="0"/>
              <a:buChar char="•"/>
            </a:pPr>
            <a:r>
              <a:rPr lang="en-US" sz="3200" dirty="0"/>
              <a:t>It has deacons</a:t>
            </a:r>
          </a:p>
          <a:p>
            <a:pPr marL="1371600" lvl="1">
              <a:buFont typeface="Arial" panose="020B0604020202020204" pitchFamily="34" charset="0"/>
              <a:buChar char="•"/>
            </a:pPr>
            <a:r>
              <a:rPr lang="en-US" sz="3200" dirty="0"/>
              <a:t>Evangelists worked with the local group</a:t>
            </a:r>
          </a:p>
          <a:p>
            <a:pPr marL="1371600" lvl="1">
              <a:buFont typeface="Arial" panose="020B0604020202020204" pitchFamily="34" charset="0"/>
              <a:buChar char="•"/>
            </a:pPr>
            <a:r>
              <a:rPr lang="en-US" sz="3200" dirty="0"/>
              <a:t>It has responsibilities</a:t>
            </a:r>
            <a:endParaRPr lang="en-US" dirty="0"/>
          </a:p>
          <a:p>
            <a:pPr marL="1371600" lvl="2">
              <a:buFont typeface="Arial" panose="020B0604020202020204" pitchFamily="34" charset="0"/>
              <a:buChar char="•"/>
            </a:pPr>
            <a:r>
              <a:rPr lang="en-US" sz="3200" dirty="0"/>
              <a:t> Worship and edify</a:t>
            </a:r>
          </a:p>
          <a:p>
            <a:pPr marL="1371600" lvl="2">
              <a:buFont typeface="Arial" panose="020B0604020202020204" pitchFamily="34" charset="0"/>
              <a:buChar char="•"/>
            </a:pPr>
            <a:r>
              <a:rPr lang="en-US" sz="3200" dirty="0"/>
              <a:t> Support the preaching of the gospel</a:t>
            </a:r>
          </a:p>
          <a:p>
            <a:pPr marL="1371600" lvl="2">
              <a:buFont typeface="Arial" panose="020B0604020202020204" pitchFamily="34" charset="0"/>
              <a:buChar char="•"/>
            </a:pPr>
            <a:r>
              <a:rPr lang="en-US" sz="3200" dirty="0"/>
              <a:t> Support one another with daily necessities</a:t>
            </a:r>
          </a:p>
        </p:txBody>
      </p:sp>
    </p:spTree>
    <p:extLst>
      <p:ext uri="{BB962C8B-B14F-4D97-AF65-F5344CB8AC3E}">
        <p14:creationId xmlns:p14="http://schemas.microsoft.com/office/powerpoint/2010/main" val="42131291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673622" y="1783060"/>
            <a:ext cx="6844756" cy="2987079"/>
          </a:xfrm>
        </p:spPr>
        <p:txBody>
          <a:bodyPr/>
          <a:lstStyle/>
          <a:p>
            <a:r>
              <a:rPr lang="en-US" sz="5400" dirty="0"/>
              <a:t>God’s Authority Over His Church</a:t>
            </a:r>
          </a:p>
        </p:txBody>
      </p:sp>
    </p:spTree>
    <p:extLst>
      <p:ext uri="{BB962C8B-B14F-4D97-AF65-F5344CB8AC3E}">
        <p14:creationId xmlns:p14="http://schemas.microsoft.com/office/powerpoint/2010/main" val="391848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008D098-3DB0-9615-76C0-F9691E6BFEE4}"/>
              </a:ext>
            </a:extLst>
          </p:cNvPr>
          <p:cNvSpPr/>
          <p:nvPr/>
        </p:nvSpPr>
        <p:spPr>
          <a:xfrm>
            <a:off x="3529263" y="978568"/>
            <a:ext cx="5133473" cy="5358063"/>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6AD0E4-3FC8-2DBD-02A0-677001A02D2C}"/>
              </a:ext>
            </a:extLst>
          </p:cNvPr>
          <p:cNvSpPr txBox="1"/>
          <p:nvPr/>
        </p:nvSpPr>
        <p:spPr>
          <a:xfrm>
            <a:off x="4138863" y="2101515"/>
            <a:ext cx="3914274" cy="523220"/>
          </a:xfrm>
          <a:prstGeom prst="rect">
            <a:avLst/>
          </a:prstGeom>
          <a:noFill/>
        </p:spPr>
        <p:txBody>
          <a:bodyPr wrap="square" rtlCol="0">
            <a:spAutoFit/>
          </a:bodyPr>
          <a:lstStyle/>
          <a:p>
            <a:pPr algn="ctr"/>
            <a:r>
              <a:rPr lang="en-US" sz="2800" b="1" dirty="0">
                <a:solidFill>
                  <a:schemeClr val="bg1"/>
                </a:solidFill>
                <a:latin typeface="Avenir Book" panose="02000503020000020003" pitchFamily="2" charset="0"/>
              </a:rPr>
              <a:t>All Scripture Authorizes</a:t>
            </a:r>
          </a:p>
        </p:txBody>
      </p:sp>
      <p:sp>
        <p:nvSpPr>
          <p:cNvPr id="6" name="TextBox 5">
            <a:extLst>
              <a:ext uri="{FF2B5EF4-FFF2-40B4-BE49-F238E27FC236}">
                <a16:creationId xmlns:a16="http://schemas.microsoft.com/office/drawing/2014/main" id="{E68071CB-2BCE-9C88-08E1-03BCE80D6756}"/>
              </a:ext>
            </a:extLst>
          </p:cNvPr>
          <p:cNvSpPr txBox="1"/>
          <p:nvPr/>
        </p:nvSpPr>
        <p:spPr>
          <a:xfrm>
            <a:off x="4138862" y="3429000"/>
            <a:ext cx="3914274" cy="892552"/>
          </a:xfrm>
          <a:prstGeom prst="rect">
            <a:avLst/>
          </a:prstGeom>
          <a:noFill/>
        </p:spPr>
        <p:txBody>
          <a:bodyPr wrap="square" rtlCol="0">
            <a:spAutoFit/>
          </a:bodyPr>
          <a:lstStyle/>
          <a:p>
            <a:pPr algn="ctr"/>
            <a:r>
              <a:rPr lang="en-US" sz="2600" dirty="0">
                <a:solidFill>
                  <a:schemeClr val="bg1">
                    <a:lumMod val="65000"/>
                    <a:lumOff val="35000"/>
                  </a:schemeClr>
                </a:solidFill>
                <a:latin typeface="Avenir Book" panose="02000503020000020003" pitchFamily="2" charset="0"/>
              </a:rPr>
              <a:t>To put it in the circle you have to have a scripture</a:t>
            </a:r>
          </a:p>
        </p:txBody>
      </p:sp>
      <p:sp>
        <p:nvSpPr>
          <p:cNvPr id="7" name="TextBox 6">
            <a:extLst>
              <a:ext uri="{FF2B5EF4-FFF2-40B4-BE49-F238E27FC236}">
                <a16:creationId xmlns:a16="http://schemas.microsoft.com/office/drawing/2014/main" id="{5F8FB897-E699-D7C6-4745-0CBD8048CAD0}"/>
              </a:ext>
            </a:extLst>
          </p:cNvPr>
          <p:cNvSpPr txBox="1"/>
          <p:nvPr/>
        </p:nvSpPr>
        <p:spPr>
          <a:xfrm>
            <a:off x="689811" y="2363125"/>
            <a:ext cx="2518610" cy="523220"/>
          </a:xfrm>
          <a:prstGeom prst="rect">
            <a:avLst/>
          </a:prstGeom>
          <a:noFill/>
        </p:spPr>
        <p:txBody>
          <a:bodyPr wrap="square" rtlCol="0">
            <a:spAutoFit/>
          </a:bodyPr>
          <a:lstStyle/>
          <a:p>
            <a:pPr algn="ctr"/>
            <a:r>
              <a:rPr lang="en-US" sz="2800" dirty="0">
                <a:solidFill>
                  <a:srgbClr val="E6D294"/>
                </a:solidFill>
              </a:rPr>
              <a:t>Unauthorized </a:t>
            </a:r>
          </a:p>
        </p:txBody>
      </p:sp>
    </p:spTree>
    <p:extLst>
      <p:ext uri="{BB962C8B-B14F-4D97-AF65-F5344CB8AC3E}">
        <p14:creationId xmlns:p14="http://schemas.microsoft.com/office/powerpoint/2010/main" val="3760355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1169675" y="1783061"/>
            <a:ext cx="9852649" cy="2987079"/>
          </a:xfrm>
        </p:spPr>
        <p:txBody>
          <a:bodyPr/>
          <a:lstStyle/>
          <a:p>
            <a:r>
              <a:rPr lang="en-US" sz="5400" dirty="0"/>
              <a:t>What is the Mission of the Church</a:t>
            </a:r>
          </a:p>
        </p:txBody>
      </p:sp>
    </p:spTree>
    <p:extLst>
      <p:ext uri="{BB962C8B-B14F-4D97-AF65-F5344CB8AC3E}">
        <p14:creationId xmlns:p14="http://schemas.microsoft.com/office/powerpoint/2010/main" val="428113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400" dirty="0"/>
              <a:t>Church</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a:bodyPr>
          <a:lstStyle/>
          <a:p>
            <a:pPr algn="l"/>
            <a:r>
              <a:rPr lang="en-US" sz="3600" dirty="0"/>
              <a:t>Gk., </a:t>
            </a:r>
            <a:r>
              <a:rPr lang="en-US" sz="3600" dirty="0" err="1"/>
              <a:t>Ekklesia</a:t>
            </a:r>
            <a:endParaRPr lang="en-US" sz="3600" dirty="0"/>
          </a:p>
          <a:p>
            <a:pPr marL="1371600" lvl="1">
              <a:buFont typeface="Arial" panose="020B0604020202020204" pitchFamily="34" charset="0"/>
              <a:buChar char="•"/>
            </a:pPr>
            <a:r>
              <a:rPr lang="en-US" dirty="0"/>
              <a:t>Group; assembly</a:t>
            </a:r>
          </a:p>
          <a:p>
            <a:pPr marL="1371600" lvl="1">
              <a:buFont typeface="Arial" panose="020B0604020202020204" pitchFamily="34" charset="0"/>
              <a:buChar char="•"/>
            </a:pPr>
            <a:r>
              <a:rPr lang="en-US" dirty="0"/>
              <a:t>What kind of group?</a:t>
            </a:r>
          </a:p>
          <a:p>
            <a:pPr marL="1371600" lvl="1">
              <a:buFont typeface="Arial" panose="020B0604020202020204" pitchFamily="34" charset="0"/>
              <a:buChar char="•"/>
            </a:pPr>
            <a:r>
              <a:rPr lang="en-US" dirty="0"/>
              <a:t>Determined by modifiers of the term</a:t>
            </a:r>
          </a:p>
          <a:p>
            <a:pPr marL="1371600" lvl="2">
              <a:buFont typeface="Arial" panose="020B0604020202020204" pitchFamily="34" charset="0"/>
              <a:buChar char="•"/>
            </a:pPr>
            <a:r>
              <a:rPr lang="en-US" dirty="0"/>
              <a:t> Church – of God; of Christ; His body; of the firstborn ones</a:t>
            </a:r>
          </a:p>
          <a:p>
            <a:pPr marL="1371600" lvl="1">
              <a:buFont typeface="Arial" panose="020B0604020202020204" pitchFamily="34" charset="0"/>
              <a:buChar char="•"/>
            </a:pPr>
            <a:r>
              <a:rPr lang="en-US" dirty="0"/>
              <a:t>“I will build my church” - Mt. 16:18</a:t>
            </a:r>
          </a:p>
          <a:p>
            <a:pPr marL="1371600" lvl="2">
              <a:buFont typeface="Arial" panose="020B0604020202020204" pitchFamily="34" charset="0"/>
              <a:buChar char="•"/>
            </a:pPr>
            <a:r>
              <a:rPr lang="en-US" dirty="0"/>
              <a:t> 	A worldwide, universal, time spanning group</a:t>
            </a:r>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3894169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400" dirty="0"/>
              <a:t>Church</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fontScale="92500" lnSpcReduction="10000"/>
          </a:bodyPr>
          <a:lstStyle/>
          <a:p>
            <a:pPr algn="l"/>
            <a:r>
              <a:rPr lang="en-US" sz="3600" dirty="0"/>
              <a:t>What does it mean to be a member of the church?</a:t>
            </a:r>
            <a:endParaRPr lang="en-US" sz="3600" i="1" dirty="0"/>
          </a:p>
          <a:p>
            <a:pPr marL="1371600" lvl="1">
              <a:buFont typeface="Arial" panose="020B0604020202020204" pitchFamily="34" charset="0"/>
              <a:buChar char="•"/>
            </a:pPr>
            <a:r>
              <a:rPr lang="en-US" dirty="0"/>
              <a:t>Can you be a Christian without being a member of a local church?</a:t>
            </a:r>
          </a:p>
          <a:p>
            <a:pPr marL="1371600" lvl="1">
              <a:buFont typeface="Arial" panose="020B0604020202020204" pitchFamily="34" charset="0"/>
              <a:buChar char="•"/>
            </a:pPr>
            <a:r>
              <a:rPr lang="en-US" dirty="0"/>
              <a:t>Paul in Jerusalem – Acts 9:26</a:t>
            </a:r>
          </a:p>
          <a:p>
            <a:pPr marL="1371600" lvl="2">
              <a:buFont typeface="Arial" panose="020B0604020202020204" pitchFamily="34" charset="0"/>
              <a:buChar char="•"/>
            </a:pPr>
            <a:r>
              <a:rPr lang="en-US" i="1" dirty="0"/>
              <a:t> “And when he had come to Jerusalem, he attempted to join the disciples. And they were all afraid of him, for they did not believe that he was a disciple. 27 But Barnabas took him and brought him to the apostles and declared to them how on the road he had seen the Lord, who spoke to him, and how at Damascus he had preached boldly in the name of Jesus. 28 So he went in and out among them at Jerusalem, preaching boldly in the name of the Lord.”</a:t>
            </a:r>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42422335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400" dirty="0"/>
              <a:t>Church</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a:bodyPr>
          <a:lstStyle/>
          <a:p>
            <a:pPr algn="l"/>
            <a:r>
              <a:rPr lang="en-US" sz="3600" dirty="0"/>
              <a:t>Two main uses of </a:t>
            </a:r>
            <a:r>
              <a:rPr lang="en-US" sz="3600" i="1" dirty="0" err="1"/>
              <a:t>ekklesia</a:t>
            </a:r>
            <a:endParaRPr lang="en-US" sz="3600" i="1" dirty="0"/>
          </a:p>
          <a:p>
            <a:pPr marL="1371600" lvl="1">
              <a:buFont typeface="Arial" panose="020B0604020202020204" pitchFamily="34" charset="0"/>
              <a:buChar char="•"/>
            </a:pPr>
            <a:r>
              <a:rPr lang="en-US" dirty="0"/>
              <a:t>A worldwide, universal, time spanning group</a:t>
            </a:r>
          </a:p>
          <a:p>
            <a:pPr marL="1371600" lvl="1">
              <a:buFont typeface="Arial" panose="020B0604020202020204" pitchFamily="34" charset="0"/>
              <a:buChar char="•"/>
            </a:pPr>
            <a:r>
              <a:rPr lang="en-US" dirty="0"/>
              <a:t>A specific local group of believers</a:t>
            </a:r>
          </a:p>
          <a:p>
            <a:pPr marL="1371600" lvl="1">
              <a:buFont typeface="Arial" panose="020B0604020202020204" pitchFamily="34" charset="0"/>
              <a:buChar char="•"/>
            </a:pPr>
            <a:r>
              <a:rPr lang="en-US" dirty="0"/>
              <a:t>We learn what the </a:t>
            </a:r>
            <a:r>
              <a:rPr lang="en-US" i="1" dirty="0" err="1"/>
              <a:t>ekklesia</a:t>
            </a:r>
            <a:r>
              <a:rPr lang="en-US" dirty="0"/>
              <a:t> is from the context.</a:t>
            </a:r>
          </a:p>
          <a:p>
            <a:pPr marL="1371600" lvl="1">
              <a:buFont typeface="Arial" panose="020B0604020202020204" pitchFamily="34" charset="0"/>
              <a:buChar char="•"/>
            </a:pPr>
            <a:r>
              <a:rPr lang="en-US" dirty="0"/>
              <a:t>A common term, not a religious one – Acts 19:39-41</a:t>
            </a:r>
          </a:p>
          <a:p>
            <a:pPr marL="1371600" lvl="1">
              <a:buFont typeface="Arial" panose="020B0604020202020204" pitchFamily="34" charset="0"/>
              <a:buChar char="•"/>
            </a:pPr>
            <a:r>
              <a:rPr lang="en-US" dirty="0"/>
              <a:t>The University church is an </a:t>
            </a:r>
            <a:r>
              <a:rPr lang="en-US" i="1" dirty="0" err="1"/>
              <a:t>ekklesia</a:t>
            </a:r>
            <a:r>
              <a:rPr lang="en-US" dirty="0"/>
              <a:t> that meets in the University area.</a:t>
            </a:r>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23888614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1169675" y="1783061"/>
            <a:ext cx="9852649" cy="2987079"/>
          </a:xfrm>
        </p:spPr>
        <p:txBody>
          <a:bodyPr/>
          <a:lstStyle/>
          <a:p>
            <a:r>
              <a:rPr lang="en-US" sz="5400" dirty="0"/>
              <a:t>What Role Does This Local Body of Believers Play in God’s Plan?</a:t>
            </a:r>
          </a:p>
        </p:txBody>
      </p:sp>
    </p:spTree>
    <p:extLst>
      <p:ext uri="{BB962C8B-B14F-4D97-AF65-F5344CB8AC3E}">
        <p14:creationId xmlns:p14="http://schemas.microsoft.com/office/powerpoint/2010/main" val="3458471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15718</TotalTime>
  <Words>324</Words>
  <Application>Microsoft Macintosh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Book</vt:lpstr>
      <vt:lpstr>Calibri</vt:lpstr>
      <vt:lpstr>Georgia</vt:lpstr>
      <vt:lpstr>Gotham Book</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85</cp:revision>
  <cp:lastPrinted>2022-11-19T16:20:57Z</cp:lastPrinted>
  <dcterms:created xsi:type="dcterms:W3CDTF">2014-03-26T14:03:34Z</dcterms:created>
  <dcterms:modified xsi:type="dcterms:W3CDTF">2022-11-19T16:22:50Z</dcterms:modified>
</cp:coreProperties>
</file>