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6"/>
  </p:notesMasterIdLst>
  <p:handoutMasterIdLst>
    <p:handoutMasterId r:id="rId27"/>
  </p:handoutMasterIdLst>
  <p:sldIdLst>
    <p:sldId id="257" r:id="rId5"/>
    <p:sldId id="259" r:id="rId6"/>
    <p:sldId id="260" r:id="rId7"/>
    <p:sldId id="270" r:id="rId8"/>
    <p:sldId id="258" r:id="rId9"/>
    <p:sldId id="261" r:id="rId10"/>
    <p:sldId id="262" r:id="rId11"/>
    <p:sldId id="263" r:id="rId12"/>
    <p:sldId id="264" r:id="rId13"/>
    <p:sldId id="265" r:id="rId14"/>
    <p:sldId id="266" r:id="rId15"/>
    <p:sldId id="267" r:id="rId16"/>
    <p:sldId id="269" r:id="rId17"/>
    <p:sldId id="268"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22"/>
    <p:restoredTop sz="94628"/>
  </p:normalViewPr>
  <p:slideViewPr>
    <p:cSldViewPr snapToGrid="0" snapToObjects="1">
      <p:cViewPr varScale="1">
        <p:scale>
          <a:sx n="86" d="100"/>
          <a:sy n="86" d="100"/>
        </p:scale>
        <p:origin x="254" y="58"/>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39FE9-0B2E-4997-BA24-44FF9669BA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AE1028-7A43-40A3-A2EC-124FFB073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3D3C9-ED3E-4430-A8CA-03711A676035}" type="datetimeFigureOut">
              <a:rPr lang="en-US" smtClean="0"/>
              <a:t>12/28/2022</a:t>
            </a:fld>
            <a:endParaRPr lang="en-US" dirty="0"/>
          </a:p>
        </p:txBody>
      </p:sp>
      <p:sp>
        <p:nvSpPr>
          <p:cNvPr id="4" name="Footer Placeholder 3">
            <a:extLst>
              <a:ext uri="{FF2B5EF4-FFF2-40B4-BE49-F238E27FC236}">
                <a16:creationId xmlns:a16="http://schemas.microsoft.com/office/drawing/2014/main" id="{8ACACB66-3B0A-415A-9449-9278044DA5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B7EC22-6F70-469D-B720-84BF796C51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4CC5C-2831-4FAC-8076-6410B257E0B7}" type="slidenum">
              <a:rPr lang="en-US" smtClean="0"/>
              <a:t>‹#›</a:t>
            </a:fld>
            <a:endParaRPr lang="en-US" dirty="0"/>
          </a:p>
        </p:txBody>
      </p:sp>
    </p:spTree>
    <p:extLst>
      <p:ext uri="{BB962C8B-B14F-4D97-AF65-F5344CB8AC3E}">
        <p14:creationId xmlns:p14="http://schemas.microsoft.com/office/powerpoint/2010/main" val="95098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7E2B-6215-4DB6-B113-75ACD1123374}" type="datetimeFigureOut">
              <a:rPr lang="en-US" smtClean="0"/>
              <a:t>12/28/2022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C8106-034A-47C1-ADA6-0A1F9E0E7474}" type="slidenum">
              <a:rPr lang="en-US" smtClean="0"/>
              <a:t>‹#›</a:t>
            </a:fld>
            <a:endParaRPr lang="en-US" dirty="0"/>
          </a:p>
        </p:txBody>
      </p:sp>
    </p:spTree>
    <p:extLst>
      <p:ext uri="{BB962C8B-B14F-4D97-AF65-F5344CB8AC3E}">
        <p14:creationId xmlns:p14="http://schemas.microsoft.com/office/powerpoint/2010/main" val="288078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a:t>
            </a:fld>
            <a:endParaRPr lang="en-US" dirty="0"/>
          </a:p>
        </p:txBody>
      </p:sp>
    </p:spTree>
    <p:extLst>
      <p:ext uri="{BB962C8B-B14F-4D97-AF65-F5344CB8AC3E}">
        <p14:creationId xmlns:p14="http://schemas.microsoft.com/office/powerpoint/2010/main" val="309585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12/28/2022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12/28/2022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12/28/2022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12/28/2022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12/28/2022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24" descr="person with bookbag staring out over the mountains">
            <a:extLst>
              <a:ext uri="{FF2B5EF4-FFF2-40B4-BE49-F238E27FC236}">
                <a16:creationId xmlns:a16="http://schemas.microsoft.com/office/drawing/2014/main"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
            <a:ext cx="12191999" cy="6859300"/>
          </a:xfrm>
          <a:prstGeom prst="rect">
            <a:avLst/>
          </a:prstGeom>
        </p:spPr>
      </p:pic>
      <p:sp>
        <p:nvSpPr>
          <p:cNvPr id="30" name="Rectangle 2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4"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15128" y="1788454"/>
            <a:ext cx="8361229" cy="2098226"/>
          </a:xfrm>
        </p:spPr>
        <p:txBody>
          <a:bodyPr>
            <a:normAutofit/>
          </a:bodyPr>
          <a:lstStyle/>
          <a:p>
            <a:r>
              <a:rPr lang="en-US">
                <a:solidFill>
                  <a:schemeClr val="bg2"/>
                </a:solidFill>
              </a:rPr>
              <a:t>Revelation 4</a:t>
            </a:r>
            <a:endParaRPr lang="en-US" dirty="0">
              <a:solidFill>
                <a:schemeClr val="bg2"/>
              </a:solidFill>
            </a:endParaRPr>
          </a:p>
        </p:txBody>
      </p:sp>
      <p:sp>
        <p:nvSpPr>
          <p:cNvPr id="4" name="Subtitle 3">
            <a:extLst>
              <a:ext uri="{FF2B5EF4-FFF2-40B4-BE49-F238E27FC236}">
                <a16:creationId xmlns:a16="http://schemas.microsoft.com/office/drawing/2014/main" id="{6E661E49-0788-40C2-A5B6-638ADED71159}"/>
              </a:ext>
            </a:extLst>
          </p:cNvPr>
          <p:cNvSpPr>
            <a:spLocks noGrp="1"/>
          </p:cNvSpPr>
          <p:nvPr>
            <p:ph type="subTitle" idx="1"/>
          </p:nvPr>
        </p:nvSpPr>
        <p:spPr>
          <a:xfrm>
            <a:off x="2679906" y="3956279"/>
            <a:ext cx="6831673" cy="1086237"/>
          </a:xfrm>
        </p:spPr>
        <p:txBody>
          <a:bodyPr vert="horz" lIns="91440" tIns="45720" rIns="91440" bIns="45720" rtlCol="0" anchor="t">
            <a:normAutofit/>
          </a:bodyPr>
          <a:lstStyle/>
          <a:p>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154658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3F75-6BC8-C8F5-09B6-BC2C82044156}"/>
              </a:ext>
            </a:extLst>
          </p:cNvPr>
          <p:cNvSpPr>
            <a:spLocks noGrp="1"/>
          </p:cNvSpPr>
          <p:nvPr>
            <p:ph type="title"/>
          </p:nvPr>
        </p:nvSpPr>
        <p:spPr/>
        <p:txBody>
          <a:bodyPr/>
          <a:lstStyle/>
          <a:p>
            <a:r>
              <a:rPr lang="en-US" dirty="0"/>
              <a:t>The four living creatures </a:t>
            </a:r>
          </a:p>
        </p:txBody>
      </p:sp>
      <p:sp>
        <p:nvSpPr>
          <p:cNvPr id="3" name="Content Placeholder 2">
            <a:extLst>
              <a:ext uri="{FF2B5EF4-FFF2-40B4-BE49-F238E27FC236}">
                <a16:creationId xmlns:a16="http://schemas.microsoft.com/office/drawing/2014/main" id="{FD464452-351A-D133-F798-92F7AC55D5A7}"/>
              </a:ext>
            </a:extLst>
          </p:cNvPr>
          <p:cNvSpPr>
            <a:spLocks noGrp="1"/>
          </p:cNvSpPr>
          <p:nvPr>
            <p:ph idx="1"/>
          </p:nvPr>
        </p:nvSpPr>
        <p:spPr/>
        <p:txBody>
          <a:bodyPr vert="horz" lIns="91440" tIns="45720" rIns="91440" bIns="45720" rtlCol="0" anchor="t">
            <a:normAutofit/>
          </a:bodyPr>
          <a:lstStyle/>
          <a:p>
            <a:pPr marL="383540" indent="-383540"/>
            <a:r>
              <a:rPr lang="en-US" sz="3200" b="1" dirty="0">
                <a:solidFill>
                  <a:srgbClr val="FF0000"/>
                </a:solidFill>
              </a:rPr>
              <a:t>Isaiah 6:2 </a:t>
            </a:r>
            <a:r>
              <a:rPr lang="en-US" sz="3200" dirty="0">
                <a:ea typeface="+mn-lt"/>
                <a:cs typeface="+mn-lt"/>
              </a:rPr>
              <a:t>Seraphs were in attendance above him; </a:t>
            </a:r>
            <a:r>
              <a:rPr lang="en-US" sz="3200" u="sng" dirty="0">
                <a:ea typeface="+mn-lt"/>
                <a:cs typeface="+mn-lt"/>
              </a:rPr>
              <a:t>each had six wings</a:t>
            </a:r>
            <a:r>
              <a:rPr lang="en-US" sz="3200" dirty="0">
                <a:ea typeface="+mn-lt"/>
                <a:cs typeface="+mn-lt"/>
              </a:rPr>
              <a:t>: with two they covered their faces, and with two they covered their feet, and with two they flew. </a:t>
            </a:r>
            <a:r>
              <a:rPr lang="en-US" sz="3200" b="1" baseline="30000" dirty="0">
                <a:ea typeface="+mn-lt"/>
                <a:cs typeface="+mn-lt"/>
              </a:rPr>
              <a:t>3 </a:t>
            </a:r>
            <a:r>
              <a:rPr lang="en-US" sz="3200" dirty="0">
                <a:ea typeface="+mn-lt"/>
                <a:cs typeface="+mn-lt"/>
              </a:rPr>
              <a:t>And one called to another and said: ‘Holy, holy, holy is the </a:t>
            </a:r>
            <a:r>
              <a:rPr lang="en-US" sz="3200" cap="small" dirty="0">
                <a:ea typeface="+mn-lt"/>
                <a:cs typeface="+mn-lt"/>
              </a:rPr>
              <a:t>Lord</a:t>
            </a:r>
            <a:r>
              <a:rPr lang="en-US" sz="3200" dirty="0">
                <a:ea typeface="+mn-lt"/>
                <a:cs typeface="+mn-lt"/>
              </a:rPr>
              <a:t> of hosts;</a:t>
            </a:r>
            <a:br>
              <a:rPr lang="en-US" sz="3200" dirty="0">
                <a:ea typeface="+mn-lt"/>
                <a:cs typeface="+mn-lt"/>
              </a:rPr>
            </a:br>
            <a:r>
              <a:rPr lang="en-US" sz="3200" dirty="0">
                <a:ea typeface="+mn-lt"/>
                <a:cs typeface="+mn-lt"/>
              </a:rPr>
              <a:t>the whole earth is full of his glory.’</a:t>
            </a:r>
            <a:endParaRPr lang="en-US" sz="3200" dirty="0"/>
          </a:p>
          <a:p>
            <a:pPr marL="383540" indent="-383540"/>
            <a:endParaRPr lang="en-US" dirty="0"/>
          </a:p>
        </p:txBody>
      </p:sp>
    </p:spTree>
    <p:extLst>
      <p:ext uri="{BB962C8B-B14F-4D97-AF65-F5344CB8AC3E}">
        <p14:creationId xmlns:p14="http://schemas.microsoft.com/office/powerpoint/2010/main" val="283463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6DBC-8BA0-7333-25EF-3D1DC3D85A57}"/>
              </a:ext>
            </a:extLst>
          </p:cNvPr>
          <p:cNvSpPr>
            <a:spLocks noGrp="1"/>
          </p:cNvSpPr>
          <p:nvPr>
            <p:ph type="title"/>
          </p:nvPr>
        </p:nvSpPr>
        <p:spPr/>
        <p:txBody>
          <a:bodyPr/>
          <a:lstStyle/>
          <a:p>
            <a:r>
              <a:rPr lang="en-US" dirty="0"/>
              <a:t>The four living creatures</a:t>
            </a:r>
          </a:p>
        </p:txBody>
      </p:sp>
      <p:sp>
        <p:nvSpPr>
          <p:cNvPr id="3" name="Content Placeholder 2">
            <a:extLst>
              <a:ext uri="{FF2B5EF4-FFF2-40B4-BE49-F238E27FC236}">
                <a16:creationId xmlns:a16="http://schemas.microsoft.com/office/drawing/2014/main" id="{861665C3-8186-8F51-E7A6-FDD393ED68EF}"/>
              </a:ext>
            </a:extLst>
          </p:cNvPr>
          <p:cNvSpPr>
            <a:spLocks noGrp="1"/>
          </p:cNvSpPr>
          <p:nvPr>
            <p:ph idx="1"/>
          </p:nvPr>
        </p:nvSpPr>
        <p:spPr>
          <a:xfrm>
            <a:off x="1371600" y="1495246"/>
            <a:ext cx="10506973" cy="5148531"/>
          </a:xfrm>
        </p:spPr>
        <p:txBody>
          <a:bodyPr vert="horz" lIns="91440" tIns="45720" rIns="91440" bIns="45720" rtlCol="0" anchor="t">
            <a:noAutofit/>
          </a:bodyPr>
          <a:lstStyle/>
          <a:p>
            <a:pPr marL="383540" indent="-383540"/>
            <a:r>
              <a:rPr lang="en-US" sz="3200" b="1" dirty="0">
                <a:solidFill>
                  <a:srgbClr val="FF0000"/>
                </a:solidFill>
              </a:rPr>
              <a:t>Revelation 4:6</a:t>
            </a:r>
            <a:r>
              <a:rPr lang="en-US" sz="3200" dirty="0"/>
              <a:t> </a:t>
            </a:r>
            <a:r>
              <a:rPr lang="en-US" sz="3200" dirty="0">
                <a:ea typeface="+mn-lt"/>
                <a:cs typeface="+mn-lt"/>
              </a:rPr>
              <a:t>Around the throne, and on each side of the throne, are four living creatures (cherubim), full of eyes in front and behind: </a:t>
            </a:r>
            <a:r>
              <a:rPr lang="en-US" sz="3200" b="1" baseline="30000" dirty="0">
                <a:ea typeface="+mn-lt"/>
                <a:cs typeface="+mn-lt"/>
              </a:rPr>
              <a:t>7 </a:t>
            </a:r>
            <a:r>
              <a:rPr lang="en-US" sz="3200" dirty="0">
                <a:ea typeface="+mn-lt"/>
                <a:cs typeface="+mn-lt"/>
              </a:rPr>
              <a:t>the first living creature like a lion, the second living creature like an ox, the third living creature with a face like a human face, and the fourth living creature like a flying eagle. </a:t>
            </a:r>
            <a:r>
              <a:rPr lang="en-US" sz="3200" b="1" baseline="30000" dirty="0">
                <a:ea typeface="+mn-lt"/>
                <a:cs typeface="+mn-lt"/>
              </a:rPr>
              <a:t>8 </a:t>
            </a:r>
            <a:r>
              <a:rPr lang="en-US" sz="3200" dirty="0">
                <a:ea typeface="+mn-lt"/>
                <a:cs typeface="+mn-lt"/>
              </a:rPr>
              <a:t>And the four living creatures, each of them with six wings, are full of eyes all around and inside. Day and night without ceasing they </a:t>
            </a:r>
            <a:r>
              <a:rPr lang="en-US" sz="3200" dirty="0" err="1">
                <a:ea typeface="+mn-lt"/>
                <a:cs typeface="+mn-lt"/>
              </a:rPr>
              <a:t>sing,‘</a:t>
            </a:r>
            <a:r>
              <a:rPr lang="en-US" sz="3200" u="sng" dirty="0" err="1">
                <a:ea typeface="+mn-lt"/>
                <a:cs typeface="+mn-lt"/>
              </a:rPr>
              <a:t>Holy</a:t>
            </a:r>
            <a:r>
              <a:rPr lang="en-US" sz="3200" u="sng" dirty="0">
                <a:ea typeface="+mn-lt"/>
                <a:cs typeface="+mn-lt"/>
              </a:rPr>
              <a:t>, holy, holy,</a:t>
            </a:r>
            <a:br>
              <a:rPr lang="en-US" sz="3200" u="sng" dirty="0">
                <a:ea typeface="+mn-lt"/>
                <a:cs typeface="+mn-lt"/>
              </a:rPr>
            </a:br>
            <a:r>
              <a:rPr lang="en-US" sz="3200" u="sng" dirty="0">
                <a:ea typeface="+mn-lt"/>
                <a:cs typeface="+mn-lt"/>
              </a:rPr>
              <a:t>the Lord God the Almighty,</a:t>
            </a:r>
            <a:br>
              <a:rPr lang="en-US" sz="3200" u="sng" dirty="0">
                <a:ea typeface="+mn-lt"/>
                <a:cs typeface="+mn-lt"/>
              </a:rPr>
            </a:br>
            <a:r>
              <a:rPr lang="en-US" sz="3200" u="sng" dirty="0">
                <a:ea typeface="+mn-lt"/>
                <a:cs typeface="+mn-lt"/>
              </a:rPr>
              <a:t>    who was and is and is to come</a:t>
            </a:r>
            <a:r>
              <a:rPr lang="en-US" sz="3200" dirty="0">
                <a:ea typeface="+mn-lt"/>
                <a:cs typeface="+mn-lt"/>
              </a:rPr>
              <a:t>.’</a:t>
            </a:r>
            <a:endParaRPr lang="en-US" sz="3200" dirty="0"/>
          </a:p>
          <a:p>
            <a:pPr marL="383540" indent="-383540"/>
            <a:endParaRPr lang="en-US" dirty="0"/>
          </a:p>
        </p:txBody>
      </p:sp>
    </p:spTree>
    <p:extLst>
      <p:ext uri="{BB962C8B-B14F-4D97-AF65-F5344CB8AC3E}">
        <p14:creationId xmlns:p14="http://schemas.microsoft.com/office/powerpoint/2010/main" val="269777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DA93-320D-0E82-A95E-E0A2A2B1FD91}"/>
              </a:ext>
            </a:extLst>
          </p:cNvPr>
          <p:cNvSpPr>
            <a:spLocks noGrp="1"/>
          </p:cNvSpPr>
          <p:nvPr>
            <p:ph type="title"/>
          </p:nvPr>
        </p:nvSpPr>
        <p:spPr/>
        <p:txBody>
          <a:bodyPr/>
          <a:lstStyle/>
          <a:p>
            <a:r>
              <a:rPr lang="en-US" dirty="0"/>
              <a:t>They cast their crowns</a:t>
            </a:r>
          </a:p>
        </p:txBody>
      </p:sp>
      <p:sp>
        <p:nvSpPr>
          <p:cNvPr id="3" name="Content Placeholder 2">
            <a:extLst>
              <a:ext uri="{FF2B5EF4-FFF2-40B4-BE49-F238E27FC236}">
                <a16:creationId xmlns:a16="http://schemas.microsoft.com/office/drawing/2014/main" id="{2D454DC5-CBE3-E633-0CBB-74F192587FFD}"/>
              </a:ext>
            </a:extLst>
          </p:cNvPr>
          <p:cNvSpPr>
            <a:spLocks noGrp="1"/>
          </p:cNvSpPr>
          <p:nvPr>
            <p:ph idx="1"/>
          </p:nvPr>
        </p:nvSpPr>
        <p:spPr/>
        <p:txBody>
          <a:bodyPr vert="horz" lIns="91440" tIns="45720" rIns="91440" bIns="45720" rtlCol="0" anchor="t">
            <a:noAutofit/>
          </a:bodyPr>
          <a:lstStyle/>
          <a:p>
            <a:pPr marL="383540" indent="-383540"/>
            <a:r>
              <a:rPr lang="en-US" sz="2800" b="1" dirty="0">
                <a:solidFill>
                  <a:srgbClr val="FF0000"/>
                </a:solidFill>
              </a:rPr>
              <a:t>Revelation 4:9</a:t>
            </a:r>
            <a:r>
              <a:rPr lang="en-US" sz="2800" dirty="0"/>
              <a:t> </a:t>
            </a:r>
            <a:r>
              <a:rPr lang="en-US" sz="2800" b="1" baseline="30000" dirty="0">
                <a:ea typeface="+mn-lt"/>
                <a:cs typeface="+mn-lt"/>
              </a:rPr>
              <a:t> </a:t>
            </a:r>
            <a:r>
              <a:rPr lang="en-US" sz="2800" dirty="0">
                <a:ea typeface="+mn-lt"/>
                <a:cs typeface="+mn-lt"/>
              </a:rPr>
              <a:t>And whenever the living creatures give glory and </a:t>
            </a:r>
            <a:r>
              <a:rPr lang="en-US" sz="2800" dirty="0" err="1">
                <a:ea typeface="+mn-lt"/>
                <a:cs typeface="+mn-lt"/>
              </a:rPr>
              <a:t>honour</a:t>
            </a:r>
            <a:r>
              <a:rPr lang="en-US" sz="2800" dirty="0">
                <a:ea typeface="+mn-lt"/>
                <a:cs typeface="+mn-lt"/>
              </a:rPr>
              <a:t> and thanks to the one who is seated on the throne, who lives for ever and ever, </a:t>
            </a:r>
            <a:r>
              <a:rPr lang="en-US" sz="2800" b="1" baseline="30000" dirty="0">
                <a:ea typeface="+mn-lt"/>
                <a:cs typeface="+mn-lt"/>
              </a:rPr>
              <a:t>10 </a:t>
            </a:r>
            <a:r>
              <a:rPr lang="en-US" sz="2800" dirty="0">
                <a:ea typeface="+mn-lt"/>
                <a:cs typeface="+mn-lt"/>
              </a:rPr>
              <a:t>the twenty-four elders fall before the one who is seated on the throne and worship the one who lives for ever and ever; </a:t>
            </a:r>
            <a:r>
              <a:rPr lang="en-US" sz="2800" u="sng" dirty="0">
                <a:ea typeface="+mn-lt"/>
                <a:cs typeface="+mn-lt"/>
              </a:rPr>
              <a:t>they cast their crowns before the throne</a:t>
            </a:r>
            <a:r>
              <a:rPr lang="en-US" sz="2800" dirty="0">
                <a:ea typeface="+mn-lt"/>
                <a:cs typeface="+mn-lt"/>
              </a:rPr>
              <a:t>, singing,</a:t>
            </a:r>
            <a:endParaRPr lang="en-US" sz="2800" dirty="0"/>
          </a:p>
          <a:p>
            <a:pPr marL="383540" indent="-383540"/>
            <a:r>
              <a:rPr lang="en-US" sz="2800" b="1" baseline="30000" dirty="0">
                <a:ea typeface="+mn-lt"/>
                <a:cs typeface="+mn-lt"/>
              </a:rPr>
              <a:t>11 </a:t>
            </a:r>
            <a:r>
              <a:rPr lang="en-US" sz="2800" dirty="0">
                <a:ea typeface="+mn-lt"/>
                <a:cs typeface="+mn-lt"/>
              </a:rPr>
              <a:t>‘You are worthy, our Lord and God,</a:t>
            </a:r>
            <a:br>
              <a:rPr lang="en-US" sz="2800" dirty="0">
                <a:ea typeface="+mn-lt"/>
                <a:cs typeface="+mn-lt"/>
              </a:rPr>
            </a:br>
            <a:r>
              <a:rPr lang="en-US" sz="2800" dirty="0">
                <a:ea typeface="+mn-lt"/>
                <a:cs typeface="+mn-lt"/>
              </a:rPr>
              <a:t>    to receive glory and </a:t>
            </a:r>
            <a:r>
              <a:rPr lang="en-US" sz="2800" dirty="0" err="1">
                <a:ea typeface="+mn-lt"/>
                <a:cs typeface="+mn-lt"/>
              </a:rPr>
              <a:t>honour</a:t>
            </a:r>
            <a:r>
              <a:rPr lang="en-US" sz="2800" dirty="0">
                <a:ea typeface="+mn-lt"/>
                <a:cs typeface="+mn-lt"/>
              </a:rPr>
              <a:t> and power,</a:t>
            </a:r>
            <a:br>
              <a:rPr lang="en-US" sz="2800" dirty="0">
                <a:ea typeface="+mn-lt"/>
                <a:cs typeface="+mn-lt"/>
              </a:rPr>
            </a:br>
            <a:r>
              <a:rPr lang="en-US" sz="2800" dirty="0">
                <a:ea typeface="+mn-lt"/>
                <a:cs typeface="+mn-lt"/>
              </a:rPr>
              <a:t>for you created all things,</a:t>
            </a:r>
            <a:br>
              <a:rPr lang="en-US" sz="2800" dirty="0">
                <a:ea typeface="+mn-lt"/>
                <a:cs typeface="+mn-lt"/>
              </a:rPr>
            </a:br>
            <a:r>
              <a:rPr lang="en-US" sz="2800" dirty="0">
                <a:ea typeface="+mn-lt"/>
                <a:cs typeface="+mn-lt"/>
              </a:rPr>
              <a:t>    and by your will they existed and were created.’</a:t>
            </a:r>
            <a:endParaRPr lang="en-US" dirty="0"/>
          </a:p>
          <a:p>
            <a:pPr marL="383540" indent="-383540"/>
            <a:endParaRPr lang="en-US" dirty="0"/>
          </a:p>
        </p:txBody>
      </p:sp>
    </p:spTree>
    <p:extLst>
      <p:ext uri="{BB962C8B-B14F-4D97-AF65-F5344CB8AC3E}">
        <p14:creationId xmlns:p14="http://schemas.microsoft.com/office/powerpoint/2010/main" val="341813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2C6B-6E6F-7296-EEB8-BF16A097D2C9}"/>
              </a:ext>
            </a:extLst>
          </p:cNvPr>
          <p:cNvSpPr>
            <a:spLocks noGrp="1"/>
          </p:cNvSpPr>
          <p:nvPr>
            <p:ph type="title"/>
          </p:nvPr>
        </p:nvSpPr>
        <p:spPr/>
        <p:txBody>
          <a:bodyPr/>
          <a:lstStyle/>
          <a:p>
            <a:r>
              <a:rPr lang="en-US" dirty="0"/>
              <a:t>They cast their crowns</a:t>
            </a:r>
          </a:p>
        </p:txBody>
      </p:sp>
      <p:sp>
        <p:nvSpPr>
          <p:cNvPr id="3" name="Content Placeholder 2">
            <a:extLst>
              <a:ext uri="{FF2B5EF4-FFF2-40B4-BE49-F238E27FC236}">
                <a16:creationId xmlns:a16="http://schemas.microsoft.com/office/drawing/2014/main" id="{2C8CBADE-7407-AFB1-CDB4-F8DB73B204E7}"/>
              </a:ext>
            </a:extLst>
          </p:cNvPr>
          <p:cNvSpPr>
            <a:spLocks noGrp="1"/>
          </p:cNvSpPr>
          <p:nvPr>
            <p:ph idx="1"/>
          </p:nvPr>
        </p:nvSpPr>
        <p:spPr>
          <a:xfrm>
            <a:off x="1371600" y="2286000"/>
            <a:ext cx="9601200" cy="4357777"/>
          </a:xfrm>
        </p:spPr>
        <p:txBody>
          <a:bodyPr vert="horz" lIns="91440" tIns="45720" rIns="91440" bIns="45720" rtlCol="0" anchor="t">
            <a:normAutofit/>
          </a:bodyPr>
          <a:lstStyle/>
          <a:p>
            <a:pPr marL="383540" indent="-383540"/>
            <a:r>
              <a:rPr lang="en-US" sz="3600" dirty="0">
                <a:ea typeface="+mn-lt"/>
                <a:cs typeface="+mn-lt"/>
              </a:rPr>
              <a:t>"At the same time embassies arrived from Greece, the members of which, with crowns upon their own heads, approached Alexander and crowned him with golden crowns, as if indeed they came to him as special envoys </a:t>
            </a:r>
            <a:r>
              <a:rPr lang="en-US" sz="3600" dirty="0" err="1">
                <a:ea typeface="+mn-lt"/>
                <a:cs typeface="+mn-lt"/>
              </a:rPr>
              <a:t>fo</a:t>
            </a:r>
            <a:r>
              <a:rPr lang="en-US" sz="3600" dirty="0">
                <a:ea typeface="+mn-lt"/>
                <a:cs typeface="+mn-lt"/>
              </a:rPr>
              <a:t> the purpose of paying him divine honors; and his end was not far off," Arrian, </a:t>
            </a:r>
            <a:r>
              <a:rPr lang="en-US" sz="3600" i="1" dirty="0">
                <a:ea typeface="+mn-lt"/>
                <a:cs typeface="+mn-lt"/>
              </a:rPr>
              <a:t>Anabasis </a:t>
            </a:r>
            <a:r>
              <a:rPr lang="en-US" sz="3600" i="1" dirty="0" err="1">
                <a:ea typeface="+mn-lt"/>
                <a:cs typeface="+mn-lt"/>
              </a:rPr>
              <a:t>Alexandri</a:t>
            </a:r>
            <a:r>
              <a:rPr lang="en-US" sz="3600" i="1" dirty="0">
                <a:ea typeface="+mn-lt"/>
                <a:cs typeface="+mn-lt"/>
              </a:rPr>
              <a:t> </a:t>
            </a:r>
            <a:r>
              <a:rPr lang="en-US" sz="3600" dirty="0">
                <a:ea typeface="+mn-lt"/>
                <a:cs typeface="+mn-lt"/>
              </a:rPr>
              <a:t>7.23.2.</a:t>
            </a:r>
            <a:endParaRPr lang="en-US" sz="3600" dirty="0"/>
          </a:p>
        </p:txBody>
      </p:sp>
    </p:spTree>
    <p:extLst>
      <p:ext uri="{BB962C8B-B14F-4D97-AF65-F5344CB8AC3E}">
        <p14:creationId xmlns:p14="http://schemas.microsoft.com/office/powerpoint/2010/main" val="16175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3887-4EC1-A669-B80F-F5F20236320C}"/>
              </a:ext>
            </a:extLst>
          </p:cNvPr>
          <p:cNvSpPr>
            <a:spLocks noGrp="1"/>
          </p:cNvSpPr>
          <p:nvPr>
            <p:ph type="title"/>
          </p:nvPr>
        </p:nvSpPr>
        <p:spPr/>
        <p:txBody>
          <a:bodyPr/>
          <a:lstStyle/>
          <a:p>
            <a:r>
              <a:rPr lang="en-US" dirty="0"/>
              <a:t>The effect of the scene</a:t>
            </a:r>
          </a:p>
        </p:txBody>
      </p:sp>
      <p:sp>
        <p:nvSpPr>
          <p:cNvPr id="3" name="Content Placeholder 2">
            <a:extLst>
              <a:ext uri="{FF2B5EF4-FFF2-40B4-BE49-F238E27FC236}">
                <a16:creationId xmlns:a16="http://schemas.microsoft.com/office/drawing/2014/main" id="{8C06B199-78A8-FA46-2C12-E36FFD8D56CA}"/>
              </a:ext>
            </a:extLst>
          </p:cNvPr>
          <p:cNvSpPr>
            <a:spLocks noGrp="1"/>
          </p:cNvSpPr>
          <p:nvPr>
            <p:ph idx="1"/>
          </p:nvPr>
        </p:nvSpPr>
        <p:spPr/>
        <p:txBody>
          <a:bodyPr vert="horz" lIns="91440" tIns="45720" rIns="91440" bIns="45720" rtlCol="0" anchor="t">
            <a:normAutofit/>
          </a:bodyPr>
          <a:lstStyle/>
          <a:p>
            <a:pPr marL="383540" indent="-383540"/>
            <a:r>
              <a:rPr lang="en-US" sz="4000" dirty="0"/>
              <a:t>Power</a:t>
            </a:r>
          </a:p>
          <a:p>
            <a:pPr marL="383540" indent="-383540"/>
            <a:r>
              <a:rPr lang="en-US" sz="4000" dirty="0"/>
              <a:t>Control</a:t>
            </a:r>
          </a:p>
          <a:p>
            <a:pPr marL="383540" indent="-383540"/>
            <a:r>
              <a:rPr lang="en-US" sz="4000" dirty="0"/>
              <a:t>Awe</a:t>
            </a:r>
          </a:p>
        </p:txBody>
      </p:sp>
    </p:spTree>
    <p:extLst>
      <p:ext uri="{BB962C8B-B14F-4D97-AF65-F5344CB8AC3E}">
        <p14:creationId xmlns:p14="http://schemas.microsoft.com/office/powerpoint/2010/main" val="25442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42F7-A394-42F1-BFE9-8A96CBC4152A}"/>
              </a:ext>
            </a:extLst>
          </p:cNvPr>
          <p:cNvSpPr>
            <a:spLocks noGrp="1"/>
          </p:cNvSpPr>
          <p:nvPr>
            <p:ph type="title"/>
          </p:nvPr>
        </p:nvSpPr>
        <p:spPr/>
        <p:txBody>
          <a:bodyPr/>
          <a:lstStyle/>
          <a:p>
            <a:r>
              <a:rPr lang="en-US" dirty="0"/>
              <a:t>The sealed scroll</a:t>
            </a:r>
          </a:p>
        </p:txBody>
      </p:sp>
      <p:sp>
        <p:nvSpPr>
          <p:cNvPr id="3" name="Content Placeholder 2">
            <a:extLst>
              <a:ext uri="{FF2B5EF4-FFF2-40B4-BE49-F238E27FC236}">
                <a16:creationId xmlns:a16="http://schemas.microsoft.com/office/drawing/2014/main" id="{413D42B3-5B1D-4383-9E4C-19CC3A792DC0}"/>
              </a:ext>
            </a:extLst>
          </p:cNvPr>
          <p:cNvSpPr>
            <a:spLocks noGrp="1"/>
          </p:cNvSpPr>
          <p:nvPr>
            <p:ph idx="1"/>
          </p:nvPr>
        </p:nvSpPr>
        <p:spPr/>
        <p:txBody>
          <a:bodyPr>
            <a:normAutofit fontScale="92500" lnSpcReduction="10000"/>
          </a:bodyPr>
          <a:lstStyle/>
          <a:p>
            <a:r>
              <a:rPr lang="en-US" sz="2800" b="1" dirty="0"/>
              <a:t>Revelation 5:1 </a:t>
            </a:r>
            <a:r>
              <a:rPr lang="en-US" sz="2800" b="0" i="0" dirty="0">
                <a:solidFill>
                  <a:srgbClr val="000000"/>
                </a:solidFill>
                <a:effectLst/>
                <a:latin typeface="system-ui"/>
              </a:rPr>
              <a:t>Then I saw in the right hand of the one seated on the throne </a:t>
            </a:r>
            <a:r>
              <a:rPr lang="en-US" sz="2800" b="0" i="0" u="sng" dirty="0">
                <a:solidFill>
                  <a:srgbClr val="000000"/>
                </a:solidFill>
                <a:effectLst/>
                <a:latin typeface="system-ui"/>
              </a:rPr>
              <a:t>a scroll written on the inside and on the back, sealed with seven seals</a:t>
            </a:r>
            <a:r>
              <a:rPr lang="en-US" sz="2800" b="0" i="0" dirty="0">
                <a:solidFill>
                  <a:srgbClr val="000000"/>
                </a:solidFill>
                <a:effectLst/>
                <a:latin typeface="system-ui"/>
              </a:rPr>
              <a:t>; </a:t>
            </a:r>
            <a:r>
              <a:rPr lang="en-US" sz="2800" b="1" i="0" baseline="30000" dirty="0">
                <a:solidFill>
                  <a:srgbClr val="000000"/>
                </a:solidFill>
                <a:effectLst/>
                <a:latin typeface="system-ui"/>
              </a:rPr>
              <a:t>2 </a:t>
            </a:r>
            <a:r>
              <a:rPr lang="en-US" sz="2800" b="0" i="0" dirty="0">
                <a:solidFill>
                  <a:srgbClr val="000000"/>
                </a:solidFill>
                <a:effectLst/>
                <a:latin typeface="system-ui"/>
              </a:rPr>
              <a:t>and I saw a mighty angel proclaiming with a loud voice, ‘Who is worthy to open the scroll and break its seals?’ </a:t>
            </a:r>
            <a:r>
              <a:rPr lang="en-US" sz="2800" b="1" i="0" baseline="30000" dirty="0">
                <a:solidFill>
                  <a:srgbClr val="000000"/>
                </a:solidFill>
                <a:effectLst/>
                <a:latin typeface="system-ui"/>
              </a:rPr>
              <a:t>3 </a:t>
            </a:r>
            <a:r>
              <a:rPr lang="en-US" sz="2800" b="0" i="0" dirty="0">
                <a:solidFill>
                  <a:srgbClr val="000000"/>
                </a:solidFill>
                <a:effectLst/>
                <a:latin typeface="system-ui"/>
              </a:rPr>
              <a:t>And no one in heaven or on earth or under the earth was able to open the scroll or to look into it. </a:t>
            </a:r>
            <a:r>
              <a:rPr lang="en-US" sz="2800" b="1" i="0" baseline="30000" dirty="0">
                <a:solidFill>
                  <a:srgbClr val="000000"/>
                </a:solidFill>
                <a:effectLst/>
                <a:latin typeface="system-ui"/>
              </a:rPr>
              <a:t>4 </a:t>
            </a:r>
            <a:r>
              <a:rPr lang="en-US" sz="2800" b="0" i="0" dirty="0">
                <a:solidFill>
                  <a:srgbClr val="000000"/>
                </a:solidFill>
                <a:effectLst/>
                <a:latin typeface="system-ui"/>
              </a:rPr>
              <a:t>And I began to weep bitterly because no one was found worthy to open the scroll or to look into it. </a:t>
            </a:r>
            <a:r>
              <a:rPr lang="en-US" sz="2800" b="1" i="0" baseline="30000" dirty="0">
                <a:solidFill>
                  <a:srgbClr val="000000"/>
                </a:solidFill>
                <a:effectLst/>
                <a:latin typeface="system-ui"/>
              </a:rPr>
              <a:t>5 </a:t>
            </a:r>
            <a:r>
              <a:rPr lang="en-US" sz="2800" b="0" i="0" dirty="0">
                <a:solidFill>
                  <a:srgbClr val="000000"/>
                </a:solidFill>
                <a:effectLst/>
                <a:latin typeface="system-ui"/>
              </a:rPr>
              <a:t>Then one of the elders said to me, ‘Do not weep. See, the Lion of the tribe of Judah, the Root of David, has conquered, so that he can open the scroll and its seven seals.’</a:t>
            </a:r>
            <a:endParaRPr lang="en-US" sz="2800" dirty="0"/>
          </a:p>
        </p:txBody>
      </p:sp>
    </p:spTree>
    <p:extLst>
      <p:ext uri="{BB962C8B-B14F-4D97-AF65-F5344CB8AC3E}">
        <p14:creationId xmlns:p14="http://schemas.microsoft.com/office/powerpoint/2010/main" val="112060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1C47-5246-4BFE-A2DE-45CFAA03B4A1}"/>
              </a:ext>
            </a:extLst>
          </p:cNvPr>
          <p:cNvSpPr>
            <a:spLocks noGrp="1"/>
          </p:cNvSpPr>
          <p:nvPr>
            <p:ph type="title"/>
          </p:nvPr>
        </p:nvSpPr>
        <p:spPr/>
        <p:txBody>
          <a:bodyPr/>
          <a:lstStyle/>
          <a:p>
            <a:r>
              <a:rPr lang="en-US" dirty="0"/>
              <a:t>The sealed scroll</a:t>
            </a:r>
          </a:p>
        </p:txBody>
      </p:sp>
      <p:sp>
        <p:nvSpPr>
          <p:cNvPr id="3" name="Content Placeholder 2">
            <a:extLst>
              <a:ext uri="{FF2B5EF4-FFF2-40B4-BE49-F238E27FC236}">
                <a16:creationId xmlns:a16="http://schemas.microsoft.com/office/drawing/2014/main" id="{4E810EC4-FA6B-43A2-B5D7-F37CD85510FA}"/>
              </a:ext>
            </a:extLst>
          </p:cNvPr>
          <p:cNvSpPr>
            <a:spLocks noGrp="1"/>
          </p:cNvSpPr>
          <p:nvPr>
            <p:ph idx="1"/>
          </p:nvPr>
        </p:nvSpPr>
        <p:spPr/>
        <p:txBody>
          <a:bodyPr>
            <a:normAutofit/>
          </a:bodyPr>
          <a:lstStyle/>
          <a:p>
            <a:r>
              <a:rPr lang="en-US" sz="3200" b="1" i="0" baseline="30000" dirty="0">
                <a:solidFill>
                  <a:srgbClr val="FF0000"/>
                </a:solidFill>
                <a:effectLst/>
                <a:latin typeface="system-ui"/>
              </a:rPr>
              <a:t> </a:t>
            </a:r>
            <a:r>
              <a:rPr lang="en-US" sz="3200" b="1" i="0" dirty="0">
                <a:solidFill>
                  <a:srgbClr val="FF0000"/>
                </a:solidFill>
                <a:effectLst/>
                <a:latin typeface="system-ui"/>
              </a:rPr>
              <a:t>Ezekiel 2:8 </a:t>
            </a:r>
            <a:r>
              <a:rPr lang="en-US" sz="3200" b="0" i="0" dirty="0">
                <a:solidFill>
                  <a:srgbClr val="000000"/>
                </a:solidFill>
                <a:effectLst/>
                <a:latin typeface="system-ui"/>
              </a:rPr>
              <a:t>But you, mortal, hear what I say to you; do not be rebellious like that rebellious house; open your mouth and eat what I give you. </a:t>
            </a:r>
            <a:r>
              <a:rPr lang="en-US" sz="3200" b="1" i="0" baseline="30000" dirty="0">
                <a:solidFill>
                  <a:srgbClr val="000000"/>
                </a:solidFill>
                <a:effectLst/>
                <a:latin typeface="system-ui"/>
              </a:rPr>
              <a:t>9 </a:t>
            </a:r>
            <a:r>
              <a:rPr lang="en-US" sz="3200" b="0" i="0" dirty="0">
                <a:solidFill>
                  <a:srgbClr val="000000"/>
                </a:solidFill>
                <a:effectLst/>
                <a:latin typeface="system-ui"/>
              </a:rPr>
              <a:t>I looked, and a hand was stretched out to me, and a written scroll was in it. </a:t>
            </a:r>
            <a:r>
              <a:rPr lang="en-US" sz="3200" b="1" i="0" baseline="30000" dirty="0">
                <a:solidFill>
                  <a:srgbClr val="000000"/>
                </a:solidFill>
                <a:effectLst/>
                <a:latin typeface="system-ui"/>
              </a:rPr>
              <a:t>10 </a:t>
            </a:r>
            <a:r>
              <a:rPr lang="en-US" sz="3200" b="0" i="0" dirty="0">
                <a:solidFill>
                  <a:srgbClr val="000000"/>
                </a:solidFill>
                <a:effectLst/>
                <a:latin typeface="system-ui"/>
              </a:rPr>
              <a:t>He spread it before me; </a:t>
            </a:r>
            <a:r>
              <a:rPr lang="en-US" sz="3200" b="0" i="0" u="sng" dirty="0">
                <a:solidFill>
                  <a:srgbClr val="000000"/>
                </a:solidFill>
                <a:effectLst/>
                <a:latin typeface="system-ui"/>
              </a:rPr>
              <a:t>it had writing on the front and on the back, and written on it were words of lamentation and mourning and woe</a:t>
            </a:r>
            <a:r>
              <a:rPr lang="en-US" sz="3200" b="0" i="0" dirty="0">
                <a:solidFill>
                  <a:srgbClr val="000000"/>
                </a:solidFill>
                <a:effectLst/>
                <a:latin typeface="system-ui"/>
              </a:rPr>
              <a:t>.</a:t>
            </a:r>
            <a:endParaRPr lang="en-US" sz="3200" dirty="0"/>
          </a:p>
        </p:txBody>
      </p:sp>
    </p:spTree>
    <p:extLst>
      <p:ext uri="{BB962C8B-B14F-4D97-AF65-F5344CB8AC3E}">
        <p14:creationId xmlns:p14="http://schemas.microsoft.com/office/powerpoint/2010/main" val="193194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42F7-A394-42F1-BFE9-8A96CBC4152A}"/>
              </a:ext>
            </a:extLst>
          </p:cNvPr>
          <p:cNvSpPr>
            <a:spLocks noGrp="1"/>
          </p:cNvSpPr>
          <p:nvPr>
            <p:ph type="title"/>
          </p:nvPr>
        </p:nvSpPr>
        <p:spPr/>
        <p:txBody>
          <a:bodyPr/>
          <a:lstStyle/>
          <a:p>
            <a:r>
              <a:rPr lang="en-US" dirty="0"/>
              <a:t>The sealed scroll</a:t>
            </a:r>
          </a:p>
        </p:txBody>
      </p:sp>
      <p:sp>
        <p:nvSpPr>
          <p:cNvPr id="3" name="Content Placeholder 2">
            <a:extLst>
              <a:ext uri="{FF2B5EF4-FFF2-40B4-BE49-F238E27FC236}">
                <a16:creationId xmlns:a16="http://schemas.microsoft.com/office/drawing/2014/main" id="{413D42B3-5B1D-4383-9E4C-19CC3A792DC0}"/>
              </a:ext>
            </a:extLst>
          </p:cNvPr>
          <p:cNvSpPr>
            <a:spLocks noGrp="1"/>
          </p:cNvSpPr>
          <p:nvPr>
            <p:ph idx="1"/>
          </p:nvPr>
        </p:nvSpPr>
        <p:spPr>
          <a:xfrm>
            <a:off x="1371600" y="1669002"/>
            <a:ext cx="9601200" cy="4198398"/>
          </a:xfrm>
        </p:spPr>
        <p:txBody>
          <a:bodyPr>
            <a:normAutofit lnSpcReduction="10000"/>
          </a:bodyPr>
          <a:lstStyle/>
          <a:p>
            <a:r>
              <a:rPr lang="en-US" sz="2800" b="1" dirty="0">
                <a:solidFill>
                  <a:srgbClr val="FF0000"/>
                </a:solidFill>
              </a:rPr>
              <a:t>Revelation 5:1 </a:t>
            </a:r>
            <a:r>
              <a:rPr lang="en-US" sz="2800" b="0" i="0" dirty="0">
                <a:solidFill>
                  <a:srgbClr val="000000"/>
                </a:solidFill>
                <a:effectLst/>
                <a:latin typeface="system-ui"/>
              </a:rPr>
              <a:t>Then I saw in the right hand of the one seated on the throne a scroll written on the inside and on the back, sealed with seven seals; </a:t>
            </a:r>
            <a:r>
              <a:rPr lang="en-US" sz="2800" b="1" i="0" baseline="30000" dirty="0">
                <a:solidFill>
                  <a:srgbClr val="000000"/>
                </a:solidFill>
                <a:effectLst/>
                <a:latin typeface="system-ui"/>
              </a:rPr>
              <a:t>2 </a:t>
            </a:r>
            <a:r>
              <a:rPr lang="en-US" sz="2800" b="0" i="0" dirty="0">
                <a:solidFill>
                  <a:srgbClr val="000000"/>
                </a:solidFill>
                <a:effectLst/>
                <a:latin typeface="system-ui"/>
              </a:rPr>
              <a:t>and I saw a mighty angel proclaiming with a loud voice, ‘Who is worthy to open the scroll and break its seals?’ </a:t>
            </a:r>
            <a:r>
              <a:rPr lang="en-US" sz="2800" b="1" i="0" baseline="30000" dirty="0">
                <a:solidFill>
                  <a:srgbClr val="000000"/>
                </a:solidFill>
                <a:effectLst/>
                <a:latin typeface="system-ui"/>
              </a:rPr>
              <a:t>3 </a:t>
            </a:r>
            <a:r>
              <a:rPr lang="en-US" sz="2800" b="0" i="0" dirty="0">
                <a:solidFill>
                  <a:srgbClr val="000000"/>
                </a:solidFill>
                <a:effectLst/>
                <a:latin typeface="system-ui"/>
              </a:rPr>
              <a:t>And no one in heaven or on earth or under the earth was able to open the scroll or to look into it. </a:t>
            </a:r>
            <a:r>
              <a:rPr lang="en-US" sz="2800" b="1" i="0" baseline="30000" dirty="0">
                <a:solidFill>
                  <a:srgbClr val="000000"/>
                </a:solidFill>
                <a:effectLst/>
                <a:latin typeface="system-ui"/>
              </a:rPr>
              <a:t>4 </a:t>
            </a:r>
            <a:r>
              <a:rPr lang="en-US" sz="2800" b="0" i="0" dirty="0">
                <a:solidFill>
                  <a:srgbClr val="000000"/>
                </a:solidFill>
                <a:effectLst/>
                <a:latin typeface="system-ui"/>
              </a:rPr>
              <a:t>And I began to weep bitterly because no one was found worthy to open the scroll or to look into it. </a:t>
            </a:r>
            <a:r>
              <a:rPr lang="en-US" sz="2800" b="1" i="0" baseline="30000" dirty="0">
                <a:solidFill>
                  <a:srgbClr val="000000"/>
                </a:solidFill>
                <a:effectLst/>
                <a:latin typeface="system-ui"/>
              </a:rPr>
              <a:t>5 </a:t>
            </a:r>
            <a:r>
              <a:rPr lang="en-US" sz="2800" b="0" i="0" dirty="0">
                <a:solidFill>
                  <a:srgbClr val="000000"/>
                </a:solidFill>
                <a:effectLst/>
                <a:latin typeface="system-ui"/>
              </a:rPr>
              <a:t>Then one of the elders said to me, </a:t>
            </a:r>
            <a:r>
              <a:rPr lang="en-US" sz="2800" b="0" i="0" u="sng" dirty="0">
                <a:solidFill>
                  <a:srgbClr val="000000"/>
                </a:solidFill>
                <a:effectLst/>
                <a:latin typeface="system-ui"/>
              </a:rPr>
              <a:t>‘Do not weep. See, the Lion of the tribe of Judah, the Root of David, has conquered, so that he can open the scroll and its seven seals.’</a:t>
            </a:r>
            <a:endParaRPr lang="en-US" sz="2800" u="sng" dirty="0"/>
          </a:p>
        </p:txBody>
      </p:sp>
    </p:spTree>
    <p:extLst>
      <p:ext uri="{BB962C8B-B14F-4D97-AF65-F5344CB8AC3E}">
        <p14:creationId xmlns:p14="http://schemas.microsoft.com/office/powerpoint/2010/main" val="62647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42F7-A394-42F1-BFE9-8A96CBC4152A}"/>
              </a:ext>
            </a:extLst>
          </p:cNvPr>
          <p:cNvSpPr>
            <a:spLocks noGrp="1"/>
          </p:cNvSpPr>
          <p:nvPr>
            <p:ph type="title"/>
          </p:nvPr>
        </p:nvSpPr>
        <p:spPr/>
        <p:txBody>
          <a:bodyPr/>
          <a:lstStyle/>
          <a:p>
            <a:r>
              <a:rPr lang="en-US" dirty="0"/>
              <a:t>A Lamb  standing </a:t>
            </a:r>
          </a:p>
        </p:txBody>
      </p:sp>
      <p:sp>
        <p:nvSpPr>
          <p:cNvPr id="3" name="Content Placeholder 2">
            <a:extLst>
              <a:ext uri="{FF2B5EF4-FFF2-40B4-BE49-F238E27FC236}">
                <a16:creationId xmlns:a16="http://schemas.microsoft.com/office/drawing/2014/main" id="{413D42B3-5B1D-4383-9E4C-19CC3A792DC0}"/>
              </a:ext>
            </a:extLst>
          </p:cNvPr>
          <p:cNvSpPr>
            <a:spLocks noGrp="1"/>
          </p:cNvSpPr>
          <p:nvPr>
            <p:ph idx="1"/>
          </p:nvPr>
        </p:nvSpPr>
        <p:spPr>
          <a:xfrm>
            <a:off x="1295400" y="1956047"/>
            <a:ext cx="9601200" cy="4198398"/>
          </a:xfrm>
        </p:spPr>
        <p:txBody>
          <a:bodyPr>
            <a:normAutofit/>
          </a:bodyPr>
          <a:lstStyle/>
          <a:p>
            <a:r>
              <a:rPr lang="en-US" sz="2800" b="1" dirty="0">
                <a:solidFill>
                  <a:srgbClr val="FF0000"/>
                </a:solidFill>
              </a:rPr>
              <a:t>Revelation 5:6 </a:t>
            </a:r>
            <a:r>
              <a:rPr lang="en-US" sz="2800" b="0" i="0" dirty="0">
                <a:solidFill>
                  <a:srgbClr val="000000"/>
                </a:solidFill>
                <a:effectLst/>
                <a:latin typeface="system-ui"/>
              </a:rPr>
              <a:t>Then I saw between the throne and the four living creatures and among the elders </a:t>
            </a:r>
            <a:r>
              <a:rPr lang="en-US" sz="2800" b="0" i="0" u="sng" dirty="0">
                <a:solidFill>
                  <a:srgbClr val="000000"/>
                </a:solidFill>
                <a:effectLst/>
                <a:latin typeface="system-ui"/>
              </a:rPr>
              <a:t>a Lamb standing as if it had been slaughtered</a:t>
            </a:r>
            <a:r>
              <a:rPr lang="en-US" sz="2800" b="0" i="0" dirty="0">
                <a:solidFill>
                  <a:srgbClr val="000000"/>
                </a:solidFill>
                <a:effectLst/>
                <a:latin typeface="system-ui"/>
              </a:rPr>
              <a:t>, having seven horns and seven eyes, which are the seven spirits of God sent out into all the earth. </a:t>
            </a:r>
            <a:r>
              <a:rPr lang="en-US" sz="2800" b="1" i="0" baseline="30000" dirty="0">
                <a:solidFill>
                  <a:srgbClr val="000000"/>
                </a:solidFill>
                <a:effectLst/>
                <a:latin typeface="system-ui"/>
              </a:rPr>
              <a:t>7 </a:t>
            </a:r>
            <a:r>
              <a:rPr lang="en-US" sz="2800" b="0" i="0" dirty="0">
                <a:solidFill>
                  <a:srgbClr val="000000"/>
                </a:solidFill>
                <a:effectLst/>
                <a:latin typeface="system-ui"/>
              </a:rPr>
              <a:t>He went and took the scroll from the right hand of the one who was seated on the throne. </a:t>
            </a:r>
            <a:r>
              <a:rPr lang="en-US" sz="2800" b="1" i="0" baseline="30000" dirty="0">
                <a:solidFill>
                  <a:srgbClr val="000000"/>
                </a:solidFill>
                <a:effectLst/>
                <a:latin typeface="system-ui"/>
              </a:rPr>
              <a:t>8 </a:t>
            </a:r>
            <a:r>
              <a:rPr lang="en-US" sz="2800" b="0" i="0" dirty="0">
                <a:solidFill>
                  <a:srgbClr val="000000"/>
                </a:solidFill>
                <a:effectLst/>
                <a:latin typeface="system-ui"/>
              </a:rPr>
              <a:t>When he had taken the scroll, the four living creatures and the twenty-four elders fell before the Lamb, each holding a harp and golden bowls full of incense, which are the prayers of the saints.</a:t>
            </a:r>
            <a:endParaRPr lang="en-US" sz="2800" u="sng" dirty="0"/>
          </a:p>
        </p:txBody>
      </p:sp>
    </p:spTree>
    <p:extLst>
      <p:ext uri="{BB962C8B-B14F-4D97-AF65-F5344CB8AC3E}">
        <p14:creationId xmlns:p14="http://schemas.microsoft.com/office/powerpoint/2010/main" val="240902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76F5-7978-40D6-9E20-73E1DC20CC2D}"/>
              </a:ext>
            </a:extLst>
          </p:cNvPr>
          <p:cNvSpPr>
            <a:spLocks noGrp="1"/>
          </p:cNvSpPr>
          <p:nvPr>
            <p:ph type="title"/>
          </p:nvPr>
        </p:nvSpPr>
        <p:spPr/>
        <p:txBody>
          <a:bodyPr/>
          <a:lstStyle/>
          <a:p>
            <a:r>
              <a:rPr lang="en-US" dirty="0"/>
              <a:t>A sacrifice that conquers</a:t>
            </a:r>
          </a:p>
        </p:txBody>
      </p:sp>
      <p:sp>
        <p:nvSpPr>
          <p:cNvPr id="3" name="Content Placeholder 2">
            <a:extLst>
              <a:ext uri="{FF2B5EF4-FFF2-40B4-BE49-F238E27FC236}">
                <a16:creationId xmlns:a16="http://schemas.microsoft.com/office/drawing/2014/main" id="{F63AE11C-64BA-41D6-A137-277CB68713B8}"/>
              </a:ext>
            </a:extLst>
          </p:cNvPr>
          <p:cNvSpPr>
            <a:spLocks noGrp="1"/>
          </p:cNvSpPr>
          <p:nvPr>
            <p:ph idx="1"/>
          </p:nvPr>
        </p:nvSpPr>
        <p:spPr/>
        <p:txBody>
          <a:bodyPr>
            <a:normAutofit lnSpcReduction="10000"/>
          </a:bodyPr>
          <a:lstStyle/>
          <a:p>
            <a:r>
              <a:rPr lang="en-US" sz="3200" b="1" dirty="0"/>
              <a:t>Colossians 2:13 </a:t>
            </a:r>
            <a:r>
              <a:rPr lang="en-US" sz="3200" b="0" i="0" dirty="0">
                <a:solidFill>
                  <a:srgbClr val="000000"/>
                </a:solidFill>
                <a:effectLst/>
                <a:latin typeface="system-ui"/>
              </a:rPr>
              <a:t>And when you were dead in trespasses and the uncircumcision of your flesh, God made you alive together with him, when he forgave us all our trespasses, </a:t>
            </a:r>
            <a:r>
              <a:rPr lang="en-US" sz="3200" b="1" i="0" baseline="30000" dirty="0">
                <a:solidFill>
                  <a:srgbClr val="000000"/>
                </a:solidFill>
                <a:effectLst/>
                <a:latin typeface="system-ui"/>
              </a:rPr>
              <a:t>14 </a:t>
            </a:r>
            <a:r>
              <a:rPr lang="en-US" sz="3200" b="0" i="0" dirty="0">
                <a:solidFill>
                  <a:srgbClr val="000000"/>
                </a:solidFill>
                <a:effectLst/>
                <a:latin typeface="system-ui"/>
              </a:rPr>
              <a:t>erasing the record that stood against us with its legal demands. He set this aside, nailing it to the cross. </a:t>
            </a:r>
            <a:r>
              <a:rPr lang="en-US" sz="3200" b="1" i="0" baseline="30000" dirty="0">
                <a:solidFill>
                  <a:srgbClr val="000000"/>
                </a:solidFill>
                <a:effectLst/>
                <a:latin typeface="system-ui"/>
              </a:rPr>
              <a:t>15 </a:t>
            </a:r>
            <a:r>
              <a:rPr lang="en-US" sz="3200" b="0" i="0" dirty="0">
                <a:solidFill>
                  <a:srgbClr val="000000"/>
                </a:solidFill>
                <a:effectLst/>
                <a:latin typeface="system-ui"/>
              </a:rPr>
              <a:t>He disarmed the rulers and authorities and made a public example of them, triumphing over them in it.</a:t>
            </a:r>
            <a:endParaRPr lang="en-US" sz="3200" dirty="0"/>
          </a:p>
        </p:txBody>
      </p:sp>
    </p:spTree>
    <p:extLst>
      <p:ext uri="{BB962C8B-B14F-4D97-AF65-F5344CB8AC3E}">
        <p14:creationId xmlns:p14="http://schemas.microsoft.com/office/powerpoint/2010/main" val="191816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85DD48-67B2-382A-461A-7B727E9D20A9}"/>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dirty="0"/>
              <a:t>Revelation 4- A heavenly ascent</a:t>
            </a:r>
          </a:p>
        </p:txBody>
      </p:sp>
      <p:pic>
        <p:nvPicPr>
          <p:cNvPr id="5" name="Picture 5">
            <a:extLst>
              <a:ext uri="{FF2B5EF4-FFF2-40B4-BE49-F238E27FC236}">
                <a16:creationId xmlns:a16="http://schemas.microsoft.com/office/drawing/2014/main" id="{8F5A7713-0990-B943-300C-DD931FBB0D8F}"/>
              </a:ext>
            </a:extLst>
          </p:cNvPr>
          <p:cNvPicPr>
            <a:picLocks noGrp="1" noChangeAspect="1"/>
          </p:cNvPicPr>
          <p:nvPr>
            <p:ph sz="half" idx="2"/>
          </p:nvPr>
        </p:nvPicPr>
        <p:blipFill rotWithShape="1">
          <a:blip r:embed="rId2"/>
          <a:srcRect r="3739"/>
          <a:stretch/>
        </p:blipFill>
        <p:spPr>
          <a:xfrm>
            <a:off x="-1" y="10"/>
            <a:ext cx="4373546" cy="6857990"/>
          </a:xfrm>
          <a:prstGeom prst="rect">
            <a:avLst/>
          </a:prstGeom>
        </p:spPr>
      </p:pic>
      <p:sp>
        <p:nvSpPr>
          <p:cNvPr id="23" name="Rectangle 22">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8CD02E7-2C2E-40A0-F95B-04BE6A3B64C2}"/>
              </a:ext>
            </a:extLst>
          </p:cNvPr>
          <p:cNvSpPr>
            <a:spLocks noGrp="1"/>
          </p:cNvSpPr>
          <p:nvPr>
            <p:ph sz="half" idx="1"/>
          </p:nvPr>
        </p:nvSpPr>
        <p:spPr>
          <a:xfrm>
            <a:off x="5100824" y="2286000"/>
            <a:ext cx="6176776" cy="3581400"/>
          </a:xfrm>
        </p:spPr>
        <p:txBody>
          <a:bodyPr vert="horz" lIns="91440" tIns="45720" rIns="91440" bIns="45720" rtlCol="0" anchor="t">
            <a:noAutofit/>
          </a:bodyPr>
          <a:lstStyle/>
          <a:p>
            <a:pPr marL="383540" indent="-383540"/>
            <a:r>
              <a:rPr lang="en-US" sz="3200" dirty="0"/>
              <a:t>Rev. 4 and 2 Cor. 12 are the only first person ascent literature in early Christianity.</a:t>
            </a:r>
          </a:p>
          <a:p>
            <a:pPr marL="383540" indent="-383540"/>
            <a:r>
              <a:rPr lang="en-US" sz="3200" u="sng" dirty="0"/>
              <a:t>Why</a:t>
            </a:r>
            <a:r>
              <a:rPr lang="en-US" sz="3200" dirty="0"/>
              <a:t> he sees what he does is more important than what he sees</a:t>
            </a:r>
          </a:p>
          <a:p>
            <a:pPr marL="383540" indent="-383540"/>
            <a:r>
              <a:rPr lang="en-US" sz="3200" u="sng" dirty="0"/>
              <a:t>What does John learn?</a:t>
            </a:r>
          </a:p>
        </p:txBody>
      </p:sp>
    </p:spTree>
    <p:extLst>
      <p:ext uri="{BB962C8B-B14F-4D97-AF65-F5344CB8AC3E}">
        <p14:creationId xmlns:p14="http://schemas.microsoft.com/office/powerpoint/2010/main" val="42683035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AA3C6-D593-44E3-AB81-976FAFA93EFE}"/>
              </a:ext>
            </a:extLst>
          </p:cNvPr>
          <p:cNvSpPr>
            <a:spLocks noGrp="1"/>
          </p:cNvSpPr>
          <p:nvPr>
            <p:ph type="title"/>
          </p:nvPr>
        </p:nvSpPr>
        <p:spPr/>
        <p:txBody>
          <a:bodyPr/>
          <a:lstStyle/>
          <a:p>
            <a:r>
              <a:rPr lang="en-US" dirty="0"/>
              <a:t>A new song</a:t>
            </a:r>
          </a:p>
        </p:txBody>
      </p:sp>
      <p:sp>
        <p:nvSpPr>
          <p:cNvPr id="3" name="Content Placeholder 2">
            <a:extLst>
              <a:ext uri="{FF2B5EF4-FFF2-40B4-BE49-F238E27FC236}">
                <a16:creationId xmlns:a16="http://schemas.microsoft.com/office/drawing/2014/main" id="{BE15979C-6CEC-48C2-8097-0E345C72E0D1}"/>
              </a:ext>
            </a:extLst>
          </p:cNvPr>
          <p:cNvSpPr>
            <a:spLocks noGrp="1"/>
          </p:cNvSpPr>
          <p:nvPr>
            <p:ph idx="1"/>
          </p:nvPr>
        </p:nvSpPr>
        <p:spPr/>
        <p:txBody>
          <a:bodyPr>
            <a:normAutofit fontScale="92500"/>
          </a:bodyPr>
          <a:lstStyle/>
          <a:p>
            <a:pPr algn="l"/>
            <a:r>
              <a:rPr lang="en-US" sz="2800" b="1" dirty="0">
                <a:solidFill>
                  <a:srgbClr val="FF0000"/>
                </a:solidFill>
              </a:rPr>
              <a:t>Revelation 5:9 </a:t>
            </a:r>
            <a:r>
              <a:rPr lang="en-US" sz="2800" b="0" i="0" dirty="0">
                <a:solidFill>
                  <a:srgbClr val="000000"/>
                </a:solidFill>
                <a:effectLst/>
                <a:latin typeface="system-ui"/>
              </a:rPr>
              <a:t>They sing a </a:t>
            </a:r>
            <a:r>
              <a:rPr lang="en-US" sz="2800" b="0" i="0" u="sng" dirty="0">
                <a:solidFill>
                  <a:srgbClr val="000000"/>
                </a:solidFill>
                <a:effectLst/>
                <a:latin typeface="system-ui"/>
              </a:rPr>
              <a:t>new </a:t>
            </a:r>
            <a:r>
              <a:rPr lang="en-US" sz="2800" b="0" i="0" u="sng" dirty="0" err="1">
                <a:solidFill>
                  <a:srgbClr val="000000"/>
                </a:solidFill>
                <a:effectLst/>
                <a:latin typeface="system-ui"/>
              </a:rPr>
              <a:t>song</a:t>
            </a:r>
            <a:r>
              <a:rPr lang="en-US" sz="2800" b="0" i="0" dirty="0" err="1">
                <a:solidFill>
                  <a:srgbClr val="000000"/>
                </a:solidFill>
                <a:effectLst/>
                <a:latin typeface="system-ui"/>
              </a:rPr>
              <a:t>:‘You</a:t>
            </a:r>
            <a:r>
              <a:rPr lang="en-US" sz="2800" b="0" i="0" dirty="0">
                <a:solidFill>
                  <a:srgbClr val="000000"/>
                </a:solidFill>
                <a:effectLst/>
                <a:latin typeface="system-ui"/>
              </a:rPr>
              <a:t> are worthy to take the scroll</a:t>
            </a:r>
            <a:br>
              <a:rPr lang="en-US" sz="2800" b="0" i="0" dirty="0">
                <a:solidFill>
                  <a:srgbClr val="000000"/>
                </a:solidFill>
                <a:effectLst/>
                <a:latin typeface="system-ui"/>
              </a:rPr>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and to open its seals,</a:t>
            </a:r>
            <a:br>
              <a:rPr lang="en-US" sz="2800" b="0" i="0" dirty="0">
                <a:solidFill>
                  <a:srgbClr val="000000"/>
                </a:solidFill>
                <a:effectLst/>
                <a:latin typeface="system-ui"/>
              </a:rPr>
            </a:br>
            <a:r>
              <a:rPr lang="en-US" sz="2800" b="0" i="0" dirty="0">
                <a:solidFill>
                  <a:srgbClr val="000000"/>
                </a:solidFill>
                <a:effectLst/>
                <a:latin typeface="system-ui"/>
              </a:rPr>
              <a:t>for you were slaughtered and by your blood you ransomed for God</a:t>
            </a:r>
            <a:br>
              <a:rPr lang="en-US" sz="2800" b="0" i="0" dirty="0">
                <a:solidFill>
                  <a:srgbClr val="000000"/>
                </a:solidFill>
                <a:effectLst/>
                <a:latin typeface="system-ui"/>
              </a:rPr>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saints from every tribe and language and people and nation;</a:t>
            </a:r>
            <a:br>
              <a:rPr lang="en-US" sz="2800" b="0" i="0" dirty="0">
                <a:solidFill>
                  <a:srgbClr val="000000"/>
                </a:solidFill>
                <a:effectLst/>
                <a:latin typeface="system-ui"/>
              </a:rPr>
            </a:br>
            <a:r>
              <a:rPr lang="en-US" sz="2800" b="1" i="0" baseline="30000" dirty="0">
                <a:solidFill>
                  <a:srgbClr val="000000"/>
                </a:solidFill>
                <a:effectLst/>
                <a:latin typeface="system-ui"/>
              </a:rPr>
              <a:t>10 </a:t>
            </a:r>
            <a:r>
              <a:rPr lang="en-US" sz="2800" b="0" i="0" dirty="0">
                <a:solidFill>
                  <a:srgbClr val="000000"/>
                </a:solidFill>
                <a:effectLst/>
                <a:latin typeface="system-ui"/>
              </a:rPr>
              <a:t>you have made them to be a kingdom and priests serving our God,</a:t>
            </a:r>
            <a:br>
              <a:rPr lang="en-US" sz="2800" b="0" i="0" dirty="0">
                <a:solidFill>
                  <a:srgbClr val="000000"/>
                </a:solidFill>
                <a:effectLst/>
                <a:latin typeface="system-ui"/>
              </a:rPr>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and they will reign on earth.’</a:t>
            </a:r>
          </a:p>
          <a:p>
            <a:endParaRPr lang="en-US" dirty="0"/>
          </a:p>
        </p:txBody>
      </p:sp>
    </p:spTree>
    <p:extLst>
      <p:ext uri="{BB962C8B-B14F-4D97-AF65-F5344CB8AC3E}">
        <p14:creationId xmlns:p14="http://schemas.microsoft.com/office/powerpoint/2010/main" val="386046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CB95-BC1A-4B58-88D2-AC8E819A88D5}"/>
              </a:ext>
            </a:extLst>
          </p:cNvPr>
          <p:cNvSpPr>
            <a:spLocks noGrp="1"/>
          </p:cNvSpPr>
          <p:nvPr>
            <p:ph type="title"/>
          </p:nvPr>
        </p:nvSpPr>
        <p:spPr/>
        <p:txBody>
          <a:bodyPr/>
          <a:lstStyle/>
          <a:p>
            <a:r>
              <a:rPr lang="en-US" dirty="0"/>
              <a:t>A new song</a:t>
            </a:r>
          </a:p>
        </p:txBody>
      </p:sp>
      <p:sp>
        <p:nvSpPr>
          <p:cNvPr id="4" name="Content Placeholder 3">
            <a:extLst>
              <a:ext uri="{FF2B5EF4-FFF2-40B4-BE49-F238E27FC236}">
                <a16:creationId xmlns:a16="http://schemas.microsoft.com/office/drawing/2014/main" id="{1B340660-0BA3-470D-896C-81EE596BC688}"/>
              </a:ext>
            </a:extLst>
          </p:cNvPr>
          <p:cNvSpPr>
            <a:spLocks noGrp="1"/>
          </p:cNvSpPr>
          <p:nvPr>
            <p:ph sz="half" idx="1"/>
          </p:nvPr>
        </p:nvSpPr>
        <p:spPr/>
        <p:txBody>
          <a:bodyPr>
            <a:normAutofit/>
          </a:bodyPr>
          <a:lstStyle/>
          <a:p>
            <a:r>
              <a:rPr lang="en-US" sz="2800" dirty="0"/>
              <a:t>Used for celebrating a very special event or occasion</a:t>
            </a:r>
          </a:p>
          <a:p>
            <a:pPr lvl="1"/>
            <a:r>
              <a:rPr lang="en-US" sz="2800" dirty="0"/>
              <a:t>Psalms 33, 40, 96, 98, 144, 149</a:t>
            </a:r>
          </a:p>
          <a:p>
            <a:pPr lvl="1"/>
            <a:r>
              <a:rPr lang="en-US" sz="2800" dirty="0"/>
              <a:t>Isaiah 49:10</a:t>
            </a:r>
          </a:p>
        </p:txBody>
      </p:sp>
      <p:sp>
        <p:nvSpPr>
          <p:cNvPr id="5" name="Content Placeholder 4">
            <a:extLst>
              <a:ext uri="{FF2B5EF4-FFF2-40B4-BE49-F238E27FC236}">
                <a16:creationId xmlns:a16="http://schemas.microsoft.com/office/drawing/2014/main" id="{0E76AE97-109D-46CE-B8A3-6E517177C25A}"/>
              </a:ext>
            </a:extLst>
          </p:cNvPr>
          <p:cNvSpPr>
            <a:spLocks noGrp="1"/>
          </p:cNvSpPr>
          <p:nvPr>
            <p:ph sz="half" idx="2"/>
          </p:nvPr>
        </p:nvSpPr>
        <p:spPr/>
        <p:txBody>
          <a:bodyPr>
            <a:normAutofit/>
          </a:bodyPr>
          <a:lstStyle/>
          <a:p>
            <a:r>
              <a:rPr lang="en-US" sz="2400" i="1" dirty="0" err="1"/>
              <a:t>Mekhilta</a:t>
            </a:r>
            <a:r>
              <a:rPr lang="en-US" sz="2400" i="1" dirty="0"/>
              <a:t> de-Rabbi Ishmael </a:t>
            </a:r>
            <a:r>
              <a:rPr lang="en-US" sz="2400" i="1" dirty="0" err="1"/>
              <a:t>Shirata</a:t>
            </a:r>
            <a:r>
              <a:rPr lang="en-US" sz="2400" i="1" dirty="0"/>
              <a:t> 1</a:t>
            </a:r>
            <a:r>
              <a:rPr lang="en-US" sz="2400" dirty="0"/>
              <a:t>, “The tenth song will be recited in the future as it is said, ‘Sing unto Yahweh a new song, and his praise unto the end of the earth (Is. 49:10),’ and it also says, ‘Sing unto Yahweh a new song, and his praise in the assembly of the saints,’” (Ps. 149:1).</a:t>
            </a:r>
          </a:p>
        </p:txBody>
      </p:sp>
    </p:spTree>
    <p:extLst>
      <p:ext uri="{BB962C8B-B14F-4D97-AF65-F5344CB8AC3E}">
        <p14:creationId xmlns:p14="http://schemas.microsoft.com/office/powerpoint/2010/main" val="66353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colorful, light&#10;&#10;Description automatically generated">
            <a:extLst>
              <a:ext uri="{FF2B5EF4-FFF2-40B4-BE49-F238E27FC236}">
                <a16:creationId xmlns:a16="http://schemas.microsoft.com/office/drawing/2014/main" id="{9557291F-5051-87DD-C09F-2E5631AD406A}"/>
              </a:ext>
            </a:extLst>
          </p:cNvPr>
          <p:cNvPicPr>
            <a:picLocks noGrp="1" noChangeAspect="1"/>
          </p:cNvPicPr>
          <p:nvPr>
            <p:ph sz="half" idx="2"/>
          </p:nvPr>
        </p:nvPicPr>
        <p:blipFill rotWithShape="1">
          <a:blip r:embed="rId2">
            <a:alphaModFix amt="35000"/>
          </a:blip>
          <a:srcRect t="10171" b="4924"/>
          <a:stretch/>
        </p:blipFill>
        <p:spPr>
          <a:xfrm>
            <a:off x="-1" y="10"/>
            <a:ext cx="12192001" cy="6857990"/>
          </a:xfrm>
          <a:prstGeom prst="rect">
            <a:avLst/>
          </a:prstGeom>
        </p:spPr>
      </p:pic>
      <p:sp>
        <p:nvSpPr>
          <p:cNvPr id="2" name="Title 1">
            <a:extLst>
              <a:ext uri="{FF2B5EF4-FFF2-40B4-BE49-F238E27FC236}">
                <a16:creationId xmlns:a16="http://schemas.microsoft.com/office/drawing/2014/main" id="{EFB1BE59-6535-D0FD-E91A-F297E8FB2954}"/>
              </a:ext>
            </a:extLst>
          </p:cNvPr>
          <p:cNvSpPr>
            <a:spLocks noGrp="1"/>
          </p:cNvSpPr>
          <p:nvPr>
            <p:ph type="title"/>
          </p:nvPr>
        </p:nvSpPr>
        <p:spPr>
          <a:xfrm>
            <a:off x="1371600" y="685800"/>
            <a:ext cx="9601200" cy="1485900"/>
          </a:xfrm>
        </p:spPr>
        <p:txBody>
          <a:bodyPr vert="horz" lIns="91440" tIns="45720" rIns="91440" bIns="45720" rtlCol="0" anchor="t">
            <a:normAutofit/>
          </a:bodyPr>
          <a:lstStyle/>
          <a:p>
            <a:r>
              <a:rPr lang="en-US" dirty="0"/>
              <a:t>What does he see?</a:t>
            </a:r>
          </a:p>
        </p:txBody>
      </p:sp>
      <p:sp>
        <p:nvSpPr>
          <p:cNvPr id="3" name="Content Placeholder 2">
            <a:extLst>
              <a:ext uri="{FF2B5EF4-FFF2-40B4-BE49-F238E27FC236}">
                <a16:creationId xmlns:a16="http://schemas.microsoft.com/office/drawing/2014/main" id="{E28BCBD8-5AC6-1E8B-FDC8-E61022876A82}"/>
              </a:ext>
            </a:extLst>
          </p:cNvPr>
          <p:cNvSpPr>
            <a:spLocks noGrp="1"/>
          </p:cNvSpPr>
          <p:nvPr>
            <p:ph sz="half" idx="1"/>
          </p:nvPr>
        </p:nvSpPr>
        <p:spPr>
          <a:xfrm>
            <a:off x="1371600" y="2286000"/>
            <a:ext cx="9601200" cy="3581400"/>
          </a:xfrm>
        </p:spPr>
        <p:txBody>
          <a:bodyPr vert="horz" lIns="91440" tIns="45720" rIns="91440" bIns="45720" rtlCol="0" anchor="t">
            <a:normAutofit/>
          </a:bodyPr>
          <a:lstStyle/>
          <a:p>
            <a:pPr marL="383540" indent="-383540"/>
            <a:r>
              <a:rPr lang="en-US" sz="2800" dirty="0"/>
              <a:t>Concentric circles around the throne</a:t>
            </a:r>
          </a:p>
          <a:p>
            <a:pPr marL="383540" lvl="1" indent="-383540"/>
            <a:r>
              <a:rPr lang="en-US" sz="2800" i="0" dirty="0"/>
              <a:t>Rainbow</a:t>
            </a:r>
          </a:p>
          <a:p>
            <a:pPr marL="383540" lvl="1" indent="-383540"/>
            <a:r>
              <a:rPr lang="en-US" sz="2800" i="0" dirty="0"/>
              <a:t>Four cherubim</a:t>
            </a:r>
          </a:p>
          <a:p>
            <a:pPr marL="383540" lvl="1" indent="-383540"/>
            <a:r>
              <a:rPr lang="en-US" sz="2800" i="0" dirty="0"/>
              <a:t>Twenty four elders on thrones</a:t>
            </a:r>
          </a:p>
          <a:p>
            <a:pPr marL="383540" lvl="1" indent="-383540"/>
            <a:r>
              <a:rPr lang="en-US" sz="2800" i="0" dirty="0"/>
              <a:t>A great number of angels</a:t>
            </a:r>
          </a:p>
        </p:txBody>
      </p:sp>
    </p:spTree>
    <p:extLst>
      <p:ext uri="{BB962C8B-B14F-4D97-AF65-F5344CB8AC3E}">
        <p14:creationId xmlns:p14="http://schemas.microsoft.com/office/powerpoint/2010/main" val="42029268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BB1650-B616-4EFB-9FB7-5D93104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EF70DF0E-D7E4-4C6F-A801-2FC4632B5DED}"/>
              </a:ext>
            </a:extLst>
          </p:cNvPr>
          <p:cNvSpPr>
            <a:spLocks noGrp="1"/>
          </p:cNvSpPr>
          <p:nvPr>
            <p:ph idx="1"/>
          </p:nvPr>
        </p:nvSpPr>
        <p:spPr>
          <a:xfrm>
            <a:off x="1079411" y="1252181"/>
            <a:ext cx="5369029" cy="5110782"/>
          </a:xfrm>
        </p:spPr>
        <p:txBody>
          <a:bodyPr anchor="ctr">
            <a:normAutofit fontScale="77500" lnSpcReduction="20000"/>
          </a:bodyPr>
          <a:lstStyle/>
          <a:p>
            <a:r>
              <a:rPr lang="en-US" sz="3600" dirty="0"/>
              <a:t>How can we overcome our obstacle?</a:t>
            </a:r>
          </a:p>
          <a:p>
            <a:r>
              <a:rPr lang="en-US" sz="3600" dirty="0"/>
              <a:t>How can we maintain our identity despite external and internal challenges?</a:t>
            </a:r>
          </a:p>
          <a:p>
            <a:pPr lvl="1"/>
            <a:r>
              <a:rPr lang="en-US" sz="3600" b="1" dirty="0"/>
              <a:t>Answer= The one who sits on the throne and the Lion of Judah</a:t>
            </a:r>
          </a:p>
          <a:p>
            <a:pPr lvl="1"/>
            <a:endParaRPr lang="en-US" sz="3600" b="1" dirty="0"/>
          </a:p>
          <a:p>
            <a:pPr lvl="1"/>
            <a:r>
              <a:rPr lang="en-US" sz="3600" b="1" dirty="0"/>
              <a:t>This will be accomplished by opening the seals of the scroll</a:t>
            </a:r>
          </a:p>
          <a:p>
            <a:pPr lvl="1"/>
            <a:r>
              <a:rPr lang="en-US" sz="3600" b="1" dirty="0"/>
              <a:t>Rev. 6 –21</a:t>
            </a:r>
          </a:p>
          <a:p>
            <a:endParaRPr lang="en-US" dirty="0"/>
          </a:p>
          <a:p>
            <a:endParaRPr lang="en-US" dirty="0"/>
          </a:p>
          <a:p>
            <a:endParaRPr lang="en-US" dirty="0"/>
          </a:p>
          <a:p>
            <a:endParaRPr lang="en-US" dirty="0"/>
          </a:p>
          <a:p>
            <a:pPr marL="0" indent="0">
              <a:buNone/>
            </a:pPr>
            <a:endParaRPr lang="en-US" dirty="0"/>
          </a:p>
        </p:txBody>
      </p:sp>
      <p:sp>
        <p:nvSpPr>
          <p:cNvPr id="13" name="Rectangle 12">
            <a:extLst>
              <a:ext uri="{FF2B5EF4-FFF2-40B4-BE49-F238E27FC236}">
                <a16:creationId xmlns:a16="http://schemas.microsoft.com/office/drawing/2014/main" id="{BB47C962-A905-4168-832D-BF622B381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527850" y="0"/>
            <a:ext cx="466414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B0CAA55C-9F48-4F94-95AA-563539497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5" name="Title 4">
            <a:extLst>
              <a:ext uri="{FF2B5EF4-FFF2-40B4-BE49-F238E27FC236}">
                <a16:creationId xmlns:a16="http://schemas.microsoft.com/office/drawing/2014/main" id="{714888A4-A4B1-4468-B333-28E372547AB3}"/>
              </a:ext>
            </a:extLst>
          </p:cNvPr>
          <p:cNvSpPr>
            <a:spLocks noGrp="1"/>
          </p:cNvSpPr>
          <p:nvPr>
            <p:ph type="title"/>
          </p:nvPr>
        </p:nvSpPr>
        <p:spPr>
          <a:xfrm>
            <a:off x="8523027" y="1252181"/>
            <a:ext cx="3132162" cy="4302457"/>
          </a:xfrm>
        </p:spPr>
        <p:txBody>
          <a:bodyPr>
            <a:normAutofit/>
          </a:bodyPr>
          <a:lstStyle/>
          <a:p>
            <a:r>
              <a:rPr lang="en-US" sz="4000">
                <a:solidFill>
                  <a:schemeClr val="bg2"/>
                </a:solidFill>
              </a:rPr>
              <a:t>Important questions</a:t>
            </a:r>
          </a:p>
        </p:txBody>
      </p:sp>
    </p:spTree>
    <p:extLst>
      <p:ext uri="{BB962C8B-B14F-4D97-AF65-F5344CB8AC3E}">
        <p14:creationId xmlns:p14="http://schemas.microsoft.com/office/powerpoint/2010/main" val="304680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6D6F-7AF4-91F4-4021-318E49BD8BA4}"/>
              </a:ext>
            </a:extLst>
          </p:cNvPr>
          <p:cNvSpPr>
            <a:spLocks noGrp="1"/>
          </p:cNvSpPr>
          <p:nvPr>
            <p:ph type="title"/>
          </p:nvPr>
        </p:nvSpPr>
        <p:spPr>
          <a:xfrm>
            <a:off x="1371600" y="239486"/>
            <a:ext cx="9601200" cy="1485900"/>
          </a:xfrm>
        </p:spPr>
        <p:txBody>
          <a:bodyPr/>
          <a:lstStyle/>
          <a:p>
            <a:r>
              <a:rPr lang="en-US" dirty="0"/>
              <a:t>A door in heaven</a:t>
            </a:r>
          </a:p>
        </p:txBody>
      </p:sp>
      <p:sp>
        <p:nvSpPr>
          <p:cNvPr id="3" name="Content Placeholder 2">
            <a:extLst>
              <a:ext uri="{FF2B5EF4-FFF2-40B4-BE49-F238E27FC236}">
                <a16:creationId xmlns:a16="http://schemas.microsoft.com/office/drawing/2014/main" id="{425C5C59-CDFD-412D-1E52-A55FF3529901}"/>
              </a:ext>
            </a:extLst>
          </p:cNvPr>
          <p:cNvSpPr>
            <a:spLocks noGrp="1"/>
          </p:cNvSpPr>
          <p:nvPr>
            <p:ph idx="1"/>
          </p:nvPr>
        </p:nvSpPr>
        <p:spPr>
          <a:xfrm>
            <a:off x="1088572" y="1312037"/>
            <a:ext cx="10551542" cy="5119777"/>
          </a:xfrm>
        </p:spPr>
        <p:txBody>
          <a:bodyPr vert="horz" lIns="91440" tIns="45720" rIns="91440" bIns="45720" rtlCol="0" anchor="t">
            <a:noAutofit/>
          </a:bodyPr>
          <a:lstStyle/>
          <a:p>
            <a:pPr marL="383540" indent="-383540"/>
            <a:r>
              <a:rPr lang="en-US" sz="2400" b="1" dirty="0">
                <a:solidFill>
                  <a:srgbClr val="FF0000"/>
                </a:solidFill>
              </a:rPr>
              <a:t>Revelation 4:1</a:t>
            </a:r>
            <a:r>
              <a:rPr lang="en-US" sz="2400" dirty="0"/>
              <a:t> </a:t>
            </a:r>
            <a:r>
              <a:rPr lang="en-US" sz="2400" dirty="0">
                <a:ea typeface="+mn-lt"/>
                <a:cs typeface="+mn-lt"/>
              </a:rPr>
              <a:t>After this I looked, and there in heaven a door stood open! And the first voice, which I had heard speaking to me like a trumpet, said, ‘Come up here, and I will show you what must take place after this.’ </a:t>
            </a:r>
            <a:r>
              <a:rPr lang="en-US" sz="2400" b="1" baseline="30000" dirty="0">
                <a:ea typeface="+mn-lt"/>
                <a:cs typeface="+mn-lt"/>
              </a:rPr>
              <a:t>2 </a:t>
            </a:r>
            <a:r>
              <a:rPr lang="en-US" sz="2400" dirty="0">
                <a:ea typeface="+mn-lt"/>
                <a:cs typeface="+mn-lt"/>
              </a:rPr>
              <a:t>At once I was in the spirit, and there in heaven stood a throne, with one seated on the throne! </a:t>
            </a:r>
            <a:r>
              <a:rPr lang="en-US" sz="2400" b="1" baseline="30000" dirty="0">
                <a:ea typeface="+mn-lt"/>
                <a:cs typeface="+mn-lt"/>
              </a:rPr>
              <a:t>3 </a:t>
            </a:r>
            <a:r>
              <a:rPr lang="en-US" sz="2400" dirty="0">
                <a:ea typeface="+mn-lt"/>
                <a:cs typeface="+mn-lt"/>
              </a:rPr>
              <a:t>And the one seated there looks like jasper and cornelian, and around the throne is a rainbow that looks like an emerald. </a:t>
            </a:r>
            <a:r>
              <a:rPr lang="en-US" sz="2400" b="1" baseline="30000" dirty="0">
                <a:ea typeface="+mn-lt"/>
                <a:cs typeface="+mn-lt"/>
              </a:rPr>
              <a:t>4 </a:t>
            </a:r>
            <a:r>
              <a:rPr lang="en-US" sz="2400" u="sng" dirty="0">
                <a:ea typeface="+mn-lt"/>
                <a:cs typeface="+mn-lt"/>
              </a:rPr>
              <a:t>Around the throne are twenty-four thrones, and seated on the thrones are twenty-four elders, dressed in white robes, with golden crowns on their heads.</a:t>
            </a:r>
            <a:r>
              <a:rPr lang="en-US" sz="2400" dirty="0">
                <a:ea typeface="+mn-lt"/>
                <a:cs typeface="+mn-lt"/>
              </a:rPr>
              <a:t> </a:t>
            </a:r>
            <a:r>
              <a:rPr lang="en-US" sz="2400" b="1" baseline="30000" dirty="0">
                <a:ea typeface="+mn-lt"/>
                <a:cs typeface="+mn-lt"/>
              </a:rPr>
              <a:t>5 </a:t>
            </a:r>
            <a:r>
              <a:rPr lang="en-US" sz="2400" dirty="0">
                <a:ea typeface="+mn-lt"/>
                <a:cs typeface="+mn-lt"/>
              </a:rPr>
              <a:t>Coming from the throne are flashes of lightning, and rumblings and peals of thunder, and in front of the throne burn seven flaming torches, which are the seven spirits of God; </a:t>
            </a:r>
            <a:r>
              <a:rPr lang="en-US" sz="2400" b="1" baseline="30000" dirty="0">
                <a:ea typeface="+mn-lt"/>
                <a:cs typeface="+mn-lt"/>
              </a:rPr>
              <a:t>6 </a:t>
            </a:r>
            <a:r>
              <a:rPr lang="en-US" sz="2400" dirty="0">
                <a:ea typeface="+mn-lt"/>
                <a:cs typeface="+mn-lt"/>
              </a:rPr>
              <a:t>and in front of the throne there is something like a sea of glass, like crystal.</a:t>
            </a:r>
            <a:endParaRPr lang="en-US" sz="2400" dirty="0"/>
          </a:p>
        </p:txBody>
      </p:sp>
    </p:spTree>
    <p:extLst>
      <p:ext uri="{BB962C8B-B14F-4D97-AF65-F5344CB8AC3E}">
        <p14:creationId xmlns:p14="http://schemas.microsoft.com/office/powerpoint/2010/main" val="204319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0F0D-069D-FEF6-6C46-4BCF2A03EA0A}"/>
              </a:ext>
            </a:extLst>
          </p:cNvPr>
          <p:cNvSpPr>
            <a:spLocks noGrp="1"/>
          </p:cNvSpPr>
          <p:nvPr>
            <p:ph type="title"/>
          </p:nvPr>
        </p:nvSpPr>
        <p:spPr/>
        <p:txBody>
          <a:bodyPr/>
          <a:lstStyle/>
          <a:p>
            <a:r>
              <a:rPr lang="en-US" dirty="0"/>
              <a:t>The twenty- four elders</a:t>
            </a:r>
          </a:p>
        </p:txBody>
      </p:sp>
      <p:sp>
        <p:nvSpPr>
          <p:cNvPr id="3" name="Content Placeholder 2">
            <a:extLst>
              <a:ext uri="{FF2B5EF4-FFF2-40B4-BE49-F238E27FC236}">
                <a16:creationId xmlns:a16="http://schemas.microsoft.com/office/drawing/2014/main" id="{B619ABB1-3CEB-FD26-EEA4-81EA77DBA427}"/>
              </a:ext>
            </a:extLst>
          </p:cNvPr>
          <p:cNvSpPr>
            <a:spLocks noGrp="1"/>
          </p:cNvSpPr>
          <p:nvPr>
            <p:ph idx="1"/>
          </p:nvPr>
        </p:nvSpPr>
        <p:spPr/>
        <p:txBody>
          <a:bodyPr vert="horz" lIns="91440" tIns="45720" rIns="91440" bIns="45720" rtlCol="0" anchor="t">
            <a:noAutofit/>
          </a:bodyPr>
          <a:lstStyle/>
          <a:p>
            <a:pPr marL="383540" indent="-383540"/>
            <a:r>
              <a:rPr lang="en-US" sz="3200" b="1" dirty="0"/>
              <a:t>Isaiah 24:23</a:t>
            </a:r>
            <a:r>
              <a:rPr lang="en-US" sz="3200" dirty="0"/>
              <a:t> </a:t>
            </a:r>
            <a:r>
              <a:rPr lang="en-US" sz="3200" dirty="0">
                <a:ea typeface="+mn-lt"/>
                <a:cs typeface="+mn-lt"/>
              </a:rPr>
              <a:t>Then the moon will be abashed,</a:t>
            </a:r>
            <a:br>
              <a:rPr lang="en-US" sz="3200" dirty="0">
                <a:ea typeface="+mn-lt"/>
                <a:cs typeface="+mn-lt"/>
              </a:rPr>
            </a:br>
            <a:r>
              <a:rPr lang="en-US" sz="3200" dirty="0">
                <a:ea typeface="+mn-lt"/>
                <a:cs typeface="+mn-lt"/>
              </a:rPr>
              <a:t>    and the sun ashamed;</a:t>
            </a:r>
            <a:br>
              <a:rPr lang="en-US" sz="3200" dirty="0">
                <a:ea typeface="+mn-lt"/>
                <a:cs typeface="+mn-lt"/>
              </a:rPr>
            </a:br>
            <a:r>
              <a:rPr lang="en-US" sz="3200" u="sng" dirty="0">
                <a:ea typeface="+mn-lt"/>
                <a:cs typeface="+mn-lt"/>
              </a:rPr>
              <a:t>for the </a:t>
            </a:r>
            <a:r>
              <a:rPr lang="en-US" sz="3200" u="sng" cap="small" dirty="0">
                <a:ea typeface="+mn-lt"/>
                <a:cs typeface="+mn-lt"/>
              </a:rPr>
              <a:t>Lord</a:t>
            </a:r>
            <a:r>
              <a:rPr lang="en-US" sz="3200" u="sng" dirty="0">
                <a:ea typeface="+mn-lt"/>
                <a:cs typeface="+mn-lt"/>
              </a:rPr>
              <a:t> of hosts will reign</a:t>
            </a:r>
            <a:br>
              <a:rPr lang="en-US" sz="3200" u="sng" dirty="0">
                <a:ea typeface="+mn-lt"/>
                <a:cs typeface="+mn-lt"/>
              </a:rPr>
            </a:br>
            <a:r>
              <a:rPr lang="en-US" sz="3200" u="sng" dirty="0">
                <a:ea typeface="+mn-lt"/>
                <a:cs typeface="+mn-lt"/>
              </a:rPr>
              <a:t>    on Mount Zion and in Jerusalem,</a:t>
            </a:r>
            <a:br>
              <a:rPr lang="en-US" sz="3200" u="sng" dirty="0">
                <a:ea typeface="+mn-lt"/>
                <a:cs typeface="+mn-lt"/>
              </a:rPr>
            </a:br>
            <a:r>
              <a:rPr lang="en-US" sz="3200" u="sng" dirty="0">
                <a:ea typeface="+mn-lt"/>
                <a:cs typeface="+mn-lt"/>
              </a:rPr>
              <a:t>and before his elders he will manifest his glory</a:t>
            </a:r>
            <a:r>
              <a:rPr lang="en-US" sz="3200" dirty="0">
                <a:ea typeface="+mn-lt"/>
                <a:cs typeface="+mn-lt"/>
              </a:rPr>
              <a:t>.</a:t>
            </a:r>
          </a:p>
        </p:txBody>
      </p:sp>
    </p:spTree>
    <p:extLst>
      <p:ext uri="{BB962C8B-B14F-4D97-AF65-F5344CB8AC3E}">
        <p14:creationId xmlns:p14="http://schemas.microsoft.com/office/powerpoint/2010/main" val="196829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3866-5637-7864-55DB-9C3D6A217227}"/>
              </a:ext>
            </a:extLst>
          </p:cNvPr>
          <p:cNvSpPr>
            <a:spLocks noGrp="1"/>
          </p:cNvSpPr>
          <p:nvPr>
            <p:ph type="title"/>
          </p:nvPr>
        </p:nvSpPr>
        <p:spPr/>
        <p:txBody>
          <a:bodyPr/>
          <a:lstStyle/>
          <a:p>
            <a:r>
              <a:rPr lang="en-US" dirty="0"/>
              <a:t>The twenty- four elders</a:t>
            </a:r>
          </a:p>
        </p:txBody>
      </p:sp>
      <p:sp>
        <p:nvSpPr>
          <p:cNvPr id="5" name="Text Placeholder 4">
            <a:extLst>
              <a:ext uri="{FF2B5EF4-FFF2-40B4-BE49-F238E27FC236}">
                <a16:creationId xmlns:a16="http://schemas.microsoft.com/office/drawing/2014/main" id="{73EB2B75-25C2-C0F0-B075-2D97608EC6A1}"/>
              </a:ext>
            </a:extLst>
          </p:cNvPr>
          <p:cNvSpPr>
            <a:spLocks noGrp="1"/>
          </p:cNvSpPr>
          <p:nvPr>
            <p:ph type="body" idx="1"/>
          </p:nvPr>
        </p:nvSpPr>
        <p:spPr>
          <a:xfrm>
            <a:off x="1371600" y="1808901"/>
            <a:ext cx="4443984" cy="823912"/>
          </a:xfrm>
        </p:spPr>
        <p:txBody>
          <a:bodyPr/>
          <a:lstStyle/>
          <a:p>
            <a:r>
              <a:rPr lang="en-US" sz="3200" b="1" dirty="0">
                <a:solidFill>
                  <a:srgbClr val="FF0000"/>
                </a:solidFill>
              </a:rPr>
              <a:t>Who are they?</a:t>
            </a:r>
          </a:p>
        </p:txBody>
      </p:sp>
      <p:sp>
        <p:nvSpPr>
          <p:cNvPr id="3" name="Content Placeholder 2">
            <a:extLst>
              <a:ext uri="{FF2B5EF4-FFF2-40B4-BE49-F238E27FC236}">
                <a16:creationId xmlns:a16="http://schemas.microsoft.com/office/drawing/2014/main" id="{79DC4567-12EC-D98D-D744-9B1AF7E43867}"/>
              </a:ext>
            </a:extLst>
          </p:cNvPr>
          <p:cNvSpPr>
            <a:spLocks noGrp="1"/>
          </p:cNvSpPr>
          <p:nvPr>
            <p:ph sz="half" idx="2"/>
          </p:nvPr>
        </p:nvSpPr>
        <p:spPr>
          <a:xfrm>
            <a:off x="1371600" y="2888264"/>
            <a:ext cx="4443984" cy="2979136"/>
          </a:xfrm>
        </p:spPr>
        <p:txBody>
          <a:bodyPr vert="horz" lIns="91440" tIns="45720" rIns="91440" bIns="45720" rtlCol="0" anchor="t">
            <a:noAutofit/>
          </a:bodyPr>
          <a:lstStyle/>
          <a:p>
            <a:pPr marL="383540" indent="-383540"/>
            <a:r>
              <a:rPr lang="en-US" sz="3200" dirty="0"/>
              <a:t>Courses of priests</a:t>
            </a:r>
          </a:p>
          <a:p>
            <a:pPr marL="383540" indent="-383540"/>
            <a:r>
              <a:rPr lang="en-US" sz="3200" dirty="0"/>
              <a:t>12 tribes + 12 apostles</a:t>
            </a:r>
          </a:p>
          <a:p>
            <a:pPr marL="383540" indent="-383540"/>
            <a:r>
              <a:rPr lang="en-US" sz="3200" dirty="0"/>
              <a:t>Martyred Christians</a:t>
            </a:r>
          </a:p>
          <a:p>
            <a:pPr marL="383540" indent="-383540"/>
            <a:r>
              <a:rPr lang="en-US" sz="3200" dirty="0"/>
              <a:t>OT saints</a:t>
            </a:r>
          </a:p>
          <a:p>
            <a:pPr marL="383540" indent="-383540"/>
            <a:r>
              <a:rPr lang="en-US" sz="3200" dirty="0"/>
              <a:t>Angelic "elders"</a:t>
            </a:r>
          </a:p>
        </p:txBody>
      </p:sp>
      <p:sp>
        <p:nvSpPr>
          <p:cNvPr id="6" name="Text Placeholder 5">
            <a:extLst>
              <a:ext uri="{FF2B5EF4-FFF2-40B4-BE49-F238E27FC236}">
                <a16:creationId xmlns:a16="http://schemas.microsoft.com/office/drawing/2014/main" id="{EBD871A6-13BA-BA9A-941F-B533CCE213C6}"/>
              </a:ext>
            </a:extLst>
          </p:cNvPr>
          <p:cNvSpPr>
            <a:spLocks noGrp="1"/>
          </p:cNvSpPr>
          <p:nvPr>
            <p:ph type="body" sz="quarter" idx="3"/>
          </p:nvPr>
        </p:nvSpPr>
        <p:spPr>
          <a:xfrm>
            <a:off x="6539391" y="1751392"/>
            <a:ext cx="4443984" cy="823912"/>
          </a:xfrm>
        </p:spPr>
        <p:txBody>
          <a:bodyPr/>
          <a:lstStyle/>
          <a:p>
            <a:r>
              <a:rPr lang="en-US" sz="3200" b="1" dirty="0">
                <a:solidFill>
                  <a:srgbClr val="FF0000"/>
                </a:solidFill>
              </a:rPr>
              <a:t>What do they do?</a:t>
            </a:r>
          </a:p>
        </p:txBody>
      </p:sp>
      <p:sp>
        <p:nvSpPr>
          <p:cNvPr id="4" name="Content Placeholder 3">
            <a:extLst>
              <a:ext uri="{FF2B5EF4-FFF2-40B4-BE49-F238E27FC236}">
                <a16:creationId xmlns:a16="http://schemas.microsoft.com/office/drawing/2014/main" id="{890150A7-124E-0A14-BEAA-141C974DE185}"/>
              </a:ext>
            </a:extLst>
          </p:cNvPr>
          <p:cNvSpPr>
            <a:spLocks noGrp="1"/>
          </p:cNvSpPr>
          <p:nvPr>
            <p:ph sz="quarter" idx="4"/>
          </p:nvPr>
        </p:nvSpPr>
        <p:spPr>
          <a:xfrm>
            <a:off x="6453127" y="2830754"/>
            <a:ext cx="4443984" cy="3525476"/>
          </a:xfrm>
        </p:spPr>
        <p:txBody>
          <a:bodyPr vert="horz" lIns="91440" tIns="45720" rIns="91440" bIns="45720" rtlCol="0" anchor="t">
            <a:normAutofit/>
          </a:bodyPr>
          <a:lstStyle/>
          <a:p>
            <a:pPr marL="383540" indent="-383540"/>
            <a:r>
              <a:rPr lang="en-US" sz="3200" dirty="0"/>
              <a:t>They wear white robes and golden crowns</a:t>
            </a:r>
          </a:p>
          <a:p>
            <a:pPr marL="383540" indent="-383540"/>
            <a:r>
              <a:rPr lang="en-US" sz="3200" dirty="0"/>
              <a:t>They worship God</a:t>
            </a:r>
          </a:p>
          <a:p>
            <a:pPr marL="383540" indent="-383540"/>
            <a:r>
              <a:rPr lang="en-US" sz="3200" dirty="0"/>
              <a:t>They talk to John</a:t>
            </a:r>
          </a:p>
        </p:txBody>
      </p:sp>
    </p:spTree>
    <p:extLst>
      <p:ext uri="{BB962C8B-B14F-4D97-AF65-F5344CB8AC3E}">
        <p14:creationId xmlns:p14="http://schemas.microsoft.com/office/powerpoint/2010/main" val="213686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6DBC-8BA0-7333-25EF-3D1DC3D85A57}"/>
              </a:ext>
            </a:extLst>
          </p:cNvPr>
          <p:cNvSpPr>
            <a:spLocks noGrp="1"/>
          </p:cNvSpPr>
          <p:nvPr>
            <p:ph type="title"/>
          </p:nvPr>
        </p:nvSpPr>
        <p:spPr/>
        <p:txBody>
          <a:bodyPr/>
          <a:lstStyle/>
          <a:p>
            <a:r>
              <a:rPr lang="en-US" dirty="0"/>
              <a:t>The four living creatures</a:t>
            </a:r>
          </a:p>
        </p:txBody>
      </p:sp>
      <p:sp>
        <p:nvSpPr>
          <p:cNvPr id="3" name="Content Placeholder 2">
            <a:extLst>
              <a:ext uri="{FF2B5EF4-FFF2-40B4-BE49-F238E27FC236}">
                <a16:creationId xmlns:a16="http://schemas.microsoft.com/office/drawing/2014/main" id="{861665C3-8186-8F51-E7A6-FDD393ED68EF}"/>
              </a:ext>
            </a:extLst>
          </p:cNvPr>
          <p:cNvSpPr>
            <a:spLocks noGrp="1"/>
          </p:cNvSpPr>
          <p:nvPr>
            <p:ph idx="1"/>
          </p:nvPr>
        </p:nvSpPr>
        <p:spPr>
          <a:xfrm>
            <a:off x="1371600" y="1495246"/>
            <a:ext cx="10506973" cy="5148531"/>
          </a:xfrm>
        </p:spPr>
        <p:txBody>
          <a:bodyPr vert="horz" lIns="91440" tIns="45720" rIns="91440" bIns="45720" rtlCol="0" anchor="t">
            <a:noAutofit/>
          </a:bodyPr>
          <a:lstStyle/>
          <a:p>
            <a:pPr marL="383540" indent="-383540"/>
            <a:r>
              <a:rPr lang="en-US" sz="3200" b="1" dirty="0">
                <a:solidFill>
                  <a:srgbClr val="FF0000"/>
                </a:solidFill>
              </a:rPr>
              <a:t>Revelation 4:6</a:t>
            </a:r>
            <a:r>
              <a:rPr lang="en-US" sz="3200" dirty="0"/>
              <a:t> </a:t>
            </a:r>
            <a:r>
              <a:rPr lang="en-US" sz="3200" dirty="0">
                <a:ea typeface="+mn-lt"/>
                <a:cs typeface="+mn-lt"/>
              </a:rPr>
              <a:t>Around the throne, and on each side of the throne, are four living creatures (cherubim), full of eyes in front and behind: </a:t>
            </a:r>
            <a:r>
              <a:rPr lang="en-US" sz="3200" b="1" baseline="30000" dirty="0">
                <a:ea typeface="+mn-lt"/>
                <a:cs typeface="+mn-lt"/>
              </a:rPr>
              <a:t>7 </a:t>
            </a:r>
            <a:r>
              <a:rPr lang="en-US" sz="3200" dirty="0">
                <a:ea typeface="+mn-lt"/>
                <a:cs typeface="+mn-lt"/>
              </a:rPr>
              <a:t>the first living creature like a lion, the second living creature like an ox, the third living creature with a face like a human face, and the fourth living creature like a flying eagle. </a:t>
            </a:r>
            <a:r>
              <a:rPr lang="en-US" sz="3200" b="1" baseline="30000" dirty="0">
                <a:ea typeface="+mn-lt"/>
                <a:cs typeface="+mn-lt"/>
              </a:rPr>
              <a:t>8 </a:t>
            </a:r>
            <a:r>
              <a:rPr lang="en-US" sz="3200" dirty="0">
                <a:ea typeface="+mn-lt"/>
                <a:cs typeface="+mn-lt"/>
              </a:rPr>
              <a:t>And the four living creatures, each of them with six wings, are full of eyes all around and inside. Day and night without ceasing they </a:t>
            </a:r>
            <a:r>
              <a:rPr lang="en-US" sz="3200" dirty="0" err="1">
                <a:ea typeface="+mn-lt"/>
                <a:cs typeface="+mn-lt"/>
              </a:rPr>
              <a:t>sing,‘Holy</a:t>
            </a:r>
            <a:r>
              <a:rPr lang="en-US" sz="3200" dirty="0">
                <a:ea typeface="+mn-lt"/>
                <a:cs typeface="+mn-lt"/>
              </a:rPr>
              <a:t>, holy, holy,</a:t>
            </a:r>
            <a:br>
              <a:rPr lang="en-US" sz="3200" dirty="0">
                <a:ea typeface="+mn-lt"/>
                <a:cs typeface="+mn-lt"/>
              </a:rPr>
            </a:br>
            <a:r>
              <a:rPr lang="en-US" sz="3200" dirty="0">
                <a:ea typeface="+mn-lt"/>
                <a:cs typeface="+mn-lt"/>
              </a:rPr>
              <a:t>the Lord God the Almighty,</a:t>
            </a:r>
            <a:br>
              <a:rPr lang="en-US" sz="3200" dirty="0">
                <a:ea typeface="+mn-lt"/>
                <a:cs typeface="+mn-lt"/>
              </a:rPr>
            </a:br>
            <a:r>
              <a:rPr lang="en-US" sz="3200" dirty="0">
                <a:ea typeface="+mn-lt"/>
                <a:cs typeface="+mn-lt"/>
              </a:rPr>
              <a:t>    who was and is and is to come.’</a:t>
            </a:r>
            <a:endParaRPr lang="en-US" sz="3200" dirty="0"/>
          </a:p>
          <a:p>
            <a:pPr marL="383540" indent="-383540"/>
            <a:endParaRPr lang="en-US" dirty="0"/>
          </a:p>
        </p:txBody>
      </p:sp>
    </p:spTree>
    <p:extLst>
      <p:ext uri="{BB962C8B-B14F-4D97-AF65-F5344CB8AC3E}">
        <p14:creationId xmlns:p14="http://schemas.microsoft.com/office/powerpoint/2010/main" val="319472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076C-A533-7FDD-20C7-939318296A54}"/>
              </a:ext>
            </a:extLst>
          </p:cNvPr>
          <p:cNvSpPr>
            <a:spLocks noGrp="1"/>
          </p:cNvSpPr>
          <p:nvPr>
            <p:ph type="title"/>
          </p:nvPr>
        </p:nvSpPr>
        <p:spPr/>
        <p:txBody>
          <a:bodyPr/>
          <a:lstStyle/>
          <a:p>
            <a:r>
              <a:rPr lang="en-US" dirty="0"/>
              <a:t>The four living creatures</a:t>
            </a:r>
          </a:p>
        </p:txBody>
      </p:sp>
      <p:sp>
        <p:nvSpPr>
          <p:cNvPr id="3" name="Content Placeholder 2">
            <a:extLst>
              <a:ext uri="{FF2B5EF4-FFF2-40B4-BE49-F238E27FC236}">
                <a16:creationId xmlns:a16="http://schemas.microsoft.com/office/drawing/2014/main" id="{E337A888-952E-D831-1D2B-7D97511EF8E8}"/>
              </a:ext>
            </a:extLst>
          </p:cNvPr>
          <p:cNvSpPr>
            <a:spLocks noGrp="1"/>
          </p:cNvSpPr>
          <p:nvPr>
            <p:ph idx="1"/>
          </p:nvPr>
        </p:nvSpPr>
        <p:spPr>
          <a:xfrm>
            <a:off x="1371600" y="1710906"/>
            <a:ext cx="9601200" cy="4156494"/>
          </a:xfrm>
        </p:spPr>
        <p:txBody>
          <a:bodyPr vert="horz" lIns="91440" tIns="45720" rIns="91440" bIns="45720" rtlCol="0" anchor="t">
            <a:normAutofit/>
          </a:bodyPr>
          <a:lstStyle/>
          <a:p>
            <a:pPr marL="383540" indent="-383540"/>
            <a:r>
              <a:rPr lang="en-US" sz="2800" b="1" dirty="0">
                <a:solidFill>
                  <a:srgbClr val="FF0000"/>
                </a:solidFill>
              </a:rPr>
              <a:t>Ezekiel 1:5</a:t>
            </a:r>
            <a:r>
              <a:rPr lang="en-US" sz="2800" dirty="0"/>
              <a:t> I</a:t>
            </a:r>
            <a:r>
              <a:rPr lang="en-US" sz="2800" dirty="0">
                <a:ea typeface="+mn-lt"/>
                <a:cs typeface="+mn-lt"/>
              </a:rPr>
              <a:t>n the middle of it was something like four living creatures. This was their appearance: they were of human form. </a:t>
            </a:r>
            <a:r>
              <a:rPr lang="en-US" sz="2800" b="1" baseline="30000" dirty="0">
                <a:ea typeface="+mn-lt"/>
                <a:cs typeface="+mn-lt"/>
              </a:rPr>
              <a:t>6 </a:t>
            </a:r>
            <a:r>
              <a:rPr lang="en-US" sz="2800" dirty="0">
                <a:ea typeface="+mn-lt"/>
                <a:cs typeface="+mn-lt"/>
              </a:rPr>
              <a:t>Each had four faces, and each of them had four wings...10 </a:t>
            </a:r>
            <a:r>
              <a:rPr lang="en-US" sz="2800" b="1" baseline="30000" dirty="0">
                <a:ea typeface="+mn-lt"/>
                <a:cs typeface="+mn-lt"/>
              </a:rPr>
              <a:t> </a:t>
            </a:r>
            <a:r>
              <a:rPr lang="en-US" sz="2800" dirty="0">
                <a:ea typeface="+mn-lt"/>
                <a:cs typeface="+mn-lt"/>
              </a:rPr>
              <a:t>As for the appearance of their faces: the four had the face of a human being, the face of a lion on the right side, the face of an ox on the left side, and the face of an eagle; </a:t>
            </a:r>
            <a:r>
              <a:rPr lang="en-US" sz="2800" b="1" baseline="30000" dirty="0">
                <a:ea typeface="+mn-lt"/>
                <a:cs typeface="+mn-lt"/>
              </a:rPr>
              <a:t>11 </a:t>
            </a:r>
            <a:r>
              <a:rPr lang="en-US" sz="2800" dirty="0">
                <a:ea typeface="+mn-lt"/>
                <a:cs typeface="+mn-lt"/>
              </a:rPr>
              <a:t>such were their faces.</a:t>
            </a:r>
            <a:endParaRPr lang="en-US" dirty="0">
              <a:ea typeface="+mn-lt"/>
              <a:cs typeface="+mn-lt"/>
            </a:endParaRPr>
          </a:p>
        </p:txBody>
      </p:sp>
    </p:spTree>
    <p:extLst>
      <p:ext uri="{BB962C8B-B14F-4D97-AF65-F5344CB8AC3E}">
        <p14:creationId xmlns:p14="http://schemas.microsoft.com/office/powerpoint/2010/main" val="220549783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9C029D5-DBC9-4C2B-8210-3AA71186A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1B446B-D1E8-42DD-BEED-8DA7E15E683B}">
  <ds:schemaRefs>
    <ds:schemaRef ds:uri="http://schemas.microsoft.com/sharepoint/v3/contenttype/forms"/>
  </ds:schemaRefs>
</ds:datastoreItem>
</file>

<file path=customXml/itemProps3.xml><?xml version="1.0" encoding="utf-8"?>
<ds:datastoreItem xmlns:ds="http://schemas.openxmlformats.org/officeDocument/2006/customXml" ds:itemID="{65845F41-51A1-4C7F-91AC-E0528F69338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36</TotalTime>
  <Words>1766</Words>
  <Application>Microsoft Office PowerPoint</Application>
  <PresentationFormat>Widescreen</PresentationFormat>
  <Paragraphs>71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Crop</vt:lpstr>
      <vt:lpstr>Revelation 4</vt:lpstr>
      <vt:lpstr>Revelation 4- A heavenly ascent</vt:lpstr>
      <vt:lpstr>What does he see?</vt:lpstr>
      <vt:lpstr>Important questions</vt:lpstr>
      <vt:lpstr>A door in heaven</vt:lpstr>
      <vt:lpstr>The twenty- four elders</vt:lpstr>
      <vt:lpstr>The twenty- four elders</vt:lpstr>
      <vt:lpstr>The four living creatures</vt:lpstr>
      <vt:lpstr>The four living creatures</vt:lpstr>
      <vt:lpstr>The four living creatures </vt:lpstr>
      <vt:lpstr>The four living creatures</vt:lpstr>
      <vt:lpstr>They cast their crowns</vt:lpstr>
      <vt:lpstr>They cast their crowns</vt:lpstr>
      <vt:lpstr>The effect of the scene</vt:lpstr>
      <vt:lpstr>The sealed scroll</vt:lpstr>
      <vt:lpstr>The sealed scroll</vt:lpstr>
      <vt:lpstr>The sealed scroll</vt:lpstr>
      <vt:lpstr>A Lamb  standing </vt:lpstr>
      <vt:lpstr>A sacrifice that conquers</vt:lpstr>
      <vt:lpstr>A new song</vt:lpstr>
      <vt:lpstr>A new song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Design</dc:title>
  <dc:creator/>
  <cp:lastModifiedBy>Will Dilbeck</cp:lastModifiedBy>
  <cp:revision>195</cp:revision>
  <dcterms:created xsi:type="dcterms:W3CDTF">2022-12-23T13:16:48Z</dcterms:created>
  <dcterms:modified xsi:type="dcterms:W3CDTF">2022-12-28T22:22:43Z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