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67" r:id="rId3"/>
    <p:sldId id="346" r:id="rId4"/>
    <p:sldId id="341" r:id="rId5"/>
    <p:sldId id="342" r:id="rId6"/>
    <p:sldId id="343" r:id="rId7"/>
    <p:sldId id="344" r:id="rId8"/>
    <p:sldId id="345"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D294"/>
    <a:srgbClr val="F8F6DB"/>
    <a:srgbClr val="2F322C"/>
    <a:srgbClr val="AB742F"/>
    <a:srgbClr val="F86413"/>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48" autoAdjust="0"/>
    <p:restoredTop sz="94694"/>
  </p:normalViewPr>
  <p:slideViewPr>
    <p:cSldViewPr snapToGrid="0" snapToObjects="1">
      <p:cViewPr varScale="1">
        <p:scale>
          <a:sx n="99" d="100"/>
          <a:sy n="99" d="100"/>
        </p:scale>
        <p:origin x="184" y="5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11/25/22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D80B0-D1EB-7B44-7D24-9CAD4C501D0E}"/>
              </a:ext>
            </a:extLst>
          </p:cNvPr>
          <p:cNvSpPr>
            <a:spLocks noGrp="1"/>
          </p:cNvSpPr>
          <p:nvPr>
            <p:ph type="body" sz="quarter" idx="14"/>
          </p:nvPr>
        </p:nvSpPr>
        <p:spPr>
          <a:xfrm>
            <a:off x="1305846" y="1935460"/>
            <a:ext cx="9834380" cy="2987079"/>
          </a:xfrm>
        </p:spPr>
        <p:txBody>
          <a:bodyPr/>
          <a:lstStyle/>
          <a:p>
            <a:r>
              <a:rPr lang="en-US" sz="8000" spc="300" dirty="0">
                <a:latin typeface="Hoefler Text" panose="02030602050506020203" pitchFamily="18" charset="77"/>
              </a:rPr>
              <a:t>Christianity in a Post-Modern World</a:t>
            </a:r>
          </a:p>
        </p:txBody>
      </p:sp>
    </p:spTree>
    <p:extLst>
      <p:ext uri="{BB962C8B-B14F-4D97-AF65-F5344CB8AC3E}">
        <p14:creationId xmlns:p14="http://schemas.microsoft.com/office/powerpoint/2010/main" val="1578308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0"/>
          </p:nvPr>
        </p:nvSpPr>
        <p:spPr>
          <a:xfrm>
            <a:off x="714263" y="767098"/>
            <a:ext cx="10763474" cy="5323804"/>
          </a:xfrm>
        </p:spPr>
        <p:txBody>
          <a:bodyPr anchor="t">
            <a:normAutofit/>
          </a:bodyPr>
          <a:lstStyle/>
          <a:p>
            <a:pPr algn="l"/>
            <a:r>
              <a:rPr lang="en-US" sz="2800" i="1" dirty="0">
                <a:effectLst/>
                <a:latin typeface="Times" pitchFamily="2" charset="0"/>
              </a:rPr>
              <a:t>"Having turned away from the knowledge given by God, man has now lost the whole Christian culture. In Europe, including England, it took many years, in the United States only a few decades. In the United States in the short span from the Twenties to the Sixties, we have seen a complete shift. Of course, in the United States in the Twenties not everyone was a Christian, but in general there was a Christian consensus. Now that consensus is completely gone. Ours is a post-Christian world in which Christianity, not only in the number of Christians but in cultural emphasis and cultural result, is now in the absolute minority. To ask young people to maintain the status quo is folly. The status quo is no longer ours. In the last four decades the change has come in every portion and in every part of life.” </a:t>
            </a:r>
            <a:r>
              <a:rPr lang="en-US" sz="2700" i="1" dirty="0">
                <a:latin typeface="Helvetica" pitchFamily="2" charset="0"/>
              </a:rPr>
              <a:t>(</a:t>
            </a:r>
            <a:r>
              <a:rPr lang="en-US" sz="2700" dirty="0">
                <a:effectLst/>
                <a:latin typeface="Helvetica" pitchFamily="2" charset="0"/>
              </a:rPr>
              <a:t>Frances Shaeffer, </a:t>
            </a:r>
            <a:r>
              <a:rPr lang="en-US" sz="2700" u="sng" dirty="0">
                <a:effectLst/>
                <a:latin typeface="Helvetica" pitchFamily="2" charset="0"/>
              </a:rPr>
              <a:t>Death in the City</a:t>
            </a:r>
            <a:r>
              <a:rPr lang="en-US" sz="2700" dirty="0">
                <a:effectLst/>
                <a:latin typeface="Helvetica" pitchFamily="2" charset="0"/>
              </a:rPr>
              <a:t>, </a:t>
            </a:r>
            <a:r>
              <a:rPr lang="en-US" sz="2700" i="1" dirty="0">
                <a:effectLst/>
                <a:latin typeface="Helvetica" pitchFamily="2" charset="0"/>
              </a:rPr>
              <a:t>pg. 14). </a:t>
            </a:r>
            <a:endParaRPr lang="en-US" sz="2700" dirty="0"/>
          </a:p>
        </p:txBody>
      </p:sp>
    </p:spTree>
    <p:extLst>
      <p:ext uri="{BB962C8B-B14F-4D97-AF65-F5344CB8AC3E}">
        <p14:creationId xmlns:p14="http://schemas.microsoft.com/office/powerpoint/2010/main" val="225050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Differing Views on Inspiration of Scripture</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0" y="1445717"/>
            <a:ext cx="12015989" cy="4362655"/>
          </a:xfrm>
        </p:spPr>
        <p:txBody>
          <a:bodyPr anchor="t">
            <a:normAutofit/>
          </a:bodyPr>
          <a:lstStyle/>
          <a:p>
            <a:pPr marL="1371600" lvl="1">
              <a:buFont typeface="Arial" panose="020B0604020202020204" pitchFamily="34" charset="0"/>
              <a:buChar char="•"/>
            </a:pPr>
            <a:r>
              <a:rPr lang="en-US" sz="3200" u="sng" dirty="0"/>
              <a:t>Conservative</a:t>
            </a:r>
            <a:r>
              <a:rPr lang="en-US" sz="3200" dirty="0"/>
              <a:t> – Scripture is verbally inspired and inerrant.</a:t>
            </a:r>
          </a:p>
          <a:p>
            <a:pPr marL="1371600" lvl="1">
              <a:buFont typeface="Arial" panose="020B0604020202020204" pitchFamily="34" charset="0"/>
              <a:buChar char="•"/>
            </a:pPr>
            <a:r>
              <a:rPr lang="en-US" sz="3200" u="sng" dirty="0"/>
              <a:t>Catholic</a:t>
            </a:r>
            <a:r>
              <a:rPr lang="en-US" sz="3200" dirty="0"/>
              <a:t> – Authority rests in the “protector of scripture</a:t>
            </a:r>
          </a:p>
          <a:p>
            <a:pPr marL="1371600" lvl="1">
              <a:buFont typeface="Arial" panose="020B0604020202020204" pitchFamily="34" charset="0"/>
              <a:buChar char="•"/>
            </a:pPr>
            <a:r>
              <a:rPr lang="en-US" sz="3200" u="sng" dirty="0"/>
              <a:t>Denominational</a:t>
            </a:r>
            <a:r>
              <a:rPr lang="en-US" sz="3200" dirty="0"/>
              <a:t> – Creeds</a:t>
            </a:r>
          </a:p>
          <a:p>
            <a:pPr marL="1371600" lvl="1">
              <a:buFont typeface="Arial" panose="020B0604020202020204" pitchFamily="34" charset="0"/>
              <a:buChar char="•"/>
            </a:pPr>
            <a:r>
              <a:rPr lang="en-US" sz="3200" u="sng" dirty="0"/>
              <a:t>Modernist</a:t>
            </a:r>
            <a:r>
              <a:rPr lang="en-US" sz="3200" dirty="0"/>
              <a:t> – No such thing as inspiration</a:t>
            </a:r>
          </a:p>
          <a:p>
            <a:pPr marL="1371600" lvl="1">
              <a:buFont typeface="Arial" panose="020B0604020202020204" pitchFamily="34" charset="0"/>
              <a:buChar char="•"/>
            </a:pPr>
            <a:r>
              <a:rPr lang="en-US" sz="3200" u="sng" dirty="0"/>
              <a:t>Neo-Orthodox</a:t>
            </a:r>
          </a:p>
          <a:p>
            <a:pPr marL="1371600" lvl="2">
              <a:buFont typeface="Arial" panose="020B0604020202020204" pitchFamily="34" charset="0"/>
              <a:buChar char="•"/>
            </a:pPr>
            <a:r>
              <a:rPr lang="en-US" sz="3200" dirty="0"/>
              <a:t> Bible contains truths about Jesus but only as observations made by men.</a:t>
            </a:r>
          </a:p>
        </p:txBody>
      </p:sp>
    </p:spTree>
    <p:extLst>
      <p:ext uri="{BB962C8B-B14F-4D97-AF65-F5344CB8AC3E}">
        <p14:creationId xmlns:p14="http://schemas.microsoft.com/office/powerpoint/2010/main" val="2520718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Challenge to Biblical Authority</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0" y="1445717"/>
            <a:ext cx="12015989" cy="4362655"/>
          </a:xfrm>
        </p:spPr>
        <p:txBody>
          <a:bodyPr anchor="t">
            <a:normAutofit/>
          </a:bodyPr>
          <a:lstStyle/>
          <a:p>
            <a:pPr marL="1371600" lvl="1">
              <a:buFont typeface="Arial" panose="020B0604020202020204" pitchFamily="34" charset="0"/>
              <a:buChar char="•"/>
            </a:pPr>
            <a:r>
              <a:rPr lang="en-US" sz="3200" dirty="0"/>
              <a:t>Abandon NT as a pattern or blueprint</a:t>
            </a:r>
          </a:p>
          <a:p>
            <a:pPr marL="1371600" lvl="1">
              <a:buFont typeface="Arial" panose="020B0604020202020204" pitchFamily="34" charset="0"/>
              <a:buChar char="•"/>
            </a:pPr>
            <a:r>
              <a:rPr lang="en-US" sz="3200" dirty="0"/>
              <a:t>We must abandon establishing authority with command, example, inference</a:t>
            </a:r>
          </a:p>
          <a:p>
            <a:pPr marL="1371600" lvl="1">
              <a:buFont typeface="Arial" panose="020B0604020202020204" pitchFamily="34" charset="0"/>
              <a:buChar char="•"/>
            </a:pPr>
            <a:r>
              <a:rPr lang="en-US" sz="3200" dirty="0"/>
              <a:t>We must not make silence prohibitive</a:t>
            </a:r>
          </a:p>
          <a:p>
            <a:pPr marL="1371600" lvl="1">
              <a:buFont typeface="Arial" panose="020B0604020202020204" pitchFamily="34" charset="0"/>
              <a:buChar char="•"/>
            </a:pPr>
            <a:r>
              <a:rPr lang="en-US" sz="3200" dirty="0"/>
              <a:t>Quit using NT as a book of case law or as a constitution</a:t>
            </a:r>
          </a:p>
          <a:p>
            <a:pPr marL="1371600" lvl="1">
              <a:buFont typeface="Arial" panose="020B0604020202020204" pitchFamily="34" charset="0"/>
              <a:buChar char="•"/>
            </a:pPr>
            <a:r>
              <a:rPr lang="en-US" sz="3200" dirty="0"/>
              <a:t>We must quit using deductive reasoning and logic on NT</a:t>
            </a:r>
          </a:p>
          <a:p>
            <a:pPr marL="1371600" lvl="1">
              <a:buFont typeface="Arial" panose="020B0604020202020204" pitchFamily="34" charset="0"/>
              <a:buChar char="•"/>
            </a:pPr>
            <a:r>
              <a:rPr lang="en-US" sz="3200" dirty="0"/>
              <a:t>We must quit claiming to know the truth</a:t>
            </a:r>
          </a:p>
        </p:txBody>
      </p:sp>
    </p:spTree>
    <p:extLst>
      <p:ext uri="{BB962C8B-B14F-4D97-AF65-F5344CB8AC3E}">
        <p14:creationId xmlns:p14="http://schemas.microsoft.com/office/powerpoint/2010/main" val="27704256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Motive for a New Hermeneutic</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571923" y="1458596"/>
            <a:ext cx="10959921" cy="4362655"/>
          </a:xfrm>
        </p:spPr>
        <p:txBody>
          <a:bodyPr anchor="t">
            <a:normAutofit/>
          </a:bodyPr>
          <a:lstStyle/>
          <a:p>
            <a:pPr marL="1371600" lvl="1">
              <a:buFont typeface="Arial" panose="020B0604020202020204" pitchFamily="34" charset="0"/>
              <a:buChar char="•"/>
            </a:pPr>
            <a:r>
              <a:rPr lang="en-US" sz="3200" dirty="0"/>
              <a:t>Some may honestly believe they are seeking a “deeper understanding”</a:t>
            </a:r>
          </a:p>
          <a:p>
            <a:pPr marL="1371600" lvl="1">
              <a:buFont typeface="Arial" panose="020B0604020202020204" pitchFamily="34" charset="0"/>
              <a:buChar char="•"/>
            </a:pPr>
            <a:r>
              <a:rPr lang="en-US" sz="3200" dirty="0"/>
              <a:t>Getting around plain statements of scripture</a:t>
            </a:r>
          </a:p>
          <a:p>
            <a:pPr marL="1371600" lvl="2">
              <a:buFont typeface="Arial" panose="020B0604020202020204" pitchFamily="34" charset="0"/>
              <a:buChar char="•"/>
            </a:pPr>
            <a:r>
              <a:rPr lang="en-US" sz="3200" dirty="0"/>
              <a:t> The culture in which we live</a:t>
            </a:r>
          </a:p>
        </p:txBody>
      </p:sp>
    </p:spTree>
    <p:extLst>
      <p:ext uri="{BB962C8B-B14F-4D97-AF65-F5344CB8AC3E}">
        <p14:creationId xmlns:p14="http://schemas.microsoft.com/office/powerpoint/2010/main" val="7842995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Results of Implementing a New Hermeneutic</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571923" y="1458596"/>
            <a:ext cx="10959921" cy="4362655"/>
          </a:xfrm>
        </p:spPr>
        <p:txBody>
          <a:bodyPr anchor="t">
            <a:normAutofit/>
          </a:bodyPr>
          <a:lstStyle/>
          <a:p>
            <a:pPr marL="1371600" lvl="1">
              <a:buFont typeface="Arial" panose="020B0604020202020204" pitchFamily="34" charset="0"/>
              <a:buChar char="•"/>
            </a:pPr>
            <a:r>
              <a:rPr lang="en-US" sz="3200" dirty="0"/>
              <a:t>It will destroy the very basis of Christianity: the truth of the Gospel Story</a:t>
            </a:r>
          </a:p>
          <a:p>
            <a:pPr marL="1371600" lvl="1">
              <a:buFont typeface="Arial" panose="020B0604020202020204" pitchFamily="34" charset="0"/>
              <a:buChar char="•"/>
            </a:pPr>
            <a:r>
              <a:rPr lang="en-US" sz="3200" dirty="0"/>
              <a:t>The first step on the road to rank modernism</a:t>
            </a:r>
          </a:p>
          <a:p>
            <a:pPr marL="1371600" lvl="1">
              <a:buFont typeface="Arial" panose="020B0604020202020204" pitchFamily="34" charset="0"/>
              <a:buChar char="•"/>
            </a:pPr>
            <a:r>
              <a:rPr lang="en-US" sz="3200" dirty="0"/>
              <a:t>The accommodation of the church to the world has </a:t>
            </a:r>
            <a:r>
              <a:rPr lang="en-US" sz="3200" i="1" dirty="0"/>
              <a:t>never</a:t>
            </a:r>
            <a:r>
              <a:rPr lang="en-US" sz="3200" dirty="0"/>
              <a:t> strengthened it.</a:t>
            </a:r>
          </a:p>
          <a:p>
            <a:pPr marL="1371600" lvl="1">
              <a:buFont typeface="Arial" panose="020B0604020202020204" pitchFamily="34" charset="0"/>
              <a:buChar char="•"/>
            </a:pPr>
            <a:r>
              <a:rPr lang="en-US" sz="3200" dirty="0"/>
              <a:t>The church loses it unique identity that is taught in the New Testament</a:t>
            </a:r>
          </a:p>
        </p:txBody>
      </p:sp>
    </p:spTree>
    <p:extLst>
      <p:ext uri="{BB962C8B-B14F-4D97-AF65-F5344CB8AC3E}">
        <p14:creationId xmlns:p14="http://schemas.microsoft.com/office/powerpoint/2010/main" val="19723467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23035</TotalTime>
  <Words>377</Words>
  <Application>Microsoft Macintosh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Avenir Book</vt:lpstr>
      <vt:lpstr>Calibri</vt:lpstr>
      <vt:lpstr>Georgia</vt:lpstr>
      <vt:lpstr>Gotham Book</vt:lpstr>
      <vt:lpstr>Helvetica</vt:lpstr>
      <vt:lpstr>Hoefler Text</vt:lpstr>
      <vt:lpstr>Times</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RT Creative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Chapman</dc:creator>
  <cp:keywords/>
  <dc:description/>
  <cp:lastModifiedBy>Steve Patton</cp:lastModifiedBy>
  <cp:revision>89</cp:revision>
  <cp:lastPrinted>2022-11-25T18:19:56Z</cp:lastPrinted>
  <dcterms:created xsi:type="dcterms:W3CDTF">2014-03-26T14:03:34Z</dcterms:created>
  <dcterms:modified xsi:type="dcterms:W3CDTF">2022-11-30T19:43:25Z</dcterms:modified>
  <cp:category/>
</cp:coreProperties>
</file>