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8" r:id="rId3"/>
    <p:sldId id="267" r:id="rId4"/>
    <p:sldId id="266" r:id="rId5"/>
    <p:sldId id="269" r:id="rId6"/>
    <p:sldId id="270" r:id="rId7"/>
    <p:sldId id="271" r:id="rId8"/>
    <p:sldId id="273" r:id="rId9"/>
    <p:sldId id="274" r:id="rId10"/>
    <p:sldId id="272" r:id="rId11"/>
    <p:sldId id="276" r:id="rId12"/>
    <p:sldId id="275" r:id="rId13"/>
    <p:sldId id="277" r:id="rId14"/>
    <p:sldId id="278" r:id="rId15"/>
    <p:sldId id="279"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C4583-1B28-49D8-AAF2-BDCBD4E00C39}" v="1193" dt="2023-01-25T23:11:50.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56" autoAdjust="0"/>
  </p:normalViewPr>
  <p:slideViewPr>
    <p:cSldViewPr snapToGrid="0" showGuides="1">
      <p:cViewPr varScale="1">
        <p:scale>
          <a:sx n="87" d="100"/>
          <a:sy n="87" d="100"/>
        </p:scale>
        <p:origin x="24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1/25/2023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1/25/2023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1/25/2023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1/25/2023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1/25/2023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1/25/2023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1/25/2023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1/25/2023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1/25/2023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ertullian.org/fathers/juvenal_satires_04.htm#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text, indoor, fabric, painting&#10;&#10;Description automatically generated">
            <a:extLst>
              <a:ext uri="{FF2B5EF4-FFF2-40B4-BE49-F238E27FC236}">
                <a16:creationId xmlns:a16="http://schemas.microsoft.com/office/drawing/2014/main" id="{577C9D7B-DDBB-28F8-A089-3548B6EA0A10}"/>
              </a:ext>
            </a:extLst>
          </p:cNvPr>
          <p:cNvPicPr>
            <a:picLocks noChangeAspect="1"/>
          </p:cNvPicPr>
          <p:nvPr/>
        </p:nvPicPr>
        <p:blipFill rotWithShape="1">
          <a:blip r:embed="rId3"/>
          <a:srcRect t="6345" b="11237"/>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p:cNvSpPr>
            <a:spLocks noGrp="1"/>
          </p:cNvSpPr>
          <p:nvPr>
            <p:ph type="ctrTitle"/>
          </p:nvPr>
        </p:nvSpPr>
        <p:spPr>
          <a:xfrm>
            <a:off x="8022021" y="3231931"/>
            <a:ext cx="3852041" cy="1834056"/>
          </a:xfrm>
        </p:spPr>
        <p:txBody>
          <a:bodyPr vert="horz" lIns="91440" tIns="45720" rIns="91440" bIns="45720" rtlCol="0" anchor="b">
            <a:normAutofit/>
          </a:bodyPr>
          <a:lstStyle/>
          <a:p>
            <a:pPr algn="ctr"/>
            <a:r>
              <a:rPr lang="en-US" sz="4000"/>
              <a:t>Revelation</a:t>
            </a:r>
            <a:br>
              <a:rPr lang="en-US" sz="4000"/>
            </a:br>
            <a:r>
              <a:rPr lang="en-US" sz="4000"/>
              <a:t>13</a:t>
            </a:r>
          </a:p>
        </p:txBody>
      </p:sp>
      <p:sp>
        <p:nvSpPr>
          <p:cNvPr id="7" name="Subtitle 6"/>
          <p:cNvSpPr>
            <a:spLocks noGrp="1"/>
          </p:cNvSpPr>
          <p:nvPr>
            <p:ph type="subTitle" idx="1"/>
          </p:nvPr>
        </p:nvSpPr>
        <p:spPr>
          <a:xfrm>
            <a:off x="7782910" y="5242675"/>
            <a:ext cx="4330262" cy="683284"/>
          </a:xfrm>
        </p:spPr>
        <p:txBody>
          <a:bodyPr vert="horz" lIns="91440" tIns="45720" rIns="91440" bIns="45720" rtlCol="0">
            <a:normAutofit/>
          </a:bodyPr>
          <a:lstStyle/>
          <a:p>
            <a:pPr algn="ctr">
              <a:spcBef>
                <a:spcPts val="1000"/>
              </a:spcBef>
            </a:pPr>
            <a:r>
              <a:rPr lang="en-US" sz="2000"/>
              <a:t>Subtitle</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00"/>
                                        <p:tgtEl>
                                          <p:spTgt spid="7">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B775-519B-E281-0202-08907B1E8EBB}"/>
              </a:ext>
            </a:extLst>
          </p:cNvPr>
          <p:cNvSpPr>
            <a:spLocks noGrp="1"/>
          </p:cNvSpPr>
          <p:nvPr>
            <p:ph type="title"/>
          </p:nvPr>
        </p:nvSpPr>
        <p:spPr/>
        <p:txBody>
          <a:bodyPr/>
          <a:lstStyle/>
          <a:p>
            <a:r>
              <a:rPr lang="en-US" dirty="0"/>
              <a:t>The Sea Beast</a:t>
            </a:r>
          </a:p>
        </p:txBody>
      </p:sp>
      <p:sp>
        <p:nvSpPr>
          <p:cNvPr id="3" name="Content Placeholder 2">
            <a:extLst>
              <a:ext uri="{FF2B5EF4-FFF2-40B4-BE49-F238E27FC236}">
                <a16:creationId xmlns:a16="http://schemas.microsoft.com/office/drawing/2014/main" id="{7BC0AB19-DFE2-FB6C-0D4F-D90AEFBACE1A}"/>
              </a:ext>
            </a:extLst>
          </p:cNvPr>
          <p:cNvSpPr>
            <a:spLocks noGrp="1"/>
          </p:cNvSpPr>
          <p:nvPr>
            <p:ph idx="1"/>
          </p:nvPr>
        </p:nvSpPr>
        <p:spPr/>
        <p:txBody>
          <a:bodyPr vert="horz" lIns="0" tIns="45720" rIns="0" bIns="45720" rtlCol="0" anchor="t">
            <a:noAutofit/>
          </a:bodyPr>
          <a:lstStyle/>
          <a:p>
            <a:r>
              <a:rPr lang="en-US" sz="2800" b="1" dirty="0">
                <a:solidFill>
                  <a:schemeClr val="tx2"/>
                </a:solidFill>
              </a:rPr>
              <a:t>Revelation 13:1</a:t>
            </a:r>
            <a:r>
              <a:rPr lang="en-US" sz="2800" dirty="0">
                <a:solidFill>
                  <a:schemeClr val="tx2"/>
                </a:solidFill>
              </a:rPr>
              <a:t> </a:t>
            </a:r>
            <a:r>
              <a:rPr lang="en-US" sz="2800" dirty="0">
                <a:solidFill>
                  <a:schemeClr val="tx2"/>
                </a:solidFill>
                <a:ea typeface="+mn-lt"/>
                <a:cs typeface="+mn-lt"/>
              </a:rPr>
              <a:t>And I saw a beast rising out of the sea, having ten horns and seven heads; and on its horns were ten diadems, and on its heads were blasphemous names. </a:t>
            </a:r>
            <a:r>
              <a:rPr lang="en-US" sz="2800" b="1" baseline="30000" dirty="0">
                <a:solidFill>
                  <a:schemeClr val="tx2"/>
                </a:solidFill>
                <a:ea typeface="+mn-lt"/>
                <a:cs typeface="+mn-lt"/>
              </a:rPr>
              <a:t>2 </a:t>
            </a:r>
            <a:r>
              <a:rPr lang="en-US" sz="2800" dirty="0">
                <a:solidFill>
                  <a:schemeClr val="tx2"/>
                </a:solidFill>
                <a:ea typeface="+mn-lt"/>
                <a:cs typeface="+mn-lt"/>
              </a:rPr>
              <a:t>And the beast that I saw was like a leopard, its feet were like a bear’s, and its mouth was like a lion’s mouth. </a:t>
            </a:r>
            <a:r>
              <a:rPr lang="en-US" sz="2800" u="sng" dirty="0">
                <a:solidFill>
                  <a:schemeClr val="tx2"/>
                </a:solidFill>
                <a:ea typeface="+mn-lt"/>
                <a:cs typeface="+mn-lt"/>
              </a:rPr>
              <a:t>And the dragon gave it his power and his throne and great authority</a:t>
            </a:r>
            <a:r>
              <a:rPr lang="en-US" sz="2800" dirty="0">
                <a:solidFill>
                  <a:schemeClr val="tx2"/>
                </a:solidFill>
                <a:ea typeface="+mn-lt"/>
                <a:cs typeface="+mn-lt"/>
              </a:rPr>
              <a:t>. </a:t>
            </a:r>
            <a:r>
              <a:rPr lang="en-US" sz="2800" b="1" baseline="30000" dirty="0">
                <a:solidFill>
                  <a:schemeClr val="tx2"/>
                </a:solidFill>
                <a:ea typeface="+mn-lt"/>
                <a:cs typeface="+mn-lt"/>
              </a:rPr>
              <a:t>3 </a:t>
            </a:r>
            <a:r>
              <a:rPr lang="en-US" sz="2800" dirty="0">
                <a:solidFill>
                  <a:schemeClr val="tx2"/>
                </a:solidFill>
                <a:ea typeface="+mn-lt"/>
                <a:cs typeface="+mn-lt"/>
              </a:rPr>
              <a:t>One of its heads seemed to have received a death-blow, but its mortal wound had been healed. In amazement the whole earth followed the beast. </a:t>
            </a:r>
            <a:r>
              <a:rPr lang="en-US" sz="2800" b="1" baseline="30000" dirty="0">
                <a:solidFill>
                  <a:schemeClr val="tx2"/>
                </a:solidFill>
                <a:ea typeface="+mn-lt"/>
                <a:cs typeface="+mn-lt"/>
              </a:rPr>
              <a:t>4 </a:t>
            </a:r>
            <a:r>
              <a:rPr lang="en-US" sz="2800" dirty="0">
                <a:solidFill>
                  <a:schemeClr val="tx2"/>
                </a:solidFill>
                <a:ea typeface="+mn-lt"/>
                <a:cs typeface="+mn-lt"/>
              </a:rPr>
              <a:t>They worshipped the dragon, for he had given his authority to the beast, and they worshipped the beast, saying, ‘Who is like the beast, and who can fight against it?’</a:t>
            </a:r>
            <a:endParaRPr lang="en-US" sz="2800" dirty="0">
              <a:solidFill>
                <a:schemeClr val="tx2"/>
              </a:solidFill>
            </a:endParaRPr>
          </a:p>
        </p:txBody>
      </p:sp>
    </p:spTree>
    <p:extLst>
      <p:ext uri="{BB962C8B-B14F-4D97-AF65-F5344CB8AC3E}">
        <p14:creationId xmlns:p14="http://schemas.microsoft.com/office/powerpoint/2010/main" val="287251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4558-B556-206E-7B4E-33A47C861FE1}"/>
              </a:ext>
            </a:extLst>
          </p:cNvPr>
          <p:cNvSpPr>
            <a:spLocks noGrp="1"/>
          </p:cNvSpPr>
          <p:nvPr>
            <p:ph type="title"/>
          </p:nvPr>
        </p:nvSpPr>
        <p:spPr/>
        <p:txBody>
          <a:bodyPr/>
          <a:lstStyle/>
          <a:p>
            <a:r>
              <a:rPr lang="en-US" dirty="0"/>
              <a:t>Power from the dragon</a:t>
            </a:r>
          </a:p>
        </p:txBody>
      </p:sp>
      <p:sp>
        <p:nvSpPr>
          <p:cNvPr id="3" name="Content Placeholder 2">
            <a:extLst>
              <a:ext uri="{FF2B5EF4-FFF2-40B4-BE49-F238E27FC236}">
                <a16:creationId xmlns:a16="http://schemas.microsoft.com/office/drawing/2014/main" id="{6A0EDADD-C96D-B70B-E3A6-1B1B354C627B}"/>
              </a:ext>
            </a:extLst>
          </p:cNvPr>
          <p:cNvSpPr>
            <a:spLocks noGrp="1"/>
          </p:cNvSpPr>
          <p:nvPr>
            <p:ph idx="1"/>
          </p:nvPr>
        </p:nvSpPr>
        <p:spPr/>
        <p:txBody>
          <a:bodyPr vert="horz" lIns="0" tIns="45720" rIns="0" bIns="45720" rtlCol="0" anchor="t">
            <a:normAutofit/>
          </a:bodyPr>
          <a:lstStyle/>
          <a:p>
            <a:r>
              <a:rPr lang="en-US" sz="3200" dirty="0">
                <a:solidFill>
                  <a:schemeClr val="tx2"/>
                </a:solidFill>
              </a:rPr>
              <a:t>"All who are prepared for battle will march out and pitch their camp before the king of the Kittim and before all the host of Satan (Belial) gathered around him for the Day by the sword of God," 1QM 15:2-3.</a:t>
            </a:r>
          </a:p>
        </p:txBody>
      </p:sp>
    </p:spTree>
    <p:extLst>
      <p:ext uri="{BB962C8B-B14F-4D97-AF65-F5344CB8AC3E}">
        <p14:creationId xmlns:p14="http://schemas.microsoft.com/office/powerpoint/2010/main" val="388477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B775-519B-E281-0202-08907B1E8EBB}"/>
              </a:ext>
            </a:extLst>
          </p:cNvPr>
          <p:cNvSpPr>
            <a:spLocks noGrp="1"/>
          </p:cNvSpPr>
          <p:nvPr>
            <p:ph type="title"/>
          </p:nvPr>
        </p:nvSpPr>
        <p:spPr/>
        <p:txBody>
          <a:bodyPr/>
          <a:lstStyle/>
          <a:p>
            <a:r>
              <a:rPr lang="en-US" dirty="0"/>
              <a:t>The Sea Beast</a:t>
            </a:r>
          </a:p>
        </p:txBody>
      </p:sp>
      <p:sp>
        <p:nvSpPr>
          <p:cNvPr id="3" name="Content Placeholder 2">
            <a:extLst>
              <a:ext uri="{FF2B5EF4-FFF2-40B4-BE49-F238E27FC236}">
                <a16:creationId xmlns:a16="http://schemas.microsoft.com/office/drawing/2014/main" id="{7BC0AB19-DFE2-FB6C-0D4F-D90AEFBACE1A}"/>
              </a:ext>
            </a:extLst>
          </p:cNvPr>
          <p:cNvSpPr>
            <a:spLocks noGrp="1"/>
          </p:cNvSpPr>
          <p:nvPr>
            <p:ph idx="1"/>
          </p:nvPr>
        </p:nvSpPr>
        <p:spPr/>
        <p:txBody>
          <a:bodyPr vert="horz" lIns="0" tIns="45720" rIns="0" bIns="45720" rtlCol="0" anchor="t">
            <a:noAutofit/>
          </a:bodyPr>
          <a:lstStyle/>
          <a:p>
            <a:r>
              <a:rPr lang="en-US" sz="2800" b="1" dirty="0">
                <a:solidFill>
                  <a:schemeClr val="tx2"/>
                </a:solidFill>
              </a:rPr>
              <a:t>Revelation 13:1</a:t>
            </a:r>
            <a:r>
              <a:rPr lang="en-US" sz="2800" dirty="0">
                <a:solidFill>
                  <a:schemeClr val="tx2"/>
                </a:solidFill>
              </a:rPr>
              <a:t> </a:t>
            </a:r>
            <a:r>
              <a:rPr lang="en-US" sz="2800" dirty="0">
                <a:solidFill>
                  <a:schemeClr val="tx2"/>
                </a:solidFill>
                <a:ea typeface="+mn-lt"/>
                <a:cs typeface="+mn-lt"/>
              </a:rPr>
              <a:t>And I saw a beast rising out of the sea, having ten horns and seven heads; and on its horns were ten diadems, and on its heads were blasphemous names. </a:t>
            </a:r>
            <a:r>
              <a:rPr lang="en-US" sz="2800" b="1" baseline="30000" dirty="0">
                <a:solidFill>
                  <a:schemeClr val="tx2"/>
                </a:solidFill>
                <a:ea typeface="+mn-lt"/>
                <a:cs typeface="+mn-lt"/>
              </a:rPr>
              <a:t>2 </a:t>
            </a:r>
            <a:r>
              <a:rPr lang="en-US" sz="2800" dirty="0">
                <a:solidFill>
                  <a:schemeClr val="tx2"/>
                </a:solidFill>
                <a:ea typeface="+mn-lt"/>
                <a:cs typeface="+mn-lt"/>
              </a:rPr>
              <a:t>And the beast that I saw was like a leopard, its feet were like a bear’s, and its mouth was like a lion’s mouth. And the dragon gave it his power and his throne and great authority. </a:t>
            </a:r>
            <a:r>
              <a:rPr lang="en-US" sz="2800" b="1" baseline="30000" dirty="0">
                <a:solidFill>
                  <a:schemeClr val="tx2"/>
                </a:solidFill>
                <a:ea typeface="+mn-lt"/>
                <a:cs typeface="+mn-lt"/>
              </a:rPr>
              <a:t>3 </a:t>
            </a:r>
            <a:r>
              <a:rPr lang="en-US" sz="2800" u="sng" dirty="0">
                <a:solidFill>
                  <a:schemeClr val="tx2"/>
                </a:solidFill>
                <a:ea typeface="+mn-lt"/>
                <a:cs typeface="+mn-lt"/>
              </a:rPr>
              <a:t>One of its heads seemed to have received a death-blow, but its mortal wound had been healed. In amazement the whole earth followed the beast</a:t>
            </a:r>
            <a:r>
              <a:rPr lang="en-US" sz="2800" dirty="0">
                <a:solidFill>
                  <a:schemeClr val="tx2"/>
                </a:solidFill>
                <a:ea typeface="+mn-lt"/>
                <a:cs typeface="+mn-lt"/>
              </a:rPr>
              <a:t>. </a:t>
            </a:r>
            <a:r>
              <a:rPr lang="en-US" sz="2800" b="1" baseline="30000" dirty="0">
                <a:solidFill>
                  <a:schemeClr val="tx2"/>
                </a:solidFill>
                <a:ea typeface="+mn-lt"/>
                <a:cs typeface="+mn-lt"/>
              </a:rPr>
              <a:t>4 </a:t>
            </a:r>
            <a:r>
              <a:rPr lang="en-US" sz="2800" dirty="0">
                <a:solidFill>
                  <a:schemeClr val="tx2"/>
                </a:solidFill>
                <a:ea typeface="+mn-lt"/>
                <a:cs typeface="+mn-lt"/>
              </a:rPr>
              <a:t>They worshipped the dragon, for he had given his authority to the beast, and they worshipped the beast, saying, ‘Who is like the beast, and who can fight against it?’</a:t>
            </a:r>
            <a:endParaRPr lang="en-US" sz="2800" dirty="0">
              <a:solidFill>
                <a:schemeClr val="tx2"/>
              </a:solidFill>
            </a:endParaRPr>
          </a:p>
        </p:txBody>
      </p:sp>
    </p:spTree>
    <p:extLst>
      <p:ext uri="{BB962C8B-B14F-4D97-AF65-F5344CB8AC3E}">
        <p14:creationId xmlns:p14="http://schemas.microsoft.com/office/powerpoint/2010/main" val="37907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E090-E409-5127-36B8-B5B50BAC7AB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Healing of the mortal wound= Nero?</a:t>
            </a:r>
          </a:p>
        </p:txBody>
      </p:sp>
      <p:sp>
        <p:nvSpPr>
          <p:cNvPr id="3" name="Content Placeholder 2">
            <a:extLst>
              <a:ext uri="{FF2B5EF4-FFF2-40B4-BE49-F238E27FC236}">
                <a16:creationId xmlns:a16="http://schemas.microsoft.com/office/drawing/2014/main" id="{72A47731-DEFA-DB07-6906-D8F3F55C27BD}"/>
              </a:ext>
            </a:extLst>
          </p:cNvPr>
          <p:cNvSpPr>
            <a:spLocks noGrp="1"/>
          </p:cNvSpPr>
          <p:nvPr>
            <p:ph sz="half" idx="1"/>
          </p:nvPr>
        </p:nvSpPr>
        <p:spPr>
          <a:xfrm>
            <a:off x="4965431" y="2438400"/>
            <a:ext cx="6586489" cy="3785419"/>
          </a:xfrm>
        </p:spPr>
        <p:txBody>
          <a:bodyPr vert="horz" lIns="91440" tIns="45720" rIns="91440" bIns="45720" rtlCol="0" anchor="t">
            <a:normAutofit/>
          </a:bodyPr>
          <a:lstStyle/>
          <a:p>
            <a:pPr>
              <a:buFont typeface="Arial" panose="020B0604020202020204" pitchFamily="34" charset="0"/>
              <a:buChar char="•"/>
            </a:pPr>
            <a:r>
              <a:rPr lang="en-US" sz="2800" dirty="0">
                <a:solidFill>
                  <a:schemeClr val="tx2"/>
                </a:solidFill>
              </a:rPr>
              <a:t>Reigned 54-68 AD</a:t>
            </a:r>
          </a:p>
          <a:p>
            <a:pPr>
              <a:buFont typeface="Arial" panose="020B0604020202020204" pitchFamily="34" charset="0"/>
              <a:buChar char="•"/>
            </a:pPr>
            <a:r>
              <a:rPr lang="en-US" sz="2800" dirty="0">
                <a:solidFill>
                  <a:schemeClr val="tx2"/>
                </a:solidFill>
              </a:rPr>
              <a:t>Committed suicide with a sword on June 9 68.</a:t>
            </a:r>
          </a:p>
          <a:p>
            <a:pPr>
              <a:buFont typeface="Arial" panose="020B0604020202020204" pitchFamily="34" charset="0"/>
              <a:buChar char="•"/>
            </a:pPr>
            <a:r>
              <a:rPr lang="en-US" sz="2800" dirty="0">
                <a:solidFill>
                  <a:schemeClr val="tx2"/>
                </a:solidFill>
              </a:rPr>
              <a:t>Not everyone believed he was dead.</a:t>
            </a:r>
          </a:p>
          <a:p>
            <a:pPr>
              <a:buFont typeface="Arial" panose="020B0604020202020204" pitchFamily="34" charset="0"/>
              <a:buChar char="•"/>
            </a:pPr>
            <a:r>
              <a:rPr lang="en-US" sz="2800" dirty="0">
                <a:solidFill>
                  <a:schemeClr val="tx2"/>
                </a:solidFill>
              </a:rPr>
              <a:t>Others who believed he had died, in turn believed he would live again.</a:t>
            </a:r>
          </a:p>
        </p:txBody>
      </p:sp>
      <p:pic>
        <p:nvPicPr>
          <p:cNvPr id="5" name="Picture 5">
            <a:extLst>
              <a:ext uri="{FF2B5EF4-FFF2-40B4-BE49-F238E27FC236}">
                <a16:creationId xmlns:a16="http://schemas.microsoft.com/office/drawing/2014/main" id="{161DAF90-864A-21EA-B8C2-C11260F44E54}"/>
              </a:ext>
            </a:extLst>
          </p:cNvPr>
          <p:cNvPicPr>
            <a:picLocks noGrp="1" noChangeAspect="1"/>
          </p:cNvPicPr>
          <p:nvPr>
            <p:ph sz="half" idx="2"/>
          </p:nvPr>
        </p:nvPicPr>
        <p:blipFill rotWithShape="1">
          <a:blip r:embed="rId2"/>
          <a:srcRect l="4358" r="3678"/>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4BAC-C558-F19B-C606-DDC34BF5AAC2}"/>
              </a:ext>
            </a:extLst>
          </p:cNvPr>
          <p:cNvSpPr>
            <a:spLocks noGrp="1"/>
          </p:cNvSpPr>
          <p:nvPr>
            <p:ph type="title"/>
          </p:nvPr>
        </p:nvSpPr>
        <p:spPr/>
        <p:txBody>
          <a:bodyPr/>
          <a:lstStyle/>
          <a:p>
            <a:r>
              <a:rPr lang="en-US" dirty="0"/>
              <a:t>Nero redivivus</a:t>
            </a:r>
          </a:p>
        </p:txBody>
      </p:sp>
      <p:sp>
        <p:nvSpPr>
          <p:cNvPr id="3" name="Content Placeholder 2">
            <a:extLst>
              <a:ext uri="{FF2B5EF4-FFF2-40B4-BE49-F238E27FC236}">
                <a16:creationId xmlns:a16="http://schemas.microsoft.com/office/drawing/2014/main" id="{A65135A3-42FB-81D9-9409-F3A6C2EFFF71}"/>
              </a:ext>
            </a:extLst>
          </p:cNvPr>
          <p:cNvSpPr>
            <a:spLocks noGrp="1"/>
          </p:cNvSpPr>
          <p:nvPr>
            <p:ph idx="1"/>
          </p:nvPr>
        </p:nvSpPr>
        <p:spPr/>
        <p:txBody>
          <a:bodyPr vert="horz" lIns="0" tIns="45720" rIns="0" bIns="45720" rtlCol="0" anchor="t">
            <a:noAutofit/>
          </a:bodyPr>
          <a:lstStyle/>
          <a:p>
            <a:r>
              <a:rPr lang="en-US" sz="2800" dirty="0">
                <a:solidFill>
                  <a:schemeClr val="tx2"/>
                </a:solidFill>
                <a:ea typeface="+mn-lt"/>
                <a:cs typeface="+mn-lt"/>
              </a:rPr>
              <a:t>"Yet there were some who for a long time decorated his tomb with spring and summer flowers, and now produced his statues on the rostra in the fringed toga, and now his edicts, as if he were still alive and would shortly return and deal destruction to his enemies. 2 Nay more, </a:t>
            </a:r>
            <a:r>
              <a:rPr lang="en-US" sz="2800" dirty="0" err="1">
                <a:solidFill>
                  <a:schemeClr val="tx2"/>
                </a:solidFill>
                <a:ea typeface="+mn-lt"/>
                <a:cs typeface="+mn-lt"/>
              </a:rPr>
              <a:t>Vologaesus</a:t>
            </a:r>
            <a:r>
              <a:rPr lang="en-US" sz="2800" dirty="0">
                <a:solidFill>
                  <a:schemeClr val="tx2"/>
                </a:solidFill>
                <a:ea typeface="+mn-lt"/>
                <a:cs typeface="+mn-lt"/>
              </a:rPr>
              <a:t>, king of the Parthians, when he sent envoys to the senate to renew his alliance, earnestly begged this too, that </a:t>
            </a:r>
            <a:r>
              <a:rPr lang="en-US" sz="2800" dirty="0" err="1">
                <a:solidFill>
                  <a:schemeClr val="tx2"/>
                </a:solidFill>
                <a:ea typeface="+mn-lt"/>
                <a:cs typeface="+mn-lt"/>
              </a:rPr>
              <a:t>honour</a:t>
            </a:r>
            <a:r>
              <a:rPr lang="en-US" sz="2800" dirty="0">
                <a:solidFill>
                  <a:schemeClr val="tx2"/>
                </a:solidFill>
                <a:ea typeface="+mn-lt"/>
                <a:cs typeface="+mn-lt"/>
              </a:rPr>
              <a:t> be paid to the memory of Nero. </a:t>
            </a:r>
            <a:r>
              <a:rPr lang="en-US" sz="2800" u="sng" dirty="0">
                <a:solidFill>
                  <a:schemeClr val="tx2"/>
                </a:solidFill>
                <a:ea typeface="+mn-lt"/>
                <a:cs typeface="+mn-lt"/>
              </a:rPr>
              <a:t>In fact, twenty years later, when I was a young man, a person of obscure origin appeared, who claimed to be Nero</a:t>
            </a:r>
            <a:r>
              <a:rPr lang="en-US" sz="2800" dirty="0">
                <a:solidFill>
                  <a:schemeClr val="tx2"/>
                </a:solidFill>
                <a:ea typeface="+mn-lt"/>
                <a:cs typeface="+mn-lt"/>
              </a:rPr>
              <a:t>, and the name was still in such </a:t>
            </a:r>
            <a:r>
              <a:rPr lang="en-US" sz="2800" dirty="0" err="1">
                <a:solidFill>
                  <a:schemeClr val="tx2"/>
                </a:solidFill>
                <a:ea typeface="+mn-lt"/>
                <a:cs typeface="+mn-lt"/>
              </a:rPr>
              <a:t>favour</a:t>
            </a:r>
            <a:r>
              <a:rPr lang="en-US" sz="2800" dirty="0">
                <a:solidFill>
                  <a:schemeClr val="tx2"/>
                </a:solidFill>
                <a:ea typeface="+mn-lt"/>
                <a:cs typeface="+mn-lt"/>
              </a:rPr>
              <a:t> with the Parthians that they supported him vigorously and surrendered him with great reluctance," Suetonius, </a:t>
            </a:r>
            <a:r>
              <a:rPr lang="en-US" sz="2800" i="1" dirty="0">
                <a:solidFill>
                  <a:schemeClr val="tx2"/>
                </a:solidFill>
                <a:ea typeface="+mn-lt"/>
                <a:cs typeface="+mn-lt"/>
              </a:rPr>
              <a:t>Nero</a:t>
            </a:r>
            <a:r>
              <a:rPr lang="en-US" sz="2800" dirty="0">
                <a:solidFill>
                  <a:schemeClr val="tx2"/>
                </a:solidFill>
                <a:ea typeface="+mn-lt"/>
                <a:cs typeface="+mn-lt"/>
              </a:rPr>
              <a:t> 57.</a:t>
            </a:r>
            <a:endParaRPr lang="en-US" sz="2800" dirty="0">
              <a:solidFill>
                <a:schemeClr val="tx2"/>
              </a:solidFill>
            </a:endParaRPr>
          </a:p>
        </p:txBody>
      </p:sp>
    </p:spTree>
    <p:extLst>
      <p:ext uri="{BB962C8B-B14F-4D97-AF65-F5344CB8AC3E}">
        <p14:creationId xmlns:p14="http://schemas.microsoft.com/office/powerpoint/2010/main" val="29225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9995-E2DD-89C3-2A21-E5B9945F445F}"/>
              </a:ext>
            </a:extLst>
          </p:cNvPr>
          <p:cNvSpPr>
            <a:spLocks noGrp="1"/>
          </p:cNvSpPr>
          <p:nvPr>
            <p:ph type="title"/>
          </p:nvPr>
        </p:nvSpPr>
        <p:spPr/>
        <p:txBody>
          <a:bodyPr/>
          <a:lstStyle/>
          <a:p>
            <a:r>
              <a:rPr lang="en-US" dirty="0"/>
              <a:t>Nero redivivus</a:t>
            </a:r>
          </a:p>
        </p:txBody>
      </p:sp>
      <p:sp>
        <p:nvSpPr>
          <p:cNvPr id="3" name="Content Placeholder 2">
            <a:extLst>
              <a:ext uri="{FF2B5EF4-FFF2-40B4-BE49-F238E27FC236}">
                <a16:creationId xmlns:a16="http://schemas.microsoft.com/office/drawing/2014/main" id="{76790C40-9D52-DB0A-2DD7-3757E4E4DBBB}"/>
              </a:ext>
            </a:extLst>
          </p:cNvPr>
          <p:cNvSpPr>
            <a:spLocks noGrp="1"/>
          </p:cNvSpPr>
          <p:nvPr>
            <p:ph idx="1"/>
          </p:nvPr>
        </p:nvSpPr>
        <p:spPr/>
        <p:txBody>
          <a:bodyPr vert="horz" lIns="0" tIns="45720" rIns="0" bIns="45720" rtlCol="0" anchor="t">
            <a:normAutofit/>
          </a:bodyPr>
          <a:lstStyle/>
          <a:p>
            <a:r>
              <a:rPr lang="en-US" sz="3600" u="sng" dirty="0">
                <a:solidFill>
                  <a:schemeClr val="tx2"/>
                </a:solidFill>
                <a:ea typeface="+mn-lt"/>
                <a:cs typeface="+mn-lt"/>
              </a:rPr>
              <a:t>"During the time in which the last of the </a:t>
            </a:r>
            <a:r>
              <a:rPr lang="en-US" sz="3600" u="sng" dirty="0" err="1">
                <a:solidFill>
                  <a:schemeClr val="tx2"/>
                </a:solidFill>
                <a:ea typeface="+mn-lt"/>
                <a:cs typeface="+mn-lt"/>
              </a:rPr>
              <a:t>Flavii</a:t>
            </a:r>
            <a:r>
              <a:rPr lang="en-US" sz="3600" u="sng" dirty="0">
                <a:solidFill>
                  <a:schemeClr val="tx2"/>
                </a:solidFill>
                <a:ea typeface="+mn-lt"/>
                <a:cs typeface="+mn-lt"/>
              </a:rPr>
              <a:t> was flaying the half-dying world, and Rome was enslaved to a bald-headed Nero</a:t>
            </a:r>
            <a:r>
              <a:rPr lang="en-US" sz="3600" dirty="0">
                <a:solidFill>
                  <a:schemeClr val="tx2"/>
                </a:solidFill>
                <a:ea typeface="+mn-lt"/>
                <a:cs typeface="+mn-lt"/>
              </a:rPr>
              <a:t>,</a:t>
            </a:r>
            <a:r>
              <a:rPr lang="en-US" sz="3600" baseline="30000" dirty="0">
                <a:solidFill>
                  <a:schemeClr val="tx2"/>
                </a:solidFill>
                <a:ea typeface="+mn-lt"/>
                <a:cs typeface="+mn-lt"/>
                <a:hlinkClick r:id="rId2">
                  <a:extLst>
                    <a:ext uri="{A12FA001-AC4F-418D-AE19-62706E023703}">
                      <ahyp:hlinkClr xmlns:ahyp="http://schemas.microsoft.com/office/drawing/2018/hyperlinkcolor" val="tx"/>
                    </a:ext>
                  </a:extLst>
                </a:hlinkClick>
              </a:rPr>
              <a:t>3</a:t>
            </a:r>
            <a:r>
              <a:rPr lang="en-US" sz="3600" dirty="0">
                <a:solidFill>
                  <a:schemeClr val="tx2"/>
                </a:solidFill>
                <a:ea typeface="+mn-lt"/>
                <a:cs typeface="+mn-lt"/>
              </a:rPr>
              <a:t> there fell into a net in the sea of Hadria, in front of the shrine of Venus that stands in Dorian Ancona, a turbot of wondrous size," Juvenal, </a:t>
            </a:r>
            <a:r>
              <a:rPr lang="en-US" sz="3600" i="1" dirty="0">
                <a:solidFill>
                  <a:schemeClr val="tx2"/>
                </a:solidFill>
                <a:ea typeface="+mn-lt"/>
                <a:cs typeface="+mn-lt"/>
              </a:rPr>
              <a:t>Satires</a:t>
            </a:r>
            <a:r>
              <a:rPr lang="en-US" sz="3600" dirty="0">
                <a:solidFill>
                  <a:schemeClr val="tx2"/>
                </a:solidFill>
                <a:ea typeface="+mn-lt"/>
                <a:cs typeface="+mn-lt"/>
              </a:rPr>
              <a:t> 4.38.</a:t>
            </a:r>
            <a:endParaRPr lang="en-US" sz="3600" dirty="0">
              <a:solidFill>
                <a:schemeClr val="tx2"/>
              </a:solidFill>
            </a:endParaRPr>
          </a:p>
        </p:txBody>
      </p:sp>
    </p:spTree>
    <p:extLst>
      <p:ext uri="{BB962C8B-B14F-4D97-AF65-F5344CB8AC3E}">
        <p14:creationId xmlns:p14="http://schemas.microsoft.com/office/powerpoint/2010/main" val="322421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9995-E2DD-89C3-2A21-E5B9945F445F}"/>
              </a:ext>
            </a:extLst>
          </p:cNvPr>
          <p:cNvSpPr>
            <a:spLocks noGrp="1"/>
          </p:cNvSpPr>
          <p:nvPr>
            <p:ph type="title"/>
          </p:nvPr>
        </p:nvSpPr>
        <p:spPr/>
        <p:txBody>
          <a:bodyPr/>
          <a:lstStyle/>
          <a:p>
            <a:r>
              <a:rPr lang="en-US" dirty="0"/>
              <a:t>Nero redivivus</a:t>
            </a:r>
          </a:p>
        </p:txBody>
      </p:sp>
      <p:sp>
        <p:nvSpPr>
          <p:cNvPr id="3" name="Content Placeholder 2">
            <a:extLst>
              <a:ext uri="{FF2B5EF4-FFF2-40B4-BE49-F238E27FC236}">
                <a16:creationId xmlns:a16="http://schemas.microsoft.com/office/drawing/2014/main" id="{76790C40-9D52-DB0A-2DD7-3757E4E4DBBB}"/>
              </a:ext>
            </a:extLst>
          </p:cNvPr>
          <p:cNvSpPr>
            <a:spLocks noGrp="1"/>
          </p:cNvSpPr>
          <p:nvPr>
            <p:ph idx="1"/>
          </p:nvPr>
        </p:nvSpPr>
        <p:spPr/>
        <p:txBody>
          <a:bodyPr vert="horz" lIns="0" tIns="45720" rIns="0" bIns="45720" rtlCol="0" anchor="t">
            <a:normAutofit/>
          </a:bodyPr>
          <a:lstStyle/>
          <a:p>
            <a:r>
              <a:rPr lang="en-US" sz="3600" dirty="0">
                <a:solidFill>
                  <a:schemeClr val="tx2"/>
                </a:solidFill>
                <a:ea typeface="+mn-lt"/>
                <a:cs typeface="+mn-lt"/>
              </a:rPr>
              <a:t>"After the world is consummated, </a:t>
            </a:r>
            <a:r>
              <a:rPr lang="en-US" sz="3600" dirty="0" err="1">
                <a:solidFill>
                  <a:schemeClr val="tx2"/>
                </a:solidFill>
                <a:ea typeface="+mn-lt"/>
                <a:cs typeface="+mn-lt"/>
              </a:rPr>
              <a:t>Beliar</a:t>
            </a:r>
            <a:r>
              <a:rPr lang="en-US" sz="3600" dirty="0">
                <a:solidFill>
                  <a:schemeClr val="tx2"/>
                </a:solidFill>
                <a:ea typeface="+mn-lt"/>
                <a:cs typeface="+mn-lt"/>
              </a:rPr>
              <a:t> the great ruler, the king of this world, will descend, who has ruled it since it came into being; behold, </a:t>
            </a:r>
            <a:r>
              <a:rPr lang="en-US" sz="3600" i="1" dirty="0">
                <a:solidFill>
                  <a:schemeClr val="tx2"/>
                </a:solidFill>
                <a:ea typeface="+mn-lt"/>
                <a:cs typeface="+mn-lt"/>
              </a:rPr>
              <a:t>he will descent from his firmament in the likeness of a man, a lawless king, the killer of his mother</a:t>
            </a:r>
            <a:r>
              <a:rPr lang="en-US" sz="3600" dirty="0">
                <a:solidFill>
                  <a:schemeClr val="tx2"/>
                </a:solidFill>
                <a:ea typeface="+mn-lt"/>
                <a:cs typeface="+mn-lt"/>
              </a:rPr>
              <a:t>," </a:t>
            </a:r>
            <a:r>
              <a:rPr lang="en-US" sz="3600" i="1" dirty="0">
                <a:solidFill>
                  <a:schemeClr val="tx2"/>
                </a:solidFill>
                <a:ea typeface="+mn-lt"/>
                <a:cs typeface="+mn-lt"/>
              </a:rPr>
              <a:t>Ascension of Isaiah</a:t>
            </a:r>
            <a:r>
              <a:rPr lang="en-US" sz="3600" dirty="0">
                <a:solidFill>
                  <a:schemeClr val="tx2"/>
                </a:solidFill>
                <a:ea typeface="+mn-lt"/>
                <a:cs typeface="+mn-lt"/>
              </a:rPr>
              <a:t> 4.2.</a:t>
            </a:r>
          </a:p>
        </p:txBody>
      </p:sp>
    </p:spTree>
    <p:extLst>
      <p:ext uri="{BB962C8B-B14F-4D97-AF65-F5344CB8AC3E}">
        <p14:creationId xmlns:p14="http://schemas.microsoft.com/office/powerpoint/2010/main" val="28666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B775-519B-E281-0202-08907B1E8EBB}"/>
              </a:ext>
            </a:extLst>
          </p:cNvPr>
          <p:cNvSpPr>
            <a:spLocks noGrp="1"/>
          </p:cNvSpPr>
          <p:nvPr>
            <p:ph type="title"/>
          </p:nvPr>
        </p:nvSpPr>
        <p:spPr/>
        <p:txBody>
          <a:bodyPr/>
          <a:lstStyle/>
          <a:p>
            <a:r>
              <a:rPr lang="en-US" dirty="0"/>
              <a:t>The Sea Beast</a:t>
            </a:r>
          </a:p>
        </p:txBody>
      </p:sp>
      <p:sp>
        <p:nvSpPr>
          <p:cNvPr id="3" name="Content Placeholder 2">
            <a:extLst>
              <a:ext uri="{FF2B5EF4-FFF2-40B4-BE49-F238E27FC236}">
                <a16:creationId xmlns:a16="http://schemas.microsoft.com/office/drawing/2014/main" id="{7BC0AB19-DFE2-FB6C-0D4F-D90AEFBACE1A}"/>
              </a:ext>
            </a:extLst>
          </p:cNvPr>
          <p:cNvSpPr>
            <a:spLocks noGrp="1"/>
          </p:cNvSpPr>
          <p:nvPr>
            <p:ph idx="1"/>
          </p:nvPr>
        </p:nvSpPr>
        <p:spPr/>
        <p:txBody>
          <a:bodyPr vert="horz" lIns="0" tIns="45720" rIns="0" bIns="45720" rtlCol="0" anchor="t">
            <a:noAutofit/>
          </a:bodyPr>
          <a:lstStyle/>
          <a:p>
            <a:r>
              <a:rPr lang="en-US" sz="2800" b="1" dirty="0"/>
              <a:t>Revelation 13:5 </a:t>
            </a:r>
            <a:r>
              <a:rPr lang="en-US" sz="2800" dirty="0">
                <a:ea typeface="+mn-lt"/>
                <a:cs typeface="+mn-lt"/>
              </a:rPr>
              <a:t>The beast was given a mouth uttering haughty and blasphemous words, and it was allowed to exercise authority for forty-two months. </a:t>
            </a:r>
            <a:r>
              <a:rPr lang="en-US" sz="2800" b="1" baseline="30000" dirty="0">
                <a:ea typeface="+mn-lt"/>
                <a:cs typeface="+mn-lt"/>
              </a:rPr>
              <a:t>6 </a:t>
            </a:r>
            <a:r>
              <a:rPr lang="en-US" sz="2800" dirty="0">
                <a:ea typeface="+mn-lt"/>
                <a:cs typeface="+mn-lt"/>
              </a:rPr>
              <a:t>It opened its mouth to utter blasphemies against God, blaspheming his name and his dwelling, that is, those who dwell in heaven. </a:t>
            </a:r>
            <a:r>
              <a:rPr lang="en-US" sz="2800" b="1" baseline="30000" dirty="0">
                <a:ea typeface="+mn-lt"/>
                <a:cs typeface="+mn-lt"/>
              </a:rPr>
              <a:t>7 </a:t>
            </a:r>
            <a:r>
              <a:rPr lang="en-US" sz="2800" dirty="0">
                <a:ea typeface="+mn-lt"/>
                <a:cs typeface="+mn-lt"/>
              </a:rPr>
              <a:t>Also, it was allowed to make war on the saints and to conquer them. It was given authority over every tribe and people and language and nation, </a:t>
            </a:r>
            <a:r>
              <a:rPr lang="en-US" sz="2800" b="1" baseline="30000" dirty="0">
                <a:ea typeface="+mn-lt"/>
                <a:cs typeface="+mn-lt"/>
              </a:rPr>
              <a:t>8 </a:t>
            </a:r>
            <a:r>
              <a:rPr lang="en-US" sz="2800" dirty="0">
                <a:ea typeface="+mn-lt"/>
                <a:cs typeface="+mn-lt"/>
              </a:rPr>
              <a:t>and all the inhabitants of the earth will worship it, everyone whose name has not been written from the foundation of the world in the book of life of the Lamb that was slaughtered.</a:t>
            </a:r>
            <a:endParaRPr lang="en-US" sz="2800" dirty="0"/>
          </a:p>
        </p:txBody>
      </p:sp>
    </p:spTree>
    <p:extLst>
      <p:ext uri="{BB962C8B-B14F-4D97-AF65-F5344CB8AC3E}">
        <p14:creationId xmlns:p14="http://schemas.microsoft.com/office/powerpoint/2010/main" val="278473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8A0C-674A-FC66-09F9-AA52483FCAF1}"/>
              </a:ext>
            </a:extLst>
          </p:cNvPr>
          <p:cNvSpPr>
            <a:spLocks noGrp="1"/>
          </p:cNvSpPr>
          <p:nvPr>
            <p:ph type="title"/>
          </p:nvPr>
        </p:nvSpPr>
        <p:spPr/>
        <p:txBody>
          <a:bodyPr/>
          <a:lstStyle/>
          <a:p>
            <a:r>
              <a:rPr lang="en-US" dirty="0"/>
              <a:t>The land beast</a:t>
            </a:r>
          </a:p>
        </p:txBody>
      </p:sp>
      <p:sp>
        <p:nvSpPr>
          <p:cNvPr id="3" name="Content Placeholder 2">
            <a:extLst>
              <a:ext uri="{FF2B5EF4-FFF2-40B4-BE49-F238E27FC236}">
                <a16:creationId xmlns:a16="http://schemas.microsoft.com/office/drawing/2014/main" id="{3A7F0AD3-8B1E-E459-171F-3EF3E9DC542A}"/>
              </a:ext>
            </a:extLst>
          </p:cNvPr>
          <p:cNvSpPr>
            <a:spLocks noGrp="1"/>
          </p:cNvSpPr>
          <p:nvPr>
            <p:ph idx="1"/>
          </p:nvPr>
        </p:nvSpPr>
        <p:spPr>
          <a:xfrm>
            <a:off x="659202" y="1600200"/>
            <a:ext cx="10427898" cy="4572000"/>
          </a:xfrm>
        </p:spPr>
        <p:txBody>
          <a:bodyPr vert="horz" lIns="0" tIns="45720" rIns="0" bIns="45720" rtlCol="0" anchor="t">
            <a:noAutofit/>
          </a:bodyPr>
          <a:lstStyle/>
          <a:p>
            <a:r>
              <a:rPr lang="en-US" sz="3200" b="1" dirty="0">
                <a:solidFill>
                  <a:schemeClr val="tx2"/>
                </a:solidFill>
              </a:rPr>
              <a:t>Revelation 13:11</a:t>
            </a:r>
            <a:r>
              <a:rPr lang="en-US" sz="3200" dirty="0">
                <a:solidFill>
                  <a:schemeClr val="tx2"/>
                </a:solidFill>
              </a:rPr>
              <a:t> </a:t>
            </a:r>
            <a:r>
              <a:rPr lang="en-US" sz="3200" dirty="0">
                <a:solidFill>
                  <a:schemeClr val="tx2"/>
                </a:solidFill>
                <a:ea typeface="+mn-lt"/>
                <a:cs typeface="+mn-lt"/>
              </a:rPr>
              <a:t>Then I saw another beast that rose out of the earth; it had two horns like a lamb and it spoke like a dragon. </a:t>
            </a:r>
            <a:r>
              <a:rPr lang="en-US" sz="3200" b="1" baseline="30000" dirty="0">
                <a:solidFill>
                  <a:schemeClr val="tx2"/>
                </a:solidFill>
                <a:ea typeface="+mn-lt"/>
                <a:cs typeface="+mn-lt"/>
              </a:rPr>
              <a:t>12 </a:t>
            </a:r>
            <a:r>
              <a:rPr lang="en-US" sz="3200" dirty="0">
                <a:solidFill>
                  <a:schemeClr val="tx2"/>
                </a:solidFill>
                <a:ea typeface="+mn-lt"/>
                <a:cs typeface="+mn-lt"/>
              </a:rPr>
              <a:t>It exercises all the authority of the first beast on its behalf, and it makes the earth and its inhabitants worship the first beast, whose mortal wound had been healed. </a:t>
            </a:r>
            <a:r>
              <a:rPr lang="en-US" sz="3200" b="1" baseline="30000" dirty="0">
                <a:solidFill>
                  <a:schemeClr val="tx2"/>
                </a:solidFill>
                <a:ea typeface="+mn-lt"/>
                <a:cs typeface="+mn-lt"/>
              </a:rPr>
              <a:t>13 </a:t>
            </a:r>
            <a:r>
              <a:rPr lang="en-US" sz="3200" dirty="0">
                <a:solidFill>
                  <a:schemeClr val="tx2"/>
                </a:solidFill>
                <a:ea typeface="+mn-lt"/>
                <a:cs typeface="+mn-lt"/>
              </a:rPr>
              <a:t>It performs great signs, even making fire come down from heaven to earth in the sight of all; </a:t>
            </a:r>
            <a:r>
              <a:rPr lang="en-US" sz="3200" b="1" baseline="30000" dirty="0">
                <a:solidFill>
                  <a:schemeClr val="tx2"/>
                </a:solidFill>
                <a:ea typeface="+mn-lt"/>
                <a:cs typeface="+mn-lt"/>
              </a:rPr>
              <a:t>14 </a:t>
            </a:r>
            <a:r>
              <a:rPr lang="en-US" sz="3200" dirty="0">
                <a:solidFill>
                  <a:schemeClr val="tx2"/>
                </a:solidFill>
                <a:ea typeface="+mn-lt"/>
                <a:cs typeface="+mn-lt"/>
              </a:rPr>
              <a:t>and by the signs that it is allowed to perform on behalf of the beast, it deceives the inhabitants of earth, telling them to make an image for the beast that had been wounded by the sword and yet lived;</a:t>
            </a:r>
            <a:endParaRPr lang="en-US" sz="3200" dirty="0">
              <a:solidFill>
                <a:schemeClr val="tx2"/>
              </a:solidFill>
            </a:endParaRPr>
          </a:p>
        </p:txBody>
      </p:sp>
    </p:spTree>
    <p:extLst>
      <p:ext uri="{BB962C8B-B14F-4D97-AF65-F5344CB8AC3E}">
        <p14:creationId xmlns:p14="http://schemas.microsoft.com/office/powerpoint/2010/main" val="9571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2AA100-CF61-3C08-40A7-F76F56FE39C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Satan's expulsion from heaven?</a:t>
            </a:r>
          </a:p>
        </p:txBody>
      </p:sp>
      <p:sp>
        <p:nvSpPr>
          <p:cNvPr id="3" name="Content Placeholder 2">
            <a:extLst>
              <a:ext uri="{FF2B5EF4-FFF2-40B4-BE49-F238E27FC236}">
                <a16:creationId xmlns:a16="http://schemas.microsoft.com/office/drawing/2014/main" id="{BDDEC471-DB51-3606-32B9-811C1A1A2A63}"/>
              </a:ext>
            </a:extLst>
          </p:cNvPr>
          <p:cNvSpPr>
            <a:spLocks noGrp="1"/>
          </p:cNvSpPr>
          <p:nvPr>
            <p:ph sz="half" idx="1"/>
          </p:nvPr>
        </p:nvSpPr>
        <p:spPr>
          <a:xfrm>
            <a:off x="4380855" y="1412489"/>
            <a:ext cx="3427283" cy="4363844"/>
          </a:xfrm>
        </p:spPr>
        <p:txBody>
          <a:bodyPr vert="horz" lIns="0" tIns="45720" rIns="0" bIns="45720" rtlCol="0" anchor="t">
            <a:normAutofit/>
          </a:bodyPr>
          <a:lstStyle/>
          <a:p>
            <a:r>
              <a:rPr lang="en-US" sz="2800" b="1" dirty="0">
                <a:solidFill>
                  <a:schemeClr val="tx2"/>
                </a:solidFill>
              </a:rPr>
              <a:t>Isaiah 14:12</a:t>
            </a:r>
            <a:r>
              <a:rPr lang="en-US" sz="2800" dirty="0">
                <a:solidFill>
                  <a:schemeClr val="tx2"/>
                </a:solidFill>
              </a:rPr>
              <a:t> </a:t>
            </a:r>
            <a:r>
              <a:rPr lang="en-US" sz="2800" dirty="0">
                <a:solidFill>
                  <a:schemeClr val="tx2"/>
                </a:solidFill>
                <a:ea typeface="+mn-lt"/>
                <a:cs typeface="+mn-lt"/>
              </a:rPr>
              <a:t>How you are fallen from heaven,</a:t>
            </a:r>
            <a:br>
              <a:rPr lang="en-US" sz="2800" dirty="0">
                <a:solidFill>
                  <a:schemeClr val="tx2"/>
                </a:solidFill>
                <a:ea typeface="+mn-lt"/>
                <a:cs typeface="+mn-lt"/>
              </a:rPr>
            </a:br>
            <a:r>
              <a:rPr lang="en-US" sz="2800" dirty="0">
                <a:solidFill>
                  <a:schemeClr val="tx2"/>
                </a:solidFill>
                <a:ea typeface="+mn-lt"/>
                <a:cs typeface="+mn-lt"/>
              </a:rPr>
              <a:t>    O Day Star, son of Dawn!</a:t>
            </a:r>
            <a:br>
              <a:rPr lang="en-US" sz="2800" dirty="0">
                <a:solidFill>
                  <a:schemeClr val="tx2"/>
                </a:solidFill>
                <a:ea typeface="+mn-lt"/>
                <a:cs typeface="+mn-lt"/>
              </a:rPr>
            </a:br>
            <a:r>
              <a:rPr lang="en-US" sz="2800" dirty="0">
                <a:solidFill>
                  <a:schemeClr val="tx2"/>
                </a:solidFill>
                <a:ea typeface="+mn-lt"/>
                <a:cs typeface="+mn-lt"/>
              </a:rPr>
              <a:t>How you are cut down to the ground,</a:t>
            </a:r>
            <a:br>
              <a:rPr lang="en-US" sz="2800" dirty="0">
                <a:solidFill>
                  <a:schemeClr val="tx2"/>
                </a:solidFill>
                <a:ea typeface="+mn-lt"/>
                <a:cs typeface="+mn-lt"/>
              </a:rPr>
            </a:br>
            <a:r>
              <a:rPr lang="en-US" sz="2800" dirty="0">
                <a:solidFill>
                  <a:schemeClr val="tx2"/>
                </a:solidFill>
                <a:ea typeface="+mn-lt"/>
                <a:cs typeface="+mn-lt"/>
              </a:rPr>
              <a:t>    you who laid the nations low!</a:t>
            </a:r>
            <a:endParaRPr lang="en-US" sz="2800" dirty="0">
              <a:solidFill>
                <a:schemeClr val="tx2"/>
              </a:solidFill>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A73CC13-1202-821E-CE0A-F4149C09435A}"/>
              </a:ext>
            </a:extLst>
          </p:cNvPr>
          <p:cNvSpPr>
            <a:spLocks noGrp="1"/>
          </p:cNvSpPr>
          <p:nvPr>
            <p:ph sz="half" idx="2"/>
          </p:nvPr>
        </p:nvSpPr>
        <p:spPr>
          <a:xfrm>
            <a:off x="8135303" y="1412489"/>
            <a:ext cx="3715285" cy="4363844"/>
          </a:xfrm>
        </p:spPr>
        <p:txBody>
          <a:bodyPr vert="horz" lIns="0" tIns="45720" rIns="0" bIns="45720" rtlCol="0" anchor="t">
            <a:noAutofit/>
          </a:bodyPr>
          <a:lstStyle/>
          <a:p>
            <a:r>
              <a:rPr lang="en-US" b="1" dirty="0">
                <a:solidFill>
                  <a:schemeClr val="tx2"/>
                </a:solidFill>
              </a:rPr>
              <a:t>Luke 10:17</a:t>
            </a:r>
            <a:r>
              <a:rPr lang="en-US" dirty="0">
                <a:solidFill>
                  <a:schemeClr val="tx2"/>
                </a:solidFill>
              </a:rPr>
              <a:t> </a:t>
            </a:r>
            <a:r>
              <a:rPr lang="en-US" dirty="0">
                <a:solidFill>
                  <a:schemeClr val="tx2"/>
                </a:solidFill>
                <a:ea typeface="+mn-lt"/>
                <a:cs typeface="+mn-lt"/>
              </a:rPr>
              <a:t>The seventy returned with joy, saying, ‘Lord, in your name even the demons submit to us!’ </a:t>
            </a:r>
            <a:r>
              <a:rPr lang="en-US" b="1" baseline="30000" dirty="0">
                <a:solidFill>
                  <a:schemeClr val="tx2"/>
                </a:solidFill>
                <a:ea typeface="+mn-lt"/>
                <a:cs typeface="+mn-lt"/>
              </a:rPr>
              <a:t>18 </a:t>
            </a:r>
            <a:r>
              <a:rPr lang="en-US" u="sng" dirty="0">
                <a:solidFill>
                  <a:schemeClr val="tx2"/>
                </a:solidFill>
                <a:ea typeface="+mn-lt"/>
                <a:cs typeface="+mn-lt"/>
              </a:rPr>
              <a:t>He said to them, ‘I watched Satan fall from heaven like a flash of lightning.</a:t>
            </a:r>
            <a:r>
              <a:rPr lang="en-US" dirty="0">
                <a:solidFill>
                  <a:schemeClr val="tx2"/>
                </a:solidFill>
                <a:ea typeface="+mn-lt"/>
                <a:cs typeface="+mn-lt"/>
              </a:rPr>
              <a:t> </a:t>
            </a:r>
            <a:r>
              <a:rPr lang="en-US" b="1" baseline="30000" dirty="0">
                <a:solidFill>
                  <a:schemeClr val="tx2"/>
                </a:solidFill>
                <a:ea typeface="+mn-lt"/>
                <a:cs typeface="+mn-lt"/>
              </a:rPr>
              <a:t>19 </a:t>
            </a:r>
            <a:r>
              <a:rPr lang="en-US" dirty="0">
                <a:solidFill>
                  <a:schemeClr val="tx2"/>
                </a:solidFill>
                <a:ea typeface="+mn-lt"/>
                <a:cs typeface="+mn-lt"/>
              </a:rPr>
              <a:t>See, I have given you authority to tread on snakes and scorpions, and over all the power of the enemy; and nothing will hurt you. </a:t>
            </a:r>
            <a:r>
              <a:rPr lang="en-US" b="1" baseline="30000" dirty="0">
                <a:solidFill>
                  <a:schemeClr val="tx2"/>
                </a:solidFill>
                <a:ea typeface="+mn-lt"/>
                <a:cs typeface="+mn-lt"/>
              </a:rPr>
              <a:t>20 </a:t>
            </a:r>
            <a:r>
              <a:rPr lang="en-US" dirty="0">
                <a:solidFill>
                  <a:schemeClr val="tx2"/>
                </a:solidFill>
                <a:ea typeface="+mn-lt"/>
                <a:cs typeface="+mn-lt"/>
              </a:rPr>
              <a:t>Nevertheless, do not rejoice at this, that the spirits submit to you, but rejoice that your names are written in heaven.’</a:t>
            </a:r>
            <a:endParaRPr lang="en-US" dirty="0">
              <a:solidFill>
                <a:schemeClr val="tx2"/>
              </a:solidFill>
            </a:endParaRPr>
          </a:p>
        </p:txBody>
      </p:sp>
    </p:spTree>
    <p:extLst>
      <p:ext uri="{BB962C8B-B14F-4D97-AF65-F5344CB8AC3E}">
        <p14:creationId xmlns:p14="http://schemas.microsoft.com/office/powerpoint/2010/main" val="17300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7CEC-D382-4431-A686-AE67D09BB420}"/>
              </a:ext>
            </a:extLst>
          </p:cNvPr>
          <p:cNvSpPr>
            <a:spLocks noGrp="1"/>
          </p:cNvSpPr>
          <p:nvPr>
            <p:ph type="title"/>
          </p:nvPr>
        </p:nvSpPr>
        <p:spPr/>
        <p:txBody>
          <a:bodyPr>
            <a:normAutofit/>
          </a:bodyPr>
          <a:lstStyle/>
          <a:p>
            <a:r>
              <a:rPr lang="en-US" sz="3600" dirty="0">
                <a:solidFill>
                  <a:schemeClr val="tx2"/>
                </a:solidFill>
              </a:rPr>
              <a:t>The accuser is thrown down</a:t>
            </a:r>
          </a:p>
        </p:txBody>
      </p:sp>
      <p:sp>
        <p:nvSpPr>
          <p:cNvPr id="3" name="Content Placeholder 2">
            <a:extLst>
              <a:ext uri="{FF2B5EF4-FFF2-40B4-BE49-F238E27FC236}">
                <a16:creationId xmlns:a16="http://schemas.microsoft.com/office/drawing/2014/main" id="{205F96A5-A1CE-30A8-F279-E3E38A076078}"/>
              </a:ext>
            </a:extLst>
          </p:cNvPr>
          <p:cNvSpPr>
            <a:spLocks noGrp="1"/>
          </p:cNvSpPr>
          <p:nvPr>
            <p:ph idx="1"/>
          </p:nvPr>
        </p:nvSpPr>
        <p:spPr>
          <a:xfrm>
            <a:off x="429165" y="1427672"/>
            <a:ext cx="11247406" cy="4830792"/>
          </a:xfrm>
        </p:spPr>
        <p:txBody>
          <a:bodyPr vert="horz" lIns="0" tIns="45720" rIns="0" bIns="45720" rtlCol="0" anchor="t">
            <a:noAutofit/>
          </a:bodyPr>
          <a:lstStyle/>
          <a:p>
            <a:r>
              <a:rPr lang="en-US" sz="2400" b="1" dirty="0">
                <a:solidFill>
                  <a:schemeClr val="tx2"/>
                </a:solidFill>
              </a:rPr>
              <a:t>Revelation 12:10</a:t>
            </a:r>
            <a:r>
              <a:rPr lang="en-US" sz="2400" dirty="0">
                <a:solidFill>
                  <a:schemeClr val="tx2"/>
                </a:solidFill>
              </a:rPr>
              <a:t> </a:t>
            </a:r>
            <a:r>
              <a:rPr lang="en-US" sz="2400" dirty="0">
                <a:solidFill>
                  <a:schemeClr val="tx2"/>
                </a:solidFill>
                <a:ea typeface="+mn-lt"/>
                <a:cs typeface="+mn-lt"/>
              </a:rPr>
              <a:t>Then I heard a loud voice in heaven </a:t>
            </a:r>
            <a:r>
              <a:rPr lang="en-US" sz="2400" dirty="0" err="1">
                <a:solidFill>
                  <a:schemeClr val="tx2"/>
                </a:solidFill>
                <a:ea typeface="+mn-lt"/>
                <a:cs typeface="+mn-lt"/>
              </a:rPr>
              <a:t>proclaiming,“Now</a:t>
            </a:r>
            <a:r>
              <a:rPr lang="en-US" sz="2400" dirty="0">
                <a:solidFill>
                  <a:schemeClr val="tx2"/>
                </a:solidFill>
                <a:ea typeface="+mn-lt"/>
                <a:cs typeface="+mn-lt"/>
              </a:rPr>
              <a:t> have come the salvation and the power</a:t>
            </a:r>
            <a:br>
              <a:rPr lang="en-US" sz="2400" dirty="0">
                <a:solidFill>
                  <a:schemeClr val="tx2"/>
                </a:solidFill>
                <a:ea typeface="+mn-lt"/>
                <a:cs typeface="+mn-lt"/>
              </a:rPr>
            </a:br>
            <a:r>
              <a:rPr lang="en-US" sz="2400" dirty="0">
                <a:solidFill>
                  <a:schemeClr val="tx2"/>
                </a:solidFill>
                <a:ea typeface="+mn-lt"/>
                <a:cs typeface="+mn-lt"/>
              </a:rPr>
              <a:t>    and the kingdom of our God and the authority of his Messiah, </a:t>
            </a:r>
            <a:endParaRPr lang="en-US" dirty="0">
              <a:solidFill>
                <a:schemeClr val="tx2"/>
              </a:solidFill>
              <a:ea typeface="+mn-lt"/>
              <a:cs typeface="+mn-lt"/>
            </a:endParaRPr>
          </a:p>
          <a:p>
            <a:pPr marL="0" indent="0">
              <a:buNone/>
            </a:pPr>
            <a:r>
              <a:rPr lang="en-US" sz="3600" baseline="30000" dirty="0">
                <a:solidFill>
                  <a:schemeClr val="tx2"/>
                </a:solidFill>
                <a:ea typeface="+mn-lt"/>
                <a:cs typeface="+mn-lt"/>
              </a:rPr>
              <a:t>for the accuser of our brothers and sisters has been thrown down,</a:t>
            </a:r>
            <a:br>
              <a:rPr lang="en-US" sz="3600" baseline="30000" dirty="0">
                <a:ea typeface="+mn-lt"/>
                <a:cs typeface="+mn-lt"/>
              </a:rPr>
            </a:br>
            <a:r>
              <a:rPr lang="en-US" sz="3600" baseline="30000" dirty="0">
                <a:solidFill>
                  <a:schemeClr val="tx2"/>
                </a:solidFill>
                <a:ea typeface="+mn-lt"/>
                <a:cs typeface="+mn-lt"/>
              </a:rPr>
              <a:t>    who accuses them day and night before our God.</a:t>
            </a:r>
            <a:r>
              <a:rPr lang="en-US" sz="2400" baseline="30000" dirty="0">
                <a:solidFill>
                  <a:schemeClr val="tx2"/>
                </a:solidFill>
                <a:ea typeface="+mn-lt"/>
                <a:cs typeface="+mn-lt"/>
              </a:rPr>
              <a:t>11 </a:t>
            </a:r>
            <a:r>
              <a:rPr lang="en-US" sz="2400" u="sng" dirty="0">
                <a:solidFill>
                  <a:schemeClr val="tx2"/>
                </a:solidFill>
                <a:ea typeface="+mn-lt"/>
                <a:cs typeface="+mn-lt"/>
              </a:rPr>
              <a:t>But they have conquered him by the blood of the Lamb</a:t>
            </a:r>
            <a:br>
              <a:rPr lang="en-US" sz="2400" u="sng" dirty="0">
                <a:ea typeface="+mn-lt"/>
                <a:cs typeface="+mn-lt"/>
              </a:rPr>
            </a:br>
            <a:r>
              <a:rPr lang="en-US" sz="2400" u="sng" dirty="0">
                <a:solidFill>
                  <a:schemeClr val="tx2"/>
                </a:solidFill>
                <a:ea typeface="+mn-lt"/>
                <a:cs typeface="+mn-lt"/>
              </a:rPr>
              <a:t>    and by the word of their testimony,</a:t>
            </a:r>
            <a:br>
              <a:rPr lang="en-US" sz="2400" u="sng" dirty="0">
                <a:ea typeface="+mn-lt"/>
                <a:cs typeface="+mn-lt"/>
              </a:rPr>
            </a:br>
            <a:r>
              <a:rPr lang="en-US" sz="2400" u="sng" dirty="0">
                <a:solidFill>
                  <a:schemeClr val="tx2"/>
                </a:solidFill>
                <a:ea typeface="+mn-lt"/>
                <a:cs typeface="+mn-lt"/>
              </a:rPr>
              <a:t>for they loved not their lives unto the death. </a:t>
            </a:r>
            <a:r>
              <a:rPr lang="en-US" sz="2400" dirty="0">
                <a:solidFill>
                  <a:schemeClr val="tx2"/>
                </a:solidFill>
                <a:ea typeface="+mn-lt"/>
                <a:cs typeface="+mn-lt"/>
              </a:rPr>
              <a:t>12 Rejoice then, you heavens</a:t>
            </a:r>
            <a:br>
              <a:rPr lang="en-US" sz="2400" dirty="0">
                <a:solidFill>
                  <a:schemeClr val="tx2"/>
                </a:solidFill>
                <a:ea typeface="+mn-lt"/>
                <a:cs typeface="+mn-lt"/>
              </a:rPr>
            </a:br>
            <a:r>
              <a:rPr lang="en-US" sz="2400" dirty="0">
                <a:solidFill>
                  <a:schemeClr val="tx2"/>
                </a:solidFill>
                <a:ea typeface="+mn-lt"/>
                <a:cs typeface="+mn-lt"/>
              </a:rPr>
              <a:t>    and those who dwell in them!</a:t>
            </a:r>
            <a:br>
              <a:rPr lang="en-US" sz="2400" dirty="0">
                <a:solidFill>
                  <a:schemeClr val="tx2"/>
                </a:solidFill>
                <a:ea typeface="+mn-lt"/>
                <a:cs typeface="+mn-lt"/>
              </a:rPr>
            </a:br>
            <a:r>
              <a:rPr lang="en-US" sz="2400" dirty="0">
                <a:solidFill>
                  <a:schemeClr val="tx2"/>
                </a:solidFill>
                <a:ea typeface="+mn-lt"/>
                <a:cs typeface="+mn-lt"/>
              </a:rPr>
              <a:t>But woe to the earth and the sea,</a:t>
            </a:r>
            <a:br>
              <a:rPr lang="en-US" sz="2400" dirty="0">
                <a:solidFill>
                  <a:schemeClr val="tx2"/>
                </a:solidFill>
                <a:ea typeface="+mn-lt"/>
                <a:cs typeface="+mn-lt"/>
              </a:rPr>
            </a:br>
            <a:r>
              <a:rPr lang="en-US" sz="2400" dirty="0">
                <a:solidFill>
                  <a:schemeClr val="tx2"/>
                </a:solidFill>
                <a:ea typeface="+mn-lt"/>
                <a:cs typeface="+mn-lt"/>
              </a:rPr>
              <a:t>    for the devil has come down to you</a:t>
            </a:r>
            <a:br>
              <a:rPr lang="en-US" sz="2400" dirty="0">
                <a:solidFill>
                  <a:schemeClr val="tx2"/>
                </a:solidFill>
                <a:ea typeface="+mn-lt"/>
                <a:cs typeface="+mn-lt"/>
              </a:rPr>
            </a:br>
            <a:r>
              <a:rPr lang="en-US" sz="2400" dirty="0">
                <a:solidFill>
                  <a:schemeClr val="tx2"/>
                </a:solidFill>
                <a:ea typeface="+mn-lt"/>
                <a:cs typeface="+mn-lt"/>
              </a:rPr>
              <a:t>with great wrath</a:t>
            </a:r>
            <a:br>
              <a:rPr lang="en-US" sz="2400" dirty="0">
                <a:solidFill>
                  <a:schemeClr val="tx2"/>
                </a:solidFill>
                <a:ea typeface="+mn-lt"/>
                <a:cs typeface="+mn-lt"/>
              </a:rPr>
            </a:br>
            <a:r>
              <a:rPr lang="en-US" sz="2400" dirty="0">
                <a:solidFill>
                  <a:schemeClr val="tx2"/>
                </a:solidFill>
                <a:ea typeface="+mn-lt"/>
                <a:cs typeface="+mn-lt"/>
              </a:rPr>
              <a:t>    because he knows that his time is short!”</a:t>
            </a:r>
            <a:endParaRPr lang="en-US">
              <a:solidFill>
                <a:schemeClr val="tx2"/>
              </a:solidFill>
            </a:endParaRPr>
          </a:p>
          <a:p>
            <a:endParaRPr lang="en-US" dirty="0"/>
          </a:p>
        </p:txBody>
      </p:sp>
    </p:spTree>
    <p:extLst>
      <p:ext uri="{BB962C8B-B14F-4D97-AF65-F5344CB8AC3E}">
        <p14:creationId xmlns:p14="http://schemas.microsoft.com/office/powerpoint/2010/main" val="25100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057B-E0D4-5E59-58F8-16C136E8623A}"/>
              </a:ext>
            </a:extLst>
          </p:cNvPr>
          <p:cNvSpPr>
            <a:spLocks noGrp="1"/>
          </p:cNvSpPr>
          <p:nvPr>
            <p:ph type="title"/>
          </p:nvPr>
        </p:nvSpPr>
        <p:spPr/>
        <p:txBody>
          <a:bodyPr/>
          <a:lstStyle/>
          <a:p>
            <a:r>
              <a:rPr lang="en-US" dirty="0"/>
              <a:t>Not everyone kept the faith</a:t>
            </a:r>
          </a:p>
        </p:txBody>
      </p:sp>
      <p:sp>
        <p:nvSpPr>
          <p:cNvPr id="3" name="Content Placeholder 2">
            <a:extLst>
              <a:ext uri="{FF2B5EF4-FFF2-40B4-BE49-F238E27FC236}">
                <a16:creationId xmlns:a16="http://schemas.microsoft.com/office/drawing/2014/main" id="{0E55BAE5-EFE6-3759-6CDC-ED26B45F9C05}"/>
              </a:ext>
            </a:extLst>
          </p:cNvPr>
          <p:cNvSpPr>
            <a:spLocks noGrp="1"/>
          </p:cNvSpPr>
          <p:nvPr>
            <p:ph idx="1"/>
          </p:nvPr>
        </p:nvSpPr>
        <p:spPr/>
        <p:txBody>
          <a:bodyPr vert="horz" lIns="0" tIns="45720" rIns="0" bIns="45720" rtlCol="0" anchor="t">
            <a:normAutofit/>
          </a:bodyPr>
          <a:lstStyle/>
          <a:p>
            <a:r>
              <a:rPr lang="en-US" sz="2800" dirty="0">
                <a:solidFill>
                  <a:schemeClr val="tx2"/>
                </a:solidFill>
                <a:ea typeface="+mn-lt"/>
                <a:cs typeface="+mn-lt"/>
              </a:rPr>
              <a:t>"Those who denied that they were or had been Christians, when they invoked the gods in words dictated by me, offered prayer with incense and wine to your image, which I had ordered to be brought for this purpose together with statues of the gods, and also cursed Christ – none of which those who are really Christians can, it is said, be forced to do — these I thought should be discharged. Others named by the informer declared that they were Christians, but then denied it, asserting that they had been but had ceased to be, some three years before, others many years, some as much as twenty-five years," Pliny, </a:t>
            </a:r>
            <a:r>
              <a:rPr lang="en-US" sz="2800" i="1" dirty="0">
                <a:solidFill>
                  <a:schemeClr val="tx2"/>
                </a:solidFill>
                <a:ea typeface="+mn-lt"/>
                <a:cs typeface="+mn-lt"/>
              </a:rPr>
              <a:t>Letter to Trajan</a:t>
            </a:r>
            <a:r>
              <a:rPr lang="en-US" sz="2800" dirty="0">
                <a:solidFill>
                  <a:schemeClr val="tx2"/>
                </a:solidFill>
                <a:ea typeface="+mn-lt"/>
                <a:cs typeface="+mn-lt"/>
              </a:rPr>
              <a:t>, circa 112.</a:t>
            </a:r>
            <a:endParaRPr lang="en-US" sz="2800" dirty="0">
              <a:solidFill>
                <a:schemeClr val="tx2"/>
              </a:solidFill>
            </a:endParaRPr>
          </a:p>
        </p:txBody>
      </p:sp>
    </p:spTree>
    <p:extLst>
      <p:ext uri="{BB962C8B-B14F-4D97-AF65-F5344CB8AC3E}">
        <p14:creationId xmlns:p14="http://schemas.microsoft.com/office/powerpoint/2010/main" val="396500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30A0-1B2F-473B-6C8F-CCBF7F49311C}"/>
              </a:ext>
            </a:extLst>
          </p:cNvPr>
          <p:cNvSpPr>
            <a:spLocks noGrp="1"/>
          </p:cNvSpPr>
          <p:nvPr>
            <p:ph type="title"/>
          </p:nvPr>
        </p:nvSpPr>
        <p:spPr/>
        <p:txBody>
          <a:bodyPr/>
          <a:lstStyle/>
          <a:p>
            <a:r>
              <a:rPr lang="en-US" dirty="0"/>
              <a:t>The Two Beasts of Revelation 13</a:t>
            </a:r>
          </a:p>
        </p:txBody>
      </p:sp>
      <p:sp>
        <p:nvSpPr>
          <p:cNvPr id="3" name="Content Placeholder 2">
            <a:extLst>
              <a:ext uri="{FF2B5EF4-FFF2-40B4-BE49-F238E27FC236}">
                <a16:creationId xmlns:a16="http://schemas.microsoft.com/office/drawing/2014/main" id="{0D650D30-5FCC-A1B3-BB8E-F4EDAAC45A86}"/>
              </a:ext>
            </a:extLst>
          </p:cNvPr>
          <p:cNvSpPr>
            <a:spLocks noGrp="1"/>
          </p:cNvSpPr>
          <p:nvPr>
            <p:ph idx="1"/>
          </p:nvPr>
        </p:nvSpPr>
        <p:spPr/>
        <p:txBody>
          <a:bodyPr vert="horz" lIns="0" tIns="45720" rIns="0" bIns="45720" rtlCol="0" anchor="t">
            <a:normAutofit/>
          </a:bodyPr>
          <a:lstStyle/>
          <a:p>
            <a:r>
              <a:rPr lang="en-US" sz="3200" dirty="0"/>
              <a:t>Reminiscent of Leviathan and Behemoth</a:t>
            </a:r>
          </a:p>
          <a:p>
            <a:r>
              <a:rPr lang="en-US" sz="3200" dirty="0"/>
              <a:t>God assigns Leviathan to the sea (Psalm 104:25-26) and Behemoth to land (Job 40:15-24)</a:t>
            </a:r>
          </a:p>
          <a:p>
            <a:r>
              <a:rPr lang="en-US" sz="3200" dirty="0"/>
              <a:t>Some Jewish sources argue for their symbolic eschatological role</a:t>
            </a:r>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36843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B469-C321-EC4C-F598-5388CDC8EB7B}"/>
              </a:ext>
            </a:extLst>
          </p:cNvPr>
          <p:cNvSpPr>
            <a:spLocks noGrp="1"/>
          </p:cNvSpPr>
          <p:nvPr>
            <p:ph type="title"/>
          </p:nvPr>
        </p:nvSpPr>
        <p:spPr/>
        <p:txBody>
          <a:bodyPr/>
          <a:lstStyle/>
          <a:p>
            <a:r>
              <a:rPr lang="en-US" dirty="0"/>
              <a:t>The Two Beasts of Revelation 13</a:t>
            </a:r>
          </a:p>
        </p:txBody>
      </p:sp>
      <p:sp>
        <p:nvSpPr>
          <p:cNvPr id="3" name="Content Placeholder 2">
            <a:extLst>
              <a:ext uri="{FF2B5EF4-FFF2-40B4-BE49-F238E27FC236}">
                <a16:creationId xmlns:a16="http://schemas.microsoft.com/office/drawing/2014/main" id="{81E08CAC-4F17-0F43-E37A-463A5B46ADD5}"/>
              </a:ext>
            </a:extLst>
          </p:cNvPr>
          <p:cNvSpPr>
            <a:spLocks noGrp="1"/>
          </p:cNvSpPr>
          <p:nvPr>
            <p:ph idx="1"/>
          </p:nvPr>
        </p:nvSpPr>
        <p:spPr/>
        <p:txBody>
          <a:bodyPr vert="horz" lIns="0" tIns="45720" rIns="0" bIns="45720" rtlCol="0" anchor="t">
            <a:noAutofit/>
          </a:bodyPr>
          <a:lstStyle/>
          <a:p>
            <a:r>
              <a:rPr lang="en-US" sz="2800" dirty="0">
                <a:solidFill>
                  <a:schemeClr val="tx2"/>
                </a:solidFill>
                <a:ea typeface="+mn-lt"/>
                <a:cs typeface="+mn-lt"/>
              </a:rPr>
              <a:t>"Then you kept in existence two living creatures; the name of one you called Behemoth and the name of the other Leviathan.[</a:t>
            </a:r>
            <a:r>
              <a:rPr lang="en-US" sz="2800" b="1" dirty="0">
                <a:solidFill>
                  <a:schemeClr val="tx2"/>
                </a:solidFill>
                <a:ea typeface="+mn-lt"/>
                <a:cs typeface="+mn-lt"/>
              </a:rPr>
              <a:t>50</a:t>
            </a:r>
            <a:r>
              <a:rPr lang="en-US" sz="2800" dirty="0">
                <a:solidFill>
                  <a:schemeClr val="tx2"/>
                </a:solidFill>
                <a:ea typeface="+mn-lt"/>
                <a:cs typeface="+mn-lt"/>
              </a:rPr>
              <a:t>] You separated one from the other, for the seventh part where the water had been gathered together could not hold them both.</a:t>
            </a:r>
            <a:br>
              <a:rPr lang="en-US" sz="2800" dirty="0">
                <a:solidFill>
                  <a:schemeClr val="tx2"/>
                </a:solidFill>
                <a:ea typeface="+mn-lt"/>
                <a:cs typeface="+mn-lt"/>
              </a:rPr>
            </a:br>
            <a:r>
              <a:rPr lang="en-US" sz="2800" dirty="0">
                <a:solidFill>
                  <a:schemeClr val="tx2"/>
                </a:solidFill>
                <a:ea typeface="+mn-lt"/>
                <a:cs typeface="+mn-lt"/>
              </a:rPr>
              <a:t>[</a:t>
            </a:r>
            <a:r>
              <a:rPr lang="en-US" sz="2800" b="1" dirty="0">
                <a:solidFill>
                  <a:schemeClr val="tx2"/>
                </a:solidFill>
                <a:ea typeface="+mn-lt"/>
                <a:cs typeface="+mn-lt"/>
              </a:rPr>
              <a:t>51</a:t>
            </a:r>
            <a:r>
              <a:rPr lang="en-US" sz="2800" dirty="0">
                <a:solidFill>
                  <a:schemeClr val="tx2"/>
                </a:solidFill>
                <a:ea typeface="+mn-lt"/>
                <a:cs typeface="+mn-lt"/>
              </a:rPr>
              <a:t>] You assigned Behemoth to one of the parts which had been dried up on the third day, to live in it, where there are a thousand mountains;</a:t>
            </a:r>
            <a:br>
              <a:rPr lang="en-US" sz="2800" dirty="0">
                <a:solidFill>
                  <a:schemeClr val="tx2"/>
                </a:solidFill>
                <a:ea typeface="+mn-lt"/>
                <a:cs typeface="+mn-lt"/>
              </a:rPr>
            </a:br>
            <a:r>
              <a:rPr lang="en-US" sz="2800" dirty="0">
                <a:solidFill>
                  <a:schemeClr val="tx2"/>
                </a:solidFill>
                <a:ea typeface="+mn-lt"/>
                <a:cs typeface="+mn-lt"/>
              </a:rPr>
              <a:t>[</a:t>
            </a:r>
            <a:r>
              <a:rPr lang="en-US" sz="2800" b="1" dirty="0">
                <a:solidFill>
                  <a:schemeClr val="tx2"/>
                </a:solidFill>
                <a:ea typeface="+mn-lt"/>
                <a:cs typeface="+mn-lt"/>
              </a:rPr>
              <a:t>52</a:t>
            </a:r>
            <a:r>
              <a:rPr lang="en-US" sz="2800" dirty="0">
                <a:solidFill>
                  <a:schemeClr val="tx2"/>
                </a:solidFill>
                <a:ea typeface="+mn-lt"/>
                <a:cs typeface="+mn-lt"/>
              </a:rPr>
              <a:t>] but to Leviathan you assigned the seventh part, the watery part; and you have kept them to be eaten by those you choose, and at the time of your choosing," </a:t>
            </a:r>
            <a:r>
              <a:rPr lang="en-US" sz="2800" i="1" dirty="0">
                <a:solidFill>
                  <a:schemeClr val="tx2"/>
                </a:solidFill>
                <a:ea typeface="+mn-lt"/>
                <a:cs typeface="+mn-lt"/>
              </a:rPr>
              <a:t>4 Ezra 6.49-52</a:t>
            </a:r>
            <a:r>
              <a:rPr lang="en-US" sz="2800" dirty="0">
                <a:solidFill>
                  <a:schemeClr val="tx2"/>
                </a:solidFill>
                <a:ea typeface="+mn-lt"/>
                <a:cs typeface="+mn-lt"/>
              </a:rPr>
              <a:t>.</a:t>
            </a:r>
            <a:endParaRPr lang="en-US" sz="2800" dirty="0">
              <a:solidFill>
                <a:schemeClr val="tx2"/>
              </a:solidFill>
            </a:endParaRPr>
          </a:p>
          <a:p>
            <a:endParaRPr lang="en-US" dirty="0"/>
          </a:p>
        </p:txBody>
      </p:sp>
    </p:spTree>
    <p:extLst>
      <p:ext uri="{BB962C8B-B14F-4D97-AF65-F5344CB8AC3E}">
        <p14:creationId xmlns:p14="http://schemas.microsoft.com/office/powerpoint/2010/main" val="186498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B775-519B-E281-0202-08907B1E8EBB}"/>
              </a:ext>
            </a:extLst>
          </p:cNvPr>
          <p:cNvSpPr>
            <a:spLocks noGrp="1"/>
          </p:cNvSpPr>
          <p:nvPr>
            <p:ph type="title"/>
          </p:nvPr>
        </p:nvSpPr>
        <p:spPr/>
        <p:txBody>
          <a:bodyPr/>
          <a:lstStyle/>
          <a:p>
            <a:r>
              <a:rPr lang="en-US" dirty="0"/>
              <a:t>The Sea Beast</a:t>
            </a:r>
          </a:p>
        </p:txBody>
      </p:sp>
      <p:sp>
        <p:nvSpPr>
          <p:cNvPr id="3" name="Content Placeholder 2">
            <a:extLst>
              <a:ext uri="{FF2B5EF4-FFF2-40B4-BE49-F238E27FC236}">
                <a16:creationId xmlns:a16="http://schemas.microsoft.com/office/drawing/2014/main" id="{7BC0AB19-DFE2-FB6C-0D4F-D90AEFBACE1A}"/>
              </a:ext>
            </a:extLst>
          </p:cNvPr>
          <p:cNvSpPr>
            <a:spLocks noGrp="1"/>
          </p:cNvSpPr>
          <p:nvPr>
            <p:ph idx="1"/>
          </p:nvPr>
        </p:nvSpPr>
        <p:spPr/>
        <p:txBody>
          <a:bodyPr vert="horz" lIns="0" tIns="45720" rIns="0" bIns="45720" rtlCol="0" anchor="t">
            <a:noAutofit/>
          </a:bodyPr>
          <a:lstStyle/>
          <a:p>
            <a:r>
              <a:rPr lang="en-US" sz="2800" b="1" dirty="0">
                <a:solidFill>
                  <a:schemeClr val="tx2"/>
                </a:solidFill>
              </a:rPr>
              <a:t>Revelation 13:1</a:t>
            </a:r>
            <a:r>
              <a:rPr lang="en-US" sz="2800" dirty="0">
                <a:solidFill>
                  <a:schemeClr val="tx2"/>
                </a:solidFill>
              </a:rPr>
              <a:t> </a:t>
            </a:r>
            <a:r>
              <a:rPr lang="en-US" sz="2800" dirty="0">
                <a:solidFill>
                  <a:schemeClr val="tx2"/>
                </a:solidFill>
                <a:ea typeface="+mn-lt"/>
                <a:cs typeface="+mn-lt"/>
              </a:rPr>
              <a:t>And I saw a beast rising out of the sea, having ten horns and seven heads; and on its horns were ten diadems, and </a:t>
            </a:r>
            <a:r>
              <a:rPr lang="en-US" sz="2800" u="sng" dirty="0">
                <a:solidFill>
                  <a:schemeClr val="tx2"/>
                </a:solidFill>
                <a:ea typeface="+mn-lt"/>
                <a:cs typeface="+mn-lt"/>
              </a:rPr>
              <a:t>on its heads were blasphemous names.</a:t>
            </a:r>
            <a:r>
              <a:rPr lang="en-US" sz="2800" dirty="0">
                <a:solidFill>
                  <a:schemeClr val="tx2"/>
                </a:solidFill>
                <a:ea typeface="+mn-lt"/>
                <a:cs typeface="+mn-lt"/>
              </a:rPr>
              <a:t> </a:t>
            </a:r>
            <a:r>
              <a:rPr lang="en-US" sz="2800" b="1" baseline="30000" dirty="0">
                <a:solidFill>
                  <a:schemeClr val="tx2"/>
                </a:solidFill>
                <a:ea typeface="+mn-lt"/>
                <a:cs typeface="+mn-lt"/>
              </a:rPr>
              <a:t>2 </a:t>
            </a:r>
            <a:r>
              <a:rPr lang="en-US" sz="2800" dirty="0">
                <a:solidFill>
                  <a:schemeClr val="tx2"/>
                </a:solidFill>
                <a:ea typeface="+mn-lt"/>
                <a:cs typeface="+mn-lt"/>
              </a:rPr>
              <a:t>And the beast that I saw was like a leopard, its feet were like a bear’s, and its mouth was like a lion’s mouth. And the dragon gave it his power and his throne and great authority. </a:t>
            </a:r>
            <a:r>
              <a:rPr lang="en-US" sz="2800" b="1" baseline="30000" dirty="0">
                <a:solidFill>
                  <a:schemeClr val="tx2"/>
                </a:solidFill>
                <a:ea typeface="+mn-lt"/>
                <a:cs typeface="+mn-lt"/>
              </a:rPr>
              <a:t>3 </a:t>
            </a:r>
            <a:r>
              <a:rPr lang="en-US" sz="2800" dirty="0">
                <a:solidFill>
                  <a:schemeClr val="tx2"/>
                </a:solidFill>
                <a:ea typeface="+mn-lt"/>
                <a:cs typeface="+mn-lt"/>
              </a:rPr>
              <a:t>One of its heads seemed to have received a death-blow, but its mortal wound had been healed. In amazement the whole earth followed the beast. </a:t>
            </a:r>
            <a:r>
              <a:rPr lang="en-US" sz="2800" b="1" baseline="30000" dirty="0">
                <a:solidFill>
                  <a:schemeClr val="tx2"/>
                </a:solidFill>
                <a:ea typeface="+mn-lt"/>
                <a:cs typeface="+mn-lt"/>
              </a:rPr>
              <a:t>4 </a:t>
            </a:r>
            <a:r>
              <a:rPr lang="en-US" sz="2800" dirty="0">
                <a:solidFill>
                  <a:schemeClr val="tx2"/>
                </a:solidFill>
                <a:ea typeface="+mn-lt"/>
                <a:cs typeface="+mn-lt"/>
              </a:rPr>
              <a:t>They worshipped the dragon, for he had given his authority to the beast, and they worshipped the beast, saying, ‘Who is like the beast, and who can fight against it?’</a:t>
            </a:r>
            <a:endParaRPr lang="en-US" sz="2800" dirty="0">
              <a:solidFill>
                <a:schemeClr val="tx2"/>
              </a:solidFill>
            </a:endParaRPr>
          </a:p>
        </p:txBody>
      </p:sp>
    </p:spTree>
    <p:extLst>
      <p:ext uri="{BB962C8B-B14F-4D97-AF65-F5344CB8AC3E}">
        <p14:creationId xmlns:p14="http://schemas.microsoft.com/office/powerpoint/2010/main" val="38630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917E-AF10-604F-69EE-74DC6AAFB859}"/>
              </a:ext>
            </a:extLst>
          </p:cNvPr>
          <p:cNvSpPr>
            <a:spLocks noGrp="1"/>
          </p:cNvSpPr>
          <p:nvPr>
            <p:ph type="title"/>
          </p:nvPr>
        </p:nvSpPr>
        <p:spPr/>
        <p:txBody>
          <a:bodyPr/>
          <a:lstStyle/>
          <a:p>
            <a:r>
              <a:rPr lang="en-US" dirty="0"/>
              <a:t>Blasphemous names</a:t>
            </a:r>
          </a:p>
        </p:txBody>
      </p:sp>
      <p:sp>
        <p:nvSpPr>
          <p:cNvPr id="3" name="Content Placeholder 2">
            <a:extLst>
              <a:ext uri="{FF2B5EF4-FFF2-40B4-BE49-F238E27FC236}">
                <a16:creationId xmlns:a16="http://schemas.microsoft.com/office/drawing/2014/main" id="{B4CD752F-0A23-1B0C-38C5-57868436E04C}"/>
              </a:ext>
            </a:extLst>
          </p:cNvPr>
          <p:cNvSpPr>
            <a:spLocks noGrp="1"/>
          </p:cNvSpPr>
          <p:nvPr>
            <p:ph sz="half" idx="1"/>
          </p:nvPr>
        </p:nvSpPr>
        <p:spPr/>
        <p:txBody>
          <a:bodyPr vert="horz" lIns="0" tIns="45720" rIns="0" bIns="45720" rtlCol="0" anchor="t">
            <a:normAutofit/>
          </a:bodyPr>
          <a:lstStyle/>
          <a:p>
            <a:r>
              <a:rPr lang="en-US" sz="3600" dirty="0">
                <a:solidFill>
                  <a:schemeClr val="tx2"/>
                </a:solidFill>
                <a:ea typeface="+mn-lt"/>
                <a:cs typeface="+mn-lt"/>
              </a:rPr>
              <a:t>“Of Nero Caesar the Lord (</a:t>
            </a:r>
            <a:r>
              <a:rPr lang="en-US" sz="3600" i="1" dirty="0" err="1">
                <a:solidFill>
                  <a:schemeClr val="tx2"/>
                </a:solidFill>
                <a:ea typeface="+mn-lt"/>
                <a:cs typeface="+mn-lt"/>
              </a:rPr>
              <a:t>kurios</a:t>
            </a:r>
            <a:r>
              <a:rPr lang="en-US" sz="3600" dirty="0">
                <a:solidFill>
                  <a:schemeClr val="tx2"/>
                </a:solidFill>
                <a:ea typeface="+mn-lt"/>
                <a:cs typeface="+mn-lt"/>
              </a:rPr>
              <a:t>)” (</a:t>
            </a:r>
            <a:r>
              <a:rPr lang="en-US" sz="3600" dirty="0" err="1">
                <a:solidFill>
                  <a:schemeClr val="tx2"/>
                </a:solidFill>
                <a:ea typeface="+mn-lt"/>
                <a:cs typeface="+mn-lt"/>
              </a:rPr>
              <a:t>P.Oxy</a:t>
            </a:r>
            <a:r>
              <a:rPr lang="en-US" sz="3600" dirty="0">
                <a:solidFill>
                  <a:schemeClr val="tx2"/>
                </a:solidFill>
                <a:ea typeface="+mn-lt"/>
                <a:cs typeface="+mn-lt"/>
              </a:rPr>
              <a:t>. II, 246).</a:t>
            </a:r>
            <a:endParaRPr lang="en-US" sz="3600">
              <a:solidFill>
                <a:schemeClr val="tx2"/>
              </a:solidFill>
            </a:endParaRPr>
          </a:p>
          <a:p>
            <a:endParaRPr lang="en-US" dirty="0"/>
          </a:p>
          <a:p>
            <a:endParaRPr lang="en-US" dirty="0"/>
          </a:p>
        </p:txBody>
      </p:sp>
      <p:pic>
        <p:nvPicPr>
          <p:cNvPr id="5" name="Picture 5" descr="A close-up of the front and the back of a coin&#10;&#10;Description automatically generated">
            <a:extLst>
              <a:ext uri="{FF2B5EF4-FFF2-40B4-BE49-F238E27FC236}">
                <a16:creationId xmlns:a16="http://schemas.microsoft.com/office/drawing/2014/main" id="{4B384B11-93DC-A0DB-4189-21B6490D2F51}"/>
              </a:ext>
            </a:extLst>
          </p:cNvPr>
          <p:cNvPicPr>
            <a:picLocks noGrp="1" noChangeAspect="1"/>
          </p:cNvPicPr>
          <p:nvPr>
            <p:ph sz="half" idx="2"/>
          </p:nvPr>
        </p:nvPicPr>
        <p:blipFill>
          <a:blip r:embed="rId2"/>
          <a:stretch>
            <a:fillRect/>
          </a:stretch>
        </p:blipFill>
        <p:spPr>
          <a:xfrm>
            <a:off x="6172200" y="1977170"/>
            <a:ext cx="4914900" cy="3703039"/>
          </a:xfrm>
        </p:spPr>
      </p:pic>
    </p:spTree>
    <p:extLst>
      <p:ext uri="{BB962C8B-B14F-4D97-AF65-F5344CB8AC3E}">
        <p14:creationId xmlns:p14="http://schemas.microsoft.com/office/powerpoint/2010/main" val="22930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217B-3111-F8E2-225E-E70D540B6D6A}"/>
              </a:ext>
            </a:extLst>
          </p:cNvPr>
          <p:cNvSpPr>
            <a:spLocks noGrp="1"/>
          </p:cNvSpPr>
          <p:nvPr>
            <p:ph type="title"/>
          </p:nvPr>
        </p:nvSpPr>
        <p:spPr/>
        <p:txBody>
          <a:bodyPr/>
          <a:lstStyle/>
          <a:p>
            <a:r>
              <a:rPr lang="en-US" dirty="0"/>
              <a:t>Blasphemous names</a:t>
            </a:r>
          </a:p>
        </p:txBody>
      </p:sp>
      <p:sp>
        <p:nvSpPr>
          <p:cNvPr id="3" name="Content Placeholder 2">
            <a:extLst>
              <a:ext uri="{FF2B5EF4-FFF2-40B4-BE49-F238E27FC236}">
                <a16:creationId xmlns:a16="http://schemas.microsoft.com/office/drawing/2014/main" id="{4120303F-FD66-E05F-0C9D-4A888705B87C}"/>
              </a:ext>
            </a:extLst>
          </p:cNvPr>
          <p:cNvSpPr>
            <a:spLocks noGrp="1"/>
          </p:cNvSpPr>
          <p:nvPr>
            <p:ph idx="1"/>
          </p:nvPr>
        </p:nvSpPr>
        <p:spPr/>
        <p:txBody>
          <a:bodyPr vert="horz" lIns="0" tIns="45720" rIns="0" bIns="45720" rtlCol="0" anchor="t">
            <a:normAutofit/>
          </a:bodyPr>
          <a:lstStyle/>
          <a:p>
            <a:r>
              <a:rPr lang="en-US" sz="3200" dirty="0">
                <a:solidFill>
                  <a:schemeClr val="tx2"/>
                </a:solidFill>
              </a:rPr>
              <a:t>"It seemed good for the Greeks of Asia...to declare, 'Since Providence which has ordered all things and is deeply interested in our life, has set in most perfect order giving us Augustus...sending him as </a:t>
            </a:r>
            <a:r>
              <a:rPr lang="en-US" sz="3200" i="1" u="sng" dirty="0">
                <a:solidFill>
                  <a:schemeClr val="tx2"/>
                </a:solidFill>
              </a:rPr>
              <a:t>savior,</a:t>
            </a:r>
            <a:r>
              <a:rPr lang="en-US" sz="3200" i="1" dirty="0">
                <a:solidFill>
                  <a:schemeClr val="tx2"/>
                </a:solidFill>
              </a:rPr>
              <a:t> </a:t>
            </a:r>
            <a:r>
              <a:rPr lang="en-US" sz="3200" dirty="0">
                <a:solidFill>
                  <a:schemeClr val="tx2"/>
                </a:solidFill>
              </a:rPr>
              <a:t>both for us and for our descendants...and since he, Caesar, by his appearance...and since the birthday of </a:t>
            </a:r>
            <a:r>
              <a:rPr lang="en-US" sz="3200" i="1" dirty="0">
                <a:solidFill>
                  <a:schemeClr val="tx2"/>
                </a:solidFill>
              </a:rPr>
              <a:t>the </a:t>
            </a:r>
            <a:r>
              <a:rPr lang="en-US" sz="3200" i="1" u="sng" dirty="0">
                <a:solidFill>
                  <a:schemeClr val="tx2"/>
                </a:solidFill>
              </a:rPr>
              <a:t>god Augustus</a:t>
            </a:r>
            <a:r>
              <a:rPr lang="en-US" sz="3200" dirty="0">
                <a:solidFill>
                  <a:schemeClr val="tx2"/>
                </a:solidFill>
              </a:rPr>
              <a:t> was the beginning of the </a:t>
            </a:r>
            <a:r>
              <a:rPr lang="en-US" sz="3200" i="1" u="sng" dirty="0">
                <a:solidFill>
                  <a:schemeClr val="tx2"/>
                </a:solidFill>
              </a:rPr>
              <a:t>good news</a:t>
            </a:r>
            <a:r>
              <a:rPr lang="en-US" sz="3200" dirty="0">
                <a:solidFill>
                  <a:schemeClr val="tx2"/>
                </a:solidFill>
              </a:rPr>
              <a:t> for the world the came by reason of him,' which Asia resolved in Smyrna," </a:t>
            </a:r>
            <a:r>
              <a:rPr lang="en-US" sz="3200" i="1" dirty="0">
                <a:solidFill>
                  <a:schemeClr val="tx2"/>
                </a:solidFill>
              </a:rPr>
              <a:t>OGIS</a:t>
            </a:r>
            <a:r>
              <a:rPr lang="en-US" sz="3200" dirty="0"/>
              <a:t> 458.</a:t>
            </a:r>
          </a:p>
        </p:txBody>
      </p:sp>
    </p:spTree>
    <p:extLst>
      <p:ext uri="{BB962C8B-B14F-4D97-AF65-F5344CB8AC3E}">
        <p14:creationId xmlns:p14="http://schemas.microsoft.com/office/powerpoint/2010/main" val="76954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Words>
  <Application>Microsoft Office PowerPoint</Application>
  <PresentationFormat>Widescreen</PresentationFormat>
  <Paragraphs>58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Academic Literature 16x9</vt:lpstr>
      <vt:lpstr>Revelation 13</vt:lpstr>
      <vt:lpstr>Satan's expulsion from heaven?</vt:lpstr>
      <vt:lpstr>The accuser is thrown down</vt:lpstr>
      <vt:lpstr>Not everyone kept the faith</vt:lpstr>
      <vt:lpstr>The Two Beasts of Revelation 13</vt:lpstr>
      <vt:lpstr>The Two Beasts of Revelation 13</vt:lpstr>
      <vt:lpstr>The Sea Beast</vt:lpstr>
      <vt:lpstr>Blasphemous names</vt:lpstr>
      <vt:lpstr>Blasphemous names</vt:lpstr>
      <vt:lpstr>The Sea Beast</vt:lpstr>
      <vt:lpstr>Power from the dragon</vt:lpstr>
      <vt:lpstr>The Sea Beast</vt:lpstr>
      <vt:lpstr>Healing of the mortal wound= Nero?</vt:lpstr>
      <vt:lpstr>Nero redivivus</vt:lpstr>
      <vt:lpstr>Nero redivivus</vt:lpstr>
      <vt:lpstr>Nero redivivus</vt:lpstr>
      <vt:lpstr>The Sea Beast</vt:lpstr>
      <vt:lpstr>The land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
  <cp:revision>251</cp:revision>
  <dcterms:created xsi:type="dcterms:W3CDTF">2023-01-24T19:10:40Z</dcterms:created>
  <dcterms:modified xsi:type="dcterms:W3CDTF">2023-01-25T23:15:22Z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