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7" r:id="rId13"/>
    <p:sldId id="266"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7CEE82-DEC3-578B-06FC-9D7FC5CFEBCE}" v="1481" dt="2023-02-19T11:56:40.6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dirty="0"/>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61715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157CC2-0FC8-4686-B024-99790E0F5162}"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78303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764DA5-CD3D-4590-A511-FCD3BC7A793E}"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3646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F5661D-6934-4B32-B92C-470368BF1EC6}" type="datetimeFigureOut">
              <a:rPr lang="en-US" dirty="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05771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dirty="0"/>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3676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548D31E-DCDA-41A7-9C67-C4B11B94D21D}" type="datetimeFigureOut">
              <a:rPr lang="en-US" dirty="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402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B3762C0-B258-48F1-ADE6-176B4174CCDD}" type="datetimeFigureOut">
              <a:rPr lang="en-US" dirty="0"/>
              <a:t>2/19/2023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35742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2/19/2023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8802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68563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45628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21623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29113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Revelation 18</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A1C75-32D2-B992-AFF8-548C64B3AFA7}"/>
              </a:ext>
            </a:extLst>
          </p:cNvPr>
          <p:cNvSpPr>
            <a:spLocks noGrp="1"/>
          </p:cNvSpPr>
          <p:nvPr>
            <p:ph type="title"/>
          </p:nvPr>
        </p:nvSpPr>
        <p:spPr>
          <a:xfrm>
            <a:off x="1026716" y="110821"/>
            <a:ext cx="10058400" cy="1609344"/>
          </a:xfrm>
        </p:spPr>
        <p:txBody>
          <a:bodyPr/>
          <a:lstStyle/>
          <a:p>
            <a:r>
              <a:rPr lang="en-US" dirty="0"/>
              <a:t>Who is called upon to punish Babylon?</a:t>
            </a:r>
          </a:p>
        </p:txBody>
      </p:sp>
      <p:sp>
        <p:nvSpPr>
          <p:cNvPr id="3" name="Content Placeholder 2">
            <a:extLst>
              <a:ext uri="{FF2B5EF4-FFF2-40B4-BE49-F238E27FC236}">
                <a16:creationId xmlns:a16="http://schemas.microsoft.com/office/drawing/2014/main" id="{A61F8DE6-55CD-56D1-1C85-46DF7ECFC191}"/>
              </a:ext>
            </a:extLst>
          </p:cNvPr>
          <p:cNvSpPr>
            <a:spLocks noGrp="1"/>
          </p:cNvSpPr>
          <p:nvPr>
            <p:ph sz="half" idx="1"/>
          </p:nvPr>
        </p:nvSpPr>
        <p:spPr>
          <a:xfrm>
            <a:off x="710414" y="2338333"/>
            <a:ext cx="4754880" cy="3977640"/>
          </a:xfrm>
        </p:spPr>
        <p:txBody>
          <a:bodyPr vert="horz" lIns="91440" tIns="45720" rIns="91440" bIns="45720" rtlCol="0" anchor="t">
            <a:normAutofit/>
          </a:bodyPr>
          <a:lstStyle/>
          <a:p>
            <a:r>
              <a:rPr lang="en-US" sz="3200" dirty="0"/>
              <a:t>Not God (plural verbs)</a:t>
            </a:r>
          </a:p>
          <a:p>
            <a:pPr>
              <a:buClr>
                <a:srgbClr val="9E3611"/>
              </a:buClr>
            </a:pPr>
            <a:r>
              <a:rPr lang="en-US" sz="3200" dirty="0"/>
              <a:t>Believers?</a:t>
            </a:r>
          </a:p>
          <a:p>
            <a:pPr>
              <a:buClr>
                <a:srgbClr val="9E3611"/>
              </a:buClr>
            </a:pPr>
            <a:r>
              <a:rPr lang="en-US" sz="3200" dirty="0"/>
              <a:t>Angels of destruction?</a:t>
            </a:r>
          </a:p>
        </p:txBody>
      </p:sp>
      <p:sp>
        <p:nvSpPr>
          <p:cNvPr id="4" name="Content Placeholder 3">
            <a:extLst>
              <a:ext uri="{FF2B5EF4-FFF2-40B4-BE49-F238E27FC236}">
                <a16:creationId xmlns:a16="http://schemas.microsoft.com/office/drawing/2014/main" id="{86CDD558-3DE2-FFAA-BAE0-354F7B9ADDAC}"/>
              </a:ext>
            </a:extLst>
          </p:cNvPr>
          <p:cNvSpPr>
            <a:spLocks noGrp="1"/>
          </p:cNvSpPr>
          <p:nvPr>
            <p:ph sz="half" idx="2"/>
          </p:nvPr>
        </p:nvSpPr>
        <p:spPr>
          <a:xfrm>
            <a:off x="5817886" y="2007655"/>
            <a:ext cx="5919444" cy="4380205"/>
          </a:xfrm>
        </p:spPr>
        <p:txBody>
          <a:bodyPr vert="horz" lIns="91440" tIns="45720" rIns="91440" bIns="45720" rtlCol="0" anchor="t">
            <a:normAutofit/>
          </a:bodyPr>
          <a:lstStyle/>
          <a:p>
            <a:r>
              <a:rPr lang="en-US" b="1" dirty="0"/>
              <a:t>1 Enoch 53:4 </a:t>
            </a:r>
            <a:r>
              <a:rPr lang="en-US" dirty="0">
                <a:ea typeface="+mn-lt"/>
                <a:cs typeface="+mn-lt"/>
              </a:rPr>
              <a:t> Then I inquired of the angel of peace, who proceeded with me, saying, For whom are these fetters and instruments prepared?5. He replied, These are prepared for the host of </a:t>
            </a:r>
            <a:r>
              <a:rPr lang="en-US" dirty="0" err="1">
                <a:ea typeface="+mn-lt"/>
                <a:cs typeface="+mn-lt"/>
              </a:rPr>
              <a:t>Azazeel</a:t>
            </a:r>
            <a:r>
              <a:rPr lang="en-US" dirty="0">
                <a:ea typeface="+mn-lt"/>
                <a:cs typeface="+mn-lt"/>
              </a:rPr>
              <a:t>, that they may be delivered over and adjudged to the lowest condemnation; and that their angels may be overwhelmed with hurled stones, as the Lord of’ spirits has commanded.6. </a:t>
            </a:r>
            <a:r>
              <a:rPr lang="en-US" u="sng" dirty="0">
                <a:ea typeface="+mn-lt"/>
                <a:cs typeface="+mn-lt"/>
              </a:rPr>
              <a:t>Michael and Gabriel, Raphael and Phanuel shall be strengthened in that day, and shall then cast them into a furnace of blazing fire</a:t>
            </a:r>
            <a:r>
              <a:rPr lang="en-US" dirty="0">
                <a:ea typeface="+mn-lt"/>
                <a:cs typeface="+mn-lt"/>
              </a:rPr>
              <a:t>, that the Lord of spirits may be avenged of them for their crimes; because they became ministers of Satan, and seduced those who dwell upon earth.</a:t>
            </a:r>
            <a:endParaRPr lang="en-US" dirty="0"/>
          </a:p>
          <a:p>
            <a:pPr marL="0" indent="0">
              <a:buClr>
                <a:srgbClr val="9E3611"/>
              </a:buClr>
              <a:buNone/>
            </a:pPr>
            <a:endParaRPr lang="en-US" dirty="0"/>
          </a:p>
        </p:txBody>
      </p:sp>
    </p:spTree>
    <p:extLst>
      <p:ext uri="{BB962C8B-B14F-4D97-AF65-F5344CB8AC3E}">
        <p14:creationId xmlns:p14="http://schemas.microsoft.com/office/powerpoint/2010/main" val="4130016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7D6C1-9F29-54AD-50AF-42B28D9C861A}"/>
              </a:ext>
            </a:extLst>
          </p:cNvPr>
          <p:cNvSpPr>
            <a:spLocks noGrp="1"/>
          </p:cNvSpPr>
          <p:nvPr>
            <p:ph type="title"/>
          </p:nvPr>
        </p:nvSpPr>
        <p:spPr>
          <a:xfrm>
            <a:off x="1069848" y="197085"/>
            <a:ext cx="10058400" cy="1609344"/>
          </a:xfrm>
        </p:spPr>
        <p:txBody>
          <a:bodyPr/>
          <a:lstStyle/>
          <a:p>
            <a:r>
              <a:rPr lang="en-US" dirty="0">
                <a:latin typeface="Rockwell Condensed"/>
              </a:rPr>
              <a:t>"I rule as a queen"</a:t>
            </a:r>
          </a:p>
        </p:txBody>
      </p:sp>
      <p:sp>
        <p:nvSpPr>
          <p:cNvPr id="3" name="Content Placeholder 2">
            <a:extLst>
              <a:ext uri="{FF2B5EF4-FFF2-40B4-BE49-F238E27FC236}">
                <a16:creationId xmlns:a16="http://schemas.microsoft.com/office/drawing/2014/main" id="{566461C4-CEFC-F6E3-8460-1BD45CE758D2}"/>
              </a:ext>
            </a:extLst>
          </p:cNvPr>
          <p:cNvSpPr>
            <a:spLocks noGrp="1"/>
          </p:cNvSpPr>
          <p:nvPr>
            <p:ph idx="1"/>
          </p:nvPr>
        </p:nvSpPr>
        <p:spPr>
          <a:xfrm>
            <a:off x="1069848" y="1992012"/>
            <a:ext cx="10058400" cy="4180188"/>
          </a:xfrm>
        </p:spPr>
        <p:txBody>
          <a:bodyPr vert="horz" lIns="91440" tIns="45720" rIns="91440" bIns="45720" rtlCol="0" anchor="t">
            <a:noAutofit/>
          </a:bodyPr>
          <a:lstStyle/>
          <a:p>
            <a:r>
              <a:rPr lang="en-US" sz="2800" b="1" dirty="0"/>
              <a:t>Revelation 18:7</a:t>
            </a:r>
            <a:r>
              <a:rPr lang="en-US" sz="2800" dirty="0"/>
              <a:t> </a:t>
            </a:r>
            <a:r>
              <a:rPr lang="en-US" sz="2800" dirty="0">
                <a:ea typeface="+mn-lt"/>
                <a:cs typeface="+mn-lt"/>
              </a:rPr>
              <a:t>As she glorified herself and lived luxuriously,</a:t>
            </a:r>
            <a:br>
              <a:rPr lang="en-US" sz="2800" dirty="0">
                <a:ea typeface="+mn-lt"/>
                <a:cs typeface="+mn-lt"/>
              </a:rPr>
            </a:br>
            <a:r>
              <a:rPr lang="en-US" sz="2800" dirty="0">
                <a:ea typeface="+mn-lt"/>
                <a:cs typeface="+mn-lt"/>
              </a:rPr>
              <a:t>    so give her a like measure of torment and grief.</a:t>
            </a:r>
            <a:br>
              <a:rPr lang="en-US" sz="2800" dirty="0">
                <a:ea typeface="+mn-lt"/>
                <a:cs typeface="+mn-lt"/>
              </a:rPr>
            </a:br>
            <a:r>
              <a:rPr lang="en-US" sz="2800" dirty="0">
                <a:ea typeface="+mn-lt"/>
                <a:cs typeface="+mn-lt"/>
              </a:rPr>
              <a:t>Since in her heart she says,</a:t>
            </a:r>
            <a:br>
              <a:rPr lang="en-US" sz="2800" dirty="0">
                <a:ea typeface="+mn-lt"/>
                <a:cs typeface="+mn-lt"/>
              </a:rPr>
            </a:br>
            <a:r>
              <a:rPr lang="en-US" sz="2800" dirty="0">
                <a:ea typeface="+mn-lt"/>
                <a:cs typeface="+mn-lt"/>
              </a:rPr>
              <a:t>    </a:t>
            </a:r>
            <a:r>
              <a:rPr lang="en-US" sz="2800" u="sng" dirty="0">
                <a:ea typeface="+mn-lt"/>
                <a:cs typeface="+mn-lt"/>
              </a:rPr>
              <a:t>“I rule as a queen;</a:t>
            </a:r>
            <a:br>
              <a:rPr lang="en-US" sz="2800" u="sng" dirty="0">
                <a:ea typeface="+mn-lt"/>
                <a:cs typeface="+mn-lt"/>
              </a:rPr>
            </a:br>
            <a:r>
              <a:rPr lang="en-US" sz="2800" u="sng" dirty="0">
                <a:ea typeface="+mn-lt"/>
                <a:cs typeface="+mn-lt"/>
              </a:rPr>
              <a:t>I am no widow,</a:t>
            </a:r>
            <a:br>
              <a:rPr lang="en-US" sz="2800" u="sng" dirty="0">
                <a:ea typeface="+mn-lt"/>
                <a:cs typeface="+mn-lt"/>
              </a:rPr>
            </a:br>
            <a:r>
              <a:rPr lang="en-US" sz="2800" u="sng" dirty="0">
                <a:ea typeface="+mn-lt"/>
                <a:cs typeface="+mn-lt"/>
              </a:rPr>
              <a:t>    and I will never see grief”</a:t>
            </a:r>
            <a:r>
              <a:rPr lang="en-US" sz="2800" dirty="0">
                <a:ea typeface="+mn-lt"/>
                <a:cs typeface="+mn-lt"/>
              </a:rPr>
              <a:t>,</a:t>
            </a:r>
            <a:br>
              <a:rPr lang="en-US" sz="2800" dirty="0">
                <a:ea typeface="+mn-lt"/>
                <a:cs typeface="+mn-lt"/>
              </a:rPr>
            </a:br>
            <a:r>
              <a:rPr lang="en-US" sz="2800" dirty="0">
                <a:ea typeface="+mn-lt"/>
                <a:cs typeface="+mn-lt"/>
              </a:rPr>
              <a:t>8 therefore her plagues will come in a single day—</a:t>
            </a:r>
            <a:br>
              <a:rPr lang="en-US" sz="2800" dirty="0">
                <a:ea typeface="+mn-lt"/>
                <a:cs typeface="+mn-lt"/>
              </a:rPr>
            </a:br>
            <a:r>
              <a:rPr lang="en-US" sz="2800" dirty="0">
                <a:ea typeface="+mn-lt"/>
                <a:cs typeface="+mn-lt"/>
              </a:rPr>
              <a:t>    pestilence and mourning and famine—</a:t>
            </a:r>
            <a:br>
              <a:rPr lang="en-US" sz="2800" dirty="0">
                <a:ea typeface="+mn-lt"/>
                <a:cs typeface="+mn-lt"/>
              </a:rPr>
            </a:br>
            <a:r>
              <a:rPr lang="en-US" sz="2800" dirty="0">
                <a:ea typeface="+mn-lt"/>
                <a:cs typeface="+mn-lt"/>
              </a:rPr>
              <a:t>and she will be burned with fire;</a:t>
            </a:r>
            <a:br>
              <a:rPr lang="en-US" sz="2800" dirty="0">
                <a:ea typeface="+mn-lt"/>
                <a:cs typeface="+mn-lt"/>
              </a:rPr>
            </a:br>
            <a:r>
              <a:rPr lang="en-US" sz="2800" dirty="0">
                <a:ea typeface="+mn-lt"/>
                <a:cs typeface="+mn-lt"/>
              </a:rPr>
              <a:t>    for mighty is the Lord God who judges her.’</a:t>
            </a:r>
          </a:p>
        </p:txBody>
      </p:sp>
    </p:spTree>
    <p:extLst>
      <p:ext uri="{BB962C8B-B14F-4D97-AF65-F5344CB8AC3E}">
        <p14:creationId xmlns:p14="http://schemas.microsoft.com/office/powerpoint/2010/main" val="2225906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DECD4-0967-2460-DEFB-BD0A2F78E44E}"/>
              </a:ext>
            </a:extLst>
          </p:cNvPr>
          <p:cNvSpPr>
            <a:spLocks noGrp="1"/>
          </p:cNvSpPr>
          <p:nvPr>
            <p:ph type="title"/>
          </p:nvPr>
        </p:nvSpPr>
        <p:spPr>
          <a:xfrm>
            <a:off x="1055471" y="153953"/>
            <a:ext cx="10058400" cy="1609344"/>
          </a:xfrm>
        </p:spPr>
        <p:txBody>
          <a:bodyPr/>
          <a:lstStyle/>
          <a:p>
            <a:r>
              <a:rPr lang="en-US" dirty="0"/>
              <a:t>"Nothing bad will happen to me"</a:t>
            </a:r>
          </a:p>
        </p:txBody>
      </p:sp>
      <p:sp>
        <p:nvSpPr>
          <p:cNvPr id="3" name="Content Placeholder 2">
            <a:extLst>
              <a:ext uri="{FF2B5EF4-FFF2-40B4-BE49-F238E27FC236}">
                <a16:creationId xmlns:a16="http://schemas.microsoft.com/office/drawing/2014/main" id="{B85B522D-C3A6-7F27-F536-DF4364747BFB}"/>
              </a:ext>
            </a:extLst>
          </p:cNvPr>
          <p:cNvSpPr>
            <a:spLocks noGrp="1"/>
          </p:cNvSpPr>
          <p:nvPr>
            <p:ph idx="1"/>
          </p:nvPr>
        </p:nvSpPr>
        <p:spPr>
          <a:xfrm>
            <a:off x="710415" y="1718842"/>
            <a:ext cx="10403456" cy="4453358"/>
          </a:xfrm>
        </p:spPr>
        <p:txBody>
          <a:bodyPr vert="horz" lIns="91440" tIns="45720" rIns="91440" bIns="45720" rtlCol="0" anchor="t">
            <a:noAutofit/>
          </a:bodyPr>
          <a:lstStyle/>
          <a:p>
            <a:r>
              <a:rPr lang="en-US" sz="2800" b="1" dirty="0"/>
              <a:t>Isaiah 47:8</a:t>
            </a:r>
            <a:r>
              <a:rPr lang="en-US" sz="2800" dirty="0"/>
              <a:t> </a:t>
            </a:r>
            <a:r>
              <a:rPr lang="en-US" sz="2800" dirty="0">
                <a:ea typeface="+mn-lt"/>
                <a:cs typeface="+mn-lt"/>
              </a:rPr>
              <a:t>Now therefore hear this, you lover of pleasures, who sit securely, who say in your heart,</a:t>
            </a:r>
            <a:br>
              <a:rPr lang="en-US" sz="2800" dirty="0">
                <a:ea typeface="+mn-lt"/>
                <a:cs typeface="+mn-lt"/>
              </a:rPr>
            </a:br>
            <a:r>
              <a:rPr lang="en-US" sz="2800" dirty="0">
                <a:ea typeface="+mn-lt"/>
                <a:cs typeface="+mn-lt"/>
              </a:rPr>
              <a:t>    ‘I am, and there is no one besides me;</a:t>
            </a:r>
            <a:br>
              <a:rPr lang="en-US" sz="2800" dirty="0">
                <a:ea typeface="+mn-lt"/>
                <a:cs typeface="+mn-lt"/>
              </a:rPr>
            </a:br>
            <a:r>
              <a:rPr lang="en-US" sz="2800" dirty="0">
                <a:ea typeface="+mn-lt"/>
                <a:cs typeface="+mn-lt"/>
              </a:rPr>
              <a:t>I shall not sit as a widow</a:t>
            </a:r>
            <a:br>
              <a:rPr lang="en-US" sz="2800" dirty="0">
                <a:ea typeface="+mn-lt"/>
                <a:cs typeface="+mn-lt"/>
              </a:rPr>
            </a:br>
            <a:r>
              <a:rPr lang="en-US" sz="2800" dirty="0">
                <a:ea typeface="+mn-lt"/>
                <a:cs typeface="+mn-lt"/>
              </a:rPr>
              <a:t>    or know the loss of children’—</a:t>
            </a:r>
            <a:br>
              <a:rPr lang="en-US" sz="2800" dirty="0">
                <a:ea typeface="+mn-lt"/>
                <a:cs typeface="+mn-lt"/>
              </a:rPr>
            </a:br>
            <a:r>
              <a:rPr lang="en-US" sz="2800" dirty="0">
                <a:ea typeface="+mn-lt"/>
                <a:cs typeface="+mn-lt"/>
              </a:rPr>
              <a:t>9 both these things shall come upon you</a:t>
            </a:r>
            <a:br>
              <a:rPr lang="en-US" sz="2800" dirty="0">
                <a:ea typeface="+mn-lt"/>
                <a:cs typeface="+mn-lt"/>
              </a:rPr>
            </a:br>
            <a:r>
              <a:rPr lang="en-US" sz="2800" dirty="0">
                <a:ea typeface="+mn-lt"/>
                <a:cs typeface="+mn-lt"/>
              </a:rPr>
              <a:t>    in a moment, in one day:</a:t>
            </a:r>
            <a:br>
              <a:rPr lang="en-US" sz="2800" dirty="0">
                <a:ea typeface="+mn-lt"/>
                <a:cs typeface="+mn-lt"/>
              </a:rPr>
            </a:br>
            <a:r>
              <a:rPr lang="en-US" sz="2800" dirty="0">
                <a:ea typeface="+mn-lt"/>
                <a:cs typeface="+mn-lt"/>
              </a:rPr>
              <a:t>the loss of children and widowhood</a:t>
            </a:r>
            <a:br>
              <a:rPr lang="en-US" sz="2800" dirty="0">
                <a:ea typeface="+mn-lt"/>
                <a:cs typeface="+mn-lt"/>
              </a:rPr>
            </a:br>
            <a:r>
              <a:rPr lang="en-US" sz="2800" dirty="0">
                <a:ea typeface="+mn-lt"/>
                <a:cs typeface="+mn-lt"/>
              </a:rPr>
              <a:t>    shall come upon you in full measure,</a:t>
            </a:r>
            <a:br>
              <a:rPr lang="en-US" sz="2800" dirty="0">
                <a:ea typeface="+mn-lt"/>
                <a:cs typeface="+mn-lt"/>
              </a:rPr>
            </a:br>
            <a:r>
              <a:rPr lang="en-US" sz="2800" dirty="0">
                <a:ea typeface="+mn-lt"/>
                <a:cs typeface="+mn-lt"/>
              </a:rPr>
              <a:t>in spite of your many sorceries</a:t>
            </a:r>
            <a:br>
              <a:rPr lang="en-US" sz="2800" dirty="0">
                <a:ea typeface="+mn-lt"/>
                <a:cs typeface="+mn-lt"/>
              </a:rPr>
            </a:br>
            <a:r>
              <a:rPr lang="en-US" sz="2800" dirty="0">
                <a:ea typeface="+mn-lt"/>
                <a:cs typeface="+mn-lt"/>
              </a:rPr>
              <a:t>    and the great power of your enchantments</a:t>
            </a:r>
            <a:endParaRPr lang="en-US" sz="2800" dirty="0"/>
          </a:p>
        </p:txBody>
      </p:sp>
    </p:spTree>
    <p:extLst>
      <p:ext uri="{BB962C8B-B14F-4D97-AF65-F5344CB8AC3E}">
        <p14:creationId xmlns:p14="http://schemas.microsoft.com/office/powerpoint/2010/main" val="3648839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D05AA-7A16-D28A-BB4D-992EBB98C76E}"/>
              </a:ext>
            </a:extLst>
          </p:cNvPr>
          <p:cNvSpPr>
            <a:spLocks noGrp="1"/>
          </p:cNvSpPr>
          <p:nvPr>
            <p:ph type="title"/>
          </p:nvPr>
        </p:nvSpPr>
        <p:spPr>
          <a:xfrm>
            <a:off x="839810" y="-4198"/>
            <a:ext cx="10058400" cy="1609344"/>
          </a:xfrm>
        </p:spPr>
        <p:txBody>
          <a:bodyPr/>
          <a:lstStyle/>
          <a:p>
            <a:r>
              <a:rPr lang="en-US" dirty="0"/>
              <a:t>Rome's Hubris</a:t>
            </a:r>
          </a:p>
        </p:txBody>
      </p:sp>
      <p:sp>
        <p:nvSpPr>
          <p:cNvPr id="3" name="Content Placeholder 2">
            <a:extLst>
              <a:ext uri="{FF2B5EF4-FFF2-40B4-BE49-F238E27FC236}">
                <a16:creationId xmlns:a16="http://schemas.microsoft.com/office/drawing/2014/main" id="{5117EBBF-DE5F-9923-10E7-CF2E671CDADD}"/>
              </a:ext>
            </a:extLst>
          </p:cNvPr>
          <p:cNvSpPr>
            <a:spLocks noGrp="1"/>
          </p:cNvSpPr>
          <p:nvPr>
            <p:ph idx="1"/>
          </p:nvPr>
        </p:nvSpPr>
        <p:spPr>
          <a:xfrm>
            <a:off x="1069848" y="1416918"/>
            <a:ext cx="10058400" cy="4755282"/>
          </a:xfrm>
        </p:spPr>
        <p:txBody>
          <a:bodyPr vert="horz" lIns="91440" tIns="45720" rIns="91440" bIns="45720" rtlCol="0" anchor="t">
            <a:normAutofit/>
          </a:bodyPr>
          <a:lstStyle/>
          <a:p>
            <a:pPr algn="just"/>
            <a:r>
              <a:rPr lang="en-US" sz="2800" dirty="0">
                <a:ea typeface="+mn-lt"/>
                <a:cs typeface="+mn-lt"/>
              </a:rPr>
              <a:t>Now direct your eyes here, gaze at this people, your own Romans. Here is Caesar, and all the offspring of Iulus destined to live under the pole of heaven. This is the man, this is him, whom you so often hear promised you, Augustus Caesar, son of the Deified, who will make a Golden Age again in the fields where Saturn once reigned, and extend the empire beyond the Libyans and the Indians...remember, Roman, it is for you to rule the nations with your power, (that will be your skill) to crown peace with law, to spare the conquered, and subdue the proud,’ (Vergil, </a:t>
            </a:r>
            <a:r>
              <a:rPr lang="en-US" sz="2800" i="1" dirty="0">
                <a:ea typeface="+mn-lt"/>
                <a:cs typeface="+mn-lt"/>
              </a:rPr>
              <a:t>Aeneid</a:t>
            </a:r>
            <a:r>
              <a:rPr lang="en-US" sz="2800" dirty="0">
                <a:ea typeface="+mn-lt"/>
                <a:cs typeface="+mn-lt"/>
              </a:rPr>
              <a:t> 6.781-2...851-3).</a:t>
            </a:r>
            <a:endParaRPr lang="en-US" sz="2800" dirty="0"/>
          </a:p>
          <a:p>
            <a:pPr algn="just">
              <a:buClr>
                <a:srgbClr val="9E3611"/>
              </a:buClr>
            </a:pPr>
            <a:endParaRPr lang="en-US" dirty="0"/>
          </a:p>
          <a:p>
            <a:pPr>
              <a:buClr>
                <a:srgbClr val="9E3611"/>
              </a:buClr>
            </a:pPr>
            <a:endParaRPr lang="en-US" dirty="0"/>
          </a:p>
        </p:txBody>
      </p:sp>
    </p:spTree>
    <p:extLst>
      <p:ext uri="{BB962C8B-B14F-4D97-AF65-F5344CB8AC3E}">
        <p14:creationId xmlns:p14="http://schemas.microsoft.com/office/powerpoint/2010/main" val="2251668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7D6C1-9F29-54AD-50AF-42B28D9C861A}"/>
              </a:ext>
            </a:extLst>
          </p:cNvPr>
          <p:cNvSpPr>
            <a:spLocks noGrp="1"/>
          </p:cNvSpPr>
          <p:nvPr>
            <p:ph type="title"/>
          </p:nvPr>
        </p:nvSpPr>
        <p:spPr>
          <a:xfrm>
            <a:off x="1069848" y="197085"/>
            <a:ext cx="10058400" cy="1609344"/>
          </a:xfrm>
        </p:spPr>
        <p:txBody>
          <a:bodyPr/>
          <a:lstStyle/>
          <a:p>
            <a:r>
              <a:rPr lang="en-US" dirty="0">
                <a:latin typeface="Rockwell Condensed"/>
              </a:rPr>
              <a:t>"I rule as a queen"</a:t>
            </a:r>
          </a:p>
        </p:txBody>
      </p:sp>
      <p:sp>
        <p:nvSpPr>
          <p:cNvPr id="3" name="Content Placeholder 2">
            <a:extLst>
              <a:ext uri="{FF2B5EF4-FFF2-40B4-BE49-F238E27FC236}">
                <a16:creationId xmlns:a16="http://schemas.microsoft.com/office/drawing/2014/main" id="{566461C4-CEFC-F6E3-8460-1BD45CE758D2}"/>
              </a:ext>
            </a:extLst>
          </p:cNvPr>
          <p:cNvSpPr>
            <a:spLocks noGrp="1"/>
          </p:cNvSpPr>
          <p:nvPr>
            <p:ph idx="1"/>
          </p:nvPr>
        </p:nvSpPr>
        <p:spPr>
          <a:xfrm>
            <a:off x="1069848" y="1805107"/>
            <a:ext cx="10058400" cy="4367093"/>
          </a:xfrm>
        </p:spPr>
        <p:txBody>
          <a:bodyPr vert="horz" lIns="91440" tIns="45720" rIns="91440" bIns="45720" rtlCol="0" anchor="t">
            <a:noAutofit/>
          </a:bodyPr>
          <a:lstStyle/>
          <a:p>
            <a:r>
              <a:rPr lang="en-US" sz="2800" b="1" dirty="0"/>
              <a:t>Revelation 18:7</a:t>
            </a:r>
            <a:r>
              <a:rPr lang="en-US" sz="2800" dirty="0"/>
              <a:t> </a:t>
            </a:r>
            <a:r>
              <a:rPr lang="en-US" sz="2800" dirty="0">
                <a:ea typeface="+mn-lt"/>
                <a:cs typeface="+mn-lt"/>
              </a:rPr>
              <a:t>As she glorified herself and lived luxuriously,</a:t>
            </a:r>
            <a:br>
              <a:rPr lang="en-US" sz="2800" dirty="0">
                <a:ea typeface="+mn-lt"/>
                <a:cs typeface="+mn-lt"/>
              </a:rPr>
            </a:br>
            <a:r>
              <a:rPr lang="en-US" sz="2800" dirty="0">
                <a:ea typeface="+mn-lt"/>
                <a:cs typeface="+mn-lt"/>
              </a:rPr>
              <a:t>    so give her a like measure of torment and grief.</a:t>
            </a:r>
            <a:br>
              <a:rPr lang="en-US" sz="2800" dirty="0">
                <a:ea typeface="+mn-lt"/>
                <a:cs typeface="+mn-lt"/>
              </a:rPr>
            </a:br>
            <a:r>
              <a:rPr lang="en-US" sz="2800" dirty="0">
                <a:ea typeface="+mn-lt"/>
                <a:cs typeface="+mn-lt"/>
              </a:rPr>
              <a:t>Since in her heart she says,</a:t>
            </a:r>
            <a:br>
              <a:rPr lang="en-US" sz="2800" dirty="0">
                <a:ea typeface="+mn-lt"/>
                <a:cs typeface="+mn-lt"/>
              </a:rPr>
            </a:br>
            <a:r>
              <a:rPr lang="en-US" sz="2800" dirty="0">
                <a:ea typeface="+mn-lt"/>
                <a:cs typeface="+mn-lt"/>
              </a:rPr>
              <a:t>    “I rule as a queen;</a:t>
            </a:r>
            <a:br>
              <a:rPr lang="en-US" sz="2800" dirty="0">
                <a:ea typeface="+mn-lt"/>
                <a:cs typeface="+mn-lt"/>
              </a:rPr>
            </a:br>
            <a:r>
              <a:rPr lang="en-US" sz="2800" dirty="0">
                <a:ea typeface="+mn-lt"/>
                <a:cs typeface="+mn-lt"/>
              </a:rPr>
              <a:t>I am no widow,</a:t>
            </a:r>
            <a:br>
              <a:rPr lang="en-US" sz="2800" dirty="0">
                <a:ea typeface="+mn-lt"/>
                <a:cs typeface="+mn-lt"/>
              </a:rPr>
            </a:br>
            <a:r>
              <a:rPr lang="en-US" sz="2800" dirty="0">
                <a:ea typeface="+mn-lt"/>
                <a:cs typeface="+mn-lt"/>
              </a:rPr>
              <a:t>    and I will never see grief”,</a:t>
            </a:r>
            <a:br>
              <a:rPr lang="en-US" sz="2800" dirty="0">
                <a:ea typeface="+mn-lt"/>
                <a:cs typeface="+mn-lt"/>
              </a:rPr>
            </a:br>
            <a:r>
              <a:rPr lang="en-US" sz="2800" dirty="0">
                <a:ea typeface="+mn-lt"/>
                <a:cs typeface="+mn-lt"/>
              </a:rPr>
              <a:t>8 therefore her plagues will come in a single day—</a:t>
            </a:r>
            <a:br>
              <a:rPr lang="en-US" sz="2800" dirty="0">
                <a:ea typeface="+mn-lt"/>
                <a:cs typeface="+mn-lt"/>
              </a:rPr>
            </a:br>
            <a:r>
              <a:rPr lang="en-US" sz="2800" dirty="0">
                <a:ea typeface="+mn-lt"/>
                <a:cs typeface="+mn-lt"/>
              </a:rPr>
              <a:t>    pestilence and mourning and famine—</a:t>
            </a:r>
            <a:br>
              <a:rPr lang="en-US" sz="2800" dirty="0">
                <a:ea typeface="+mn-lt"/>
                <a:cs typeface="+mn-lt"/>
              </a:rPr>
            </a:br>
            <a:r>
              <a:rPr lang="en-US" sz="2800" dirty="0">
                <a:ea typeface="+mn-lt"/>
                <a:cs typeface="+mn-lt"/>
              </a:rPr>
              <a:t>and </a:t>
            </a:r>
            <a:r>
              <a:rPr lang="en-US" sz="2800" u="sng" dirty="0">
                <a:ea typeface="+mn-lt"/>
                <a:cs typeface="+mn-lt"/>
              </a:rPr>
              <a:t>she will be burned with fire;</a:t>
            </a:r>
            <a:br>
              <a:rPr lang="en-US" sz="2800" u="sng" dirty="0">
                <a:ea typeface="+mn-lt"/>
                <a:cs typeface="+mn-lt"/>
              </a:rPr>
            </a:br>
            <a:r>
              <a:rPr lang="en-US" sz="2800" u="sng" dirty="0">
                <a:ea typeface="+mn-lt"/>
                <a:cs typeface="+mn-lt"/>
              </a:rPr>
              <a:t>    for mighty is the Lord God who judges her.’</a:t>
            </a:r>
          </a:p>
        </p:txBody>
      </p:sp>
    </p:spTree>
    <p:extLst>
      <p:ext uri="{BB962C8B-B14F-4D97-AF65-F5344CB8AC3E}">
        <p14:creationId xmlns:p14="http://schemas.microsoft.com/office/powerpoint/2010/main" val="987916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C3028-9728-4163-C924-760DB466A3F4}"/>
              </a:ext>
            </a:extLst>
          </p:cNvPr>
          <p:cNvSpPr>
            <a:spLocks noGrp="1"/>
          </p:cNvSpPr>
          <p:nvPr>
            <p:ph type="title"/>
          </p:nvPr>
        </p:nvSpPr>
        <p:spPr>
          <a:xfrm>
            <a:off x="1069848" y="484632"/>
            <a:ext cx="10058400" cy="1336175"/>
          </a:xfrm>
        </p:spPr>
        <p:txBody>
          <a:bodyPr/>
          <a:lstStyle/>
          <a:p>
            <a:r>
              <a:rPr lang="en-US" dirty="0"/>
              <a:t>The reaction</a:t>
            </a:r>
          </a:p>
        </p:txBody>
      </p:sp>
      <p:sp>
        <p:nvSpPr>
          <p:cNvPr id="3" name="Content Placeholder 2">
            <a:extLst>
              <a:ext uri="{FF2B5EF4-FFF2-40B4-BE49-F238E27FC236}">
                <a16:creationId xmlns:a16="http://schemas.microsoft.com/office/drawing/2014/main" id="{1C71CAAE-283C-1B63-DAA1-34D8272C9EB7}"/>
              </a:ext>
            </a:extLst>
          </p:cNvPr>
          <p:cNvSpPr>
            <a:spLocks noGrp="1"/>
          </p:cNvSpPr>
          <p:nvPr>
            <p:ph idx="1"/>
          </p:nvPr>
        </p:nvSpPr>
        <p:spPr/>
        <p:txBody>
          <a:bodyPr vert="horz" lIns="91440" tIns="45720" rIns="91440" bIns="45720" rtlCol="0" anchor="t">
            <a:normAutofit/>
          </a:bodyPr>
          <a:lstStyle/>
          <a:p>
            <a:r>
              <a:rPr lang="en-US" sz="3200" b="1" dirty="0"/>
              <a:t>Revelation 18:9</a:t>
            </a:r>
            <a:r>
              <a:rPr lang="en-US" sz="3200" dirty="0"/>
              <a:t> </a:t>
            </a:r>
            <a:r>
              <a:rPr lang="en-US" sz="3200" dirty="0">
                <a:ea typeface="+mn-lt"/>
                <a:cs typeface="+mn-lt"/>
              </a:rPr>
              <a:t>And the kings of the earth, who committed fornication and lived in luxury with her, will weep and wail over her when they see the smoke of her burning; </a:t>
            </a:r>
            <a:r>
              <a:rPr lang="en-US" sz="3200" b="1" baseline="30000" dirty="0">
                <a:ea typeface="+mn-lt"/>
                <a:cs typeface="+mn-lt"/>
              </a:rPr>
              <a:t>10 </a:t>
            </a:r>
            <a:r>
              <a:rPr lang="en-US" sz="3200" dirty="0">
                <a:ea typeface="+mn-lt"/>
                <a:cs typeface="+mn-lt"/>
              </a:rPr>
              <a:t>they will stand far off, in fear of her torment, and say,‘ Alas, alas, the great city,</a:t>
            </a:r>
            <a:br>
              <a:rPr lang="en-US" sz="3200" dirty="0">
                <a:ea typeface="+mn-lt"/>
                <a:cs typeface="+mn-lt"/>
              </a:rPr>
            </a:br>
            <a:r>
              <a:rPr lang="en-US" sz="3200" dirty="0">
                <a:ea typeface="+mn-lt"/>
                <a:cs typeface="+mn-lt"/>
              </a:rPr>
              <a:t>    Babylon, the mighty city!</a:t>
            </a:r>
            <a:br>
              <a:rPr lang="en-US" sz="3200" dirty="0">
                <a:ea typeface="+mn-lt"/>
                <a:cs typeface="+mn-lt"/>
              </a:rPr>
            </a:br>
            <a:r>
              <a:rPr lang="en-US" sz="3200" dirty="0">
                <a:ea typeface="+mn-lt"/>
                <a:cs typeface="+mn-lt"/>
              </a:rPr>
              <a:t>For in one hour your judgement has come.’</a:t>
            </a:r>
            <a:endParaRPr lang="en-US" sz="3200" dirty="0"/>
          </a:p>
          <a:p>
            <a:pPr>
              <a:buClr>
                <a:srgbClr val="9E3611"/>
              </a:buClr>
            </a:pPr>
            <a:endParaRPr lang="en-US" dirty="0"/>
          </a:p>
        </p:txBody>
      </p:sp>
    </p:spTree>
    <p:extLst>
      <p:ext uri="{BB962C8B-B14F-4D97-AF65-F5344CB8AC3E}">
        <p14:creationId xmlns:p14="http://schemas.microsoft.com/office/powerpoint/2010/main" val="4239654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6FA6-A846-AD0F-BC30-48ADC2EC1E63}"/>
              </a:ext>
            </a:extLst>
          </p:cNvPr>
          <p:cNvSpPr>
            <a:spLocks noGrp="1"/>
          </p:cNvSpPr>
          <p:nvPr>
            <p:ph type="title"/>
          </p:nvPr>
        </p:nvSpPr>
        <p:spPr/>
        <p:txBody>
          <a:bodyPr/>
          <a:lstStyle/>
          <a:p>
            <a:r>
              <a:rPr lang="en-US" dirty="0"/>
              <a:t>The economic impact</a:t>
            </a:r>
          </a:p>
        </p:txBody>
      </p:sp>
      <p:sp>
        <p:nvSpPr>
          <p:cNvPr id="3" name="Content Placeholder 2">
            <a:extLst>
              <a:ext uri="{FF2B5EF4-FFF2-40B4-BE49-F238E27FC236}">
                <a16:creationId xmlns:a16="http://schemas.microsoft.com/office/drawing/2014/main" id="{29942AE0-1B41-33D3-3505-7B0789B880BD}"/>
              </a:ext>
            </a:extLst>
          </p:cNvPr>
          <p:cNvSpPr>
            <a:spLocks noGrp="1"/>
          </p:cNvSpPr>
          <p:nvPr>
            <p:ph idx="1"/>
          </p:nvPr>
        </p:nvSpPr>
        <p:spPr/>
        <p:txBody>
          <a:bodyPr vert="horz" lIns="91440" tIns="45720" rIns="91440" bIns="45720" rtlCol="0" anchor="t">
            <a:normAutofit/>
          </a:bodyPr>
          <a:lstStyle/>
          <a:p>
            <a:r>
              <a:rPr lang="en-US" sz="2800" b="1" dirty="0"/>
              <a:t>Revelation 18:11</a:t>
            </a:r>
            <a:r>
              <a:rPr lang="en-US" sz="2800" dirty="0"/>
              <a:t> </a:t>
            </a:r>
            <a:r>
              <a:rPr lang="en-US" sz="2800" dirty="0">
                <a:ea typeface="+mn-lt"/>
                <a:cs typeface="+mn-lt"/>
              </a:rPr>
              <a:t>And the merchants of the earth weep and mourn for her, since no one buys their cargo any more, </a:t>
            </a:r>
            <a:r>
              <a:rPr lang="en-US" sz="2800" b="1" baseline="30000" dirty="0">
                <a:ea typeface="+mn-lt"/>
                <a:cs typeface="+mn-lt"/>
              </a:rPr>
              <a:t>12 </a:t>
            </a:r>
            <a:r>
              <a:rPr lang="en-US" sz="2800" dirty="0">
                <a:ea typeface="+mn-lt"/>
                <a:cs typeface="+mn-lt"/>
              </a:rPr>
              <a:t>cargo of gold, silver, jewels and pearls, fine linen, purple, silk and scarlet, all kinds of scented wood, all articles of ivory, all articles of costly wood, bronze, iron, and marble, </a:t>
            </a:r>
            <a:r>
              <a:rPr lang="en-US" sz="2800" b="1" baseline="30000" dirty="0">
                <a:ea typeface="+mn-lt"/>
                <a:cs typeface="+mn-lt"/>
              </a:rPr>
              <a:t>13 </a:t>
            </a:r>
            <a:r>
              <a:rPr lang="en-US" sz="2800" dirty="0">
                <a:ea typeface="+mn-lt"/>
                <a:cs typeface="+mn-lt"/>
              </a:rPr>
              <a:t>cinnamon, spice, incense, myrrh, frankincense, wine, olive oil, choice flour and wheat, cattle and sheep, horses and chariots, slaves—and human lives.</a:t>
            </a:r>
            <a:endParaRPr lang="en-US" sz="2800" dirty="0"/>
          </a:p>
        </p:txBody>
      </p:sp>
    </p:spTree>
    <p:extLst>
      <p:ext uri="{BB962C8B-B14F-4D97-AF65-F5344CB8AC3E}">
        <p14:creationId xmlns:p14="http://schemas.microsoft.com/office/powerpoint/2010/main" val="1193013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FB4B-A4D0-D28A-B586-D77669FCF878}"/>
              </a:ext>
            </a:extLst>
          </p:cNvPr>
          <p:cNvSpPr>
            <a:spLocks noGrp="1"/>
          </p:cNvSpPr>
          <p:nvPr>
            <p:ph type="title"/>
          </p:nvPr>
        </p:nvSpPr>
        <p:spPr/>
        <p:txBody>
          <a:bodyPr/>
          <a:lstStyle/>
          <a:p>
            <a:r>
              <a:rPr lang="en-US" dirty="0"/>
              <a:t>Rome as the economic hub</a:t>
            </a:r>
          </a:p>
        </p:txBody>
      </p:sp>
      <p:sp>
        <p:nvSpPr>
          <p:cNvPr id="3" name="Content Placeholder 2">
            <a:extLst>
              <a:ext uri="{FF2B5EF4-FFF2-40B4-BE49-F238E27FC236}">
                <a16:creationId xmlns:a16="http://schemas.microsoft.com/office/drawing/2014/main" id="{14D49589-AA6B-195E-C72A-735487F66565}"/>
              </a:ext>
            </a:extLst>
          </p:cNvPr>
          <p:cNvSpPr>
            <a:spLocks noGrp="1"/>
          </p:cNvSpPr>
          <p:nvPr>
            <p:ph idx="1"/>
          </p:nvPr>
        </p:nvSpPr>
        <p:spPr/>
        <p:txBody>
          <a:bodyPr vert="horz" lIns="91440" tIns="45720" rIns="91440" bIns="45720" rtlCol="0" anchor="t">
            <a:normAutofit/>
          </a:bodyPr>
          <a:lstStyle/>
          <a:p>
            <a:r>
              <a:rPr lang="en-US" sz="2800" dirty="0"/>
              <a:t>"To this place (Rome) is brought from every land and sea and all the crops of the seasons and the produce of each land, river, lake, as well as of the arts of the Greeks and barbarians, so that if someone should wish to view these things, he or she must either see them by traveling over the whole world or be in this city...So many merchant ships arrive here, conveying every kind of goods from every people every hour and every day, so that the city is like a factory common to the whole earth," Aelius Aristides, </a:t>
            </a:r>
            <a:r>
              <a:rPr lang="en-US" sz="2800" i="1" dirty="0"/>
              <a:t>Or</a:t>
            </a:r>
            <a:r>
              <a:rPr lang="en-US" sz="2800" dirty="0"/>
              <a:t>. 26.11-13.</a:t>
            </a:r>
          </a:p>
        </p:txBody>
      </p:sp>
    </p:spTree>
    <p:extLst>
      <p:ext uri="{BB962C8B-B14F-4D97-AF65-F5344CB8AC3E}">
        <p14:creationId xmlns:p14="http://schemas.microsoft.com/office/powerpoint/2010/main" val="2302817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6FA6-A846-AD0F-BC30-48ADC2EC1E63}"/>
              </a:ext>
            </a:extLst>
          </p:cNvPr>
          <p:cNvSpPr>
            <a:spLocks noGrp="1"/>
          </p:cNvSpPr>
          <p:nvPr>
            <p:ph type="title"/>
          </p:nvPr>
        </p:nvSpPr>
        <p:spPr/>
        <p:txBody>
          <a:bodyPr/>
          <a:lstStyle/>
          <a:p>
            <a:r>
              <a:rPr lang="en-US" dirty="0"/>
              <a:t>The economic impact</a:t>
            </a:r>
          </a:p>
        </p:txBody>
      </p:sp>
      <p:sp>
        <p:nvSpPr>
          <p:cNvPr id="3" name="Content Placeholder 2">
            <a:extLst>
              <a:ext uri="{FF2B5EF4-FFF2-40B4-BE49-F238E27FC236}">
                <a16:creationId xmlns:a16="http://schemas.microsoft.com/office/drawing/2014/main" id="{29942AE0-1B41-33D3-3505-7B0789B880BD}"/>
              </a:ext>
            </a:extLst>
          </p:cNvPr>
          <p:cNvSpPr>
            <a:spLocks noGrp="1"/>
          </p:cNvSpPr>
          <p:nvPr>
            <p:ph idx="1"/>
          </p:nvPr>
        </p:nvSpPr>
        <p:spPr/>
        <p:txBody>
          <a:bodyPr vert="horz" lIns="91440" tIns="45720" rIns="91440" bIns="45720" rtlCol="0" anchor="t">
            <a:normAutofit/>
          </a:bodyPr>
          <a:lstStyle/>
          <a:p>
            <a:r>
              <a:rPr lang="en-US" sz="2800" b="1" dirty="0"/>
              <a:t>Revelation 18:11</a:t>
            </a:r>
            <a:r>
              <a:rPr lang="en-US" sz="2800" dirty="0"/>
              <a:t> </a:t>
            </a:r>
            <a:r>
              <a:rPr lang="en-US" sz="2800" dirty="0">
                <a:ea typeface="+mn-lt"/>
                <a:cs typeface="+mn-lt"/>
              </a:rPr>
              <a:t>And the merchants of the earth weep and mourn for her, since no one buys their cargo any more, </a:t>
            </a:r>
            <a:r>
              <a:rPr lang="en-US" sz="2800" b="1" baseline="30000" dirty="0">
                <a:ea typeface="+mn-lt"/>
                <a:cs typeface="+mn-lt"/>
              </a:rPr>
              <a:t>12 </a:t>
            </a:r>
            <a:r>
              <a:rPr lang="en-US" sz="2800" dirty="0">
                <a:ea typeface="+mn-lt"/>
                <a:cs typeface="+mn-lt"/>
              </a:rPr>
              <a:t>cargo of gold, silver, jewels and pearls, fine linen, purple, silk and scarlet, all kinds of scented wood, all articles of ivory, all articles of costly wood, bronze, iron, and marble, </a:t>
            </a:r>
            <a:r>
              <a:rPr lang="en-US" sz="2800" b="1" baseline="30000" dirty="0">
                <a:ea typeface="+mn-lt"/>
                <a:cs typeface="+mn-lt"/>
              </a:rPr>
              <a:t>13 </a:t>
            </a:r>
            <a:r>
              <a:rPr lang="en-US" sz="2800" dirty="0">
                <a:ea typeface="+mn-lt"/>
                <a:cs typeface="+mn-lt"/>
              </a:rPr>
              <a:t>cinnamon, spice, incense, myrrh, frankincense, wine, olive oil, choice flour and wheat, cattle and sheep, horses and chariots, </a:t>
            </a:r>
            <a:r>
              <a:rPr lang="en-US" sz="2800" u="sng" dirty="0">
                <a:ea typeface="+mn-lt"/>
                <a:cs typeface="+mn-lt"/>
              </a:rPr>
              <a:t>slaves (lit. Bodies)—and human lives</a:t>
            </a:r>
            <a:r>
              <a:rPr lang="en-US" sz="2800" dirty="0">
                <a:ea typeface="+mn-lt"/>
                <a:cs typeface="+mn-lt"/>
              </a:rPr>
              <a:t>.</a:t>
            </a:r>
            <a:endParaRPr lang="en-US" sz="2800" dirty="0"/>
          </a:p>
        </p:txBody>
      </p:sp>
    </p:spTree>
    <p:extLst>
      <p:ext uri="{BB962C8B-B14F-4D97-AF65-F5344CB8AC3E}">
        <p14:creationId xmlns:p14="http://schemas.microsoft.com/office/powerpoint/2010/main" val="2528605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F2477-F3CA-CFA1-50A1-45B9A5BAE8A2}"/>
              </a:ext>
            </a:extLst>
          </p:cNvPr>
          <p:cNvSpPr>
            <a:spLocks noGrp="1"/>
          </p:cNvSpPr>
          <p:nvPr>
            <p:ph type="title"/>
          </p:nvPr>
        </p:nvSpPr>
        <p:spPr/>
        <p:txBody>
          <a:bodyPr/>
          <a:lstStyle/>
          <a:p>
            <a:r>
              <a:rPr lang="en-US" dirty="0"/>
              <a:t>Slavery in the Roman empire</a:t>
            </a:r>
          </a:p>
        </p:txBody>
      </p:sp>
      <p:sp>
        <p:nvSpPr>
          <p:cNvPr id="3" name="Content Placeholder 2">
            <a:extLst>
              <a:ext uri="{FF2B5EF4-FFF2-40B4-BE49-F238E27FC236}">
                <a16:creationId xmlns:a16="http://schemas.microsoft.com/office/drawing/2014/main" id="{CCA11F23-9855-25CD-59ED-690BC4D251B7}"/>
              </a:ext>
            </a:extLst>
          </p:cNvPr>
          <p:cNvSpPr>
            <a:spLocks noGrp="1"/>
          </p:cNvSpPr>
          <p:nvPr>
            <p:ph sz="half" idx="1"/>
          </p:nvPr>
        </p:nvSpPr>
        <p:spPr/>
        <p:txBody>
          <a:bodyPr vert="horz" lIns="91440" tIns="45720" rIns="91440" bIns="45720" rtlCol="0" anchor="t">
            <a:normAutofit/>
          </a:bodyPr>
          <a:lstStyle/>
          <a:p>
            <a:r>
              <a:rPr lang="en-US" sz="3200" dirty="0"/>
              <a:t>Circa 10 million (16-20% of the population)</a:t>
            </a:r>
          </a:p>
          <a:p>
            <a:pPr>
              <a:buClr>
                <a:srgbClr val="9E3611"/>
              </a:buClr>
            </a:pPr>
            <a:r>
              <a:rPr lang="en-US" sz="3200" dirty="0"/>
              <a:t>Often made up of war captives</a:t>
            </a:r>
          </a:p>
          <a:p>
            <a:pPr>
              <a:buClr>
                <a:srgbClr val="9E3611"/>
              </a:buClr>
            </a:pPr>
            <a:r>
              <a:rPr lang="en-US" sz="3200" dirty="0"/>
              <a:t>The city of Rome was the largest market for slaves</a:t>
            </a:r>
          </a:p>
        </p:txBody>
      </p:sp>
      <p:sp>
        <p:nvSpPr>
          <p:cNvPr id="4" name="Content Placeholder 3">
            <a:extLst>
              <a:ext uri="{FF2B5EF4-FFF2-40B4-BE49-F238E27FC236}">
                <a16:creationId xmlns:a16="http://schemas.microsoft.com/office/drawing/2014/main" id="{52CB6CAB-F55D-3025-AF3E-2923AA01725E}"/>
              </a:ext>
            </a:extLst>
          </p:cNvPr>
          <p:cNvSpPr>
            <a:spLocks noGrp="1"/>
          </p:cNvSpPr>
          <p:nvPr>
            <p:ph sz="half" idx="2"/>
          </p:nvPr>
        </p:nvSpPr>
        <p:spPr/>
        <p:txBody>
          <a:bodyPr vert="horz" lIns="91440" tIns="45720" rIns="91440" bIns="45720" rtlCol="0" anchor="t">
            <a:normAutofit/>
          </a:bodyPr>
          <a:lstStyle/>
          <a:p>
            <a:pPr algn="just"/>
            <a:r>
              <a:rPr lang="en-US" sz="3200" dirty="0">
                <a:ea typeface="+mn-lt"/>
                <a:cs typeface="+mn-lt"/>
              </a:rPr>
              <a:t>Or that he recognizes the minds and bodies of slaves Are of the same substance, the same elements as ours? (Juvenal, </a:t>
            </a:r>
            <a:r>
              <a:rPr lang="en-US" sz="3200" i="1" dirty="0">
                <a:ea typeface="+mn-lt"/>
                <a:cs typeface="+mn-lt"/>
              </a:rPr>
              <a:t>Satire</a:t>
            </a:r>
            <a:r>
              <a:rPr lang="en-US" sz="3200" dirty="0">
                <a:ea typeface="+mn-lt"/>
                <a:cs typeface="+mn-lt"/>
              </a:rPr>
              <a:t> 4.14-17)</a:t>
            </a:r>
            <a:endParaRPr lang="en-US" sz="3200" dirty="0"/>
          </a:p>
          <a:p>
            <a:pPr>
              <a:buClr>
                <a:srgbClr val="9E3611"/>
              </a:buClr>
            </a:pPr>
            <a:endParaRPr lang="en-US" dirty="0"/>
          </a:p>
        </p:txBody>
      </p:sp>
    </p:spTree>
    <p:extLst>
      <p:ext uri="{BB962C8B-B14F-4D97-AF65-F5344CB8AC3E}">
        <p14:creationId xmlns:p14="http://schemas.microsoft.com/office/powerpoint/2010/main" val="412045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605D-F514-6358-A0C8-09157BF3BB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EDD701-E9B1-8F87-7418-A9F8F010DE0A}"/>
              </a:ext>
            </a:extLst>
          </p:cNvPr>
          <p:cNvSpPr>
            <a:spLocks noGrp="1"/>
          </p:cNvSpPr>
          <p:nvPr>
            <p:ph idx="1"/>
          </p:nvPr>
        </p:nvSpPr>
        <p:spPr/>
        <p:txBody>
          <a:bodyPr vert="horz" lIns="91440" tIns="45720" rIns="91440" bIns="45720" rtlCol="0" anchor="t">
            <a:normAutofit/>
          </a:bodyPr>
          <a:lstStyle/>
          <a:p>
            <a:r>
              <a:rPr lang="en-US" sz="3200" dirty="0"/>
              <a:t>Why are empires often arrogant? Individuals?</a:t>
            </a:r>
            <a:endParaRPr lang="en-US" dirty="0"/>
          </a:p>
        </p:txBody>
      </p:sp>
    </p:spTree>
    <p:extLst>
      <p:ext uri="{BB962C8B-B14F-4D97-AF65-F5344CB8AC3E}">
        <p14:creationId xmlns:p14="http://schemas.microsoft.com/office/powerpoint/2010/main" val="2934964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28488-939E-FD14-A7A1-73C6095EA6C9}"/>
              </a:ext>
            </a:extLst>
          </p:cNvPr>
          <p:cNvSpPr>
            <a:spLocks noGrp="1"/>
          </p:cNvSpPr>
          <p:nvPr>
            <p:ph type="title"/>
          </p:nvPr>
        </p:nvSpPr>
        <p:spPr>
          <a:xfrm>
            <a:off x="1069848" y="110821"/>
            <a:ext cx="10058400" cy="1609344"/>
          </a:xfrm>
        </p:spPr>
        <p:txBody>
          <a:bodyPr/>
          <a:lstStyle/>
          <a:p>
            <a:r>
              <a:rPr lang="en-US" dirty="0"/>
              <a:t>The Reaction pt. 2</a:t>
            </a:r>
          </a:p>
        </p:txBody>
      </p:sp>
      <p:sp>
        <p:nvSpPr>
          <p:cNvPr id="3" name="Content Placeholder 2">
            <a:extLst>
              <a:ext uri="{FF2B5EF4-FFF2-40B4-BE49-F238E27FC236}">
                <a16:creationId xmlns:a16="http://schemas.microsoft.com/office/drawing/2014/main" id="{11236756-AF8E-9DE5-95D5-BE3FF82B8572}"/>
              </a:ext>
            </a:extLst>
          </p:cNvPr>
          <p:cNvSpPr>
            <a:spLocks noGrp="1"/>
          </p:cNvSpPr>
          <p:nvPr>
            <p:ph idx="1"/>
          </p:nvPr>
        </p:nvSpPr>
        <p:spPr>
          <a:xfrm>
            <a:off x="1069848" y="1718842"/>
            <a:ext cx="10058400" cy="4453358"/>
          </a:xfrm>
        </p:spPr>
        <p:txBody>
          <a:bodyPr vert="horz" lIns="91440" tIns="45720" rIns="91440" bIns="45720" rtlCol="0" anchor="t">
            <a:normAutofit/>
          </a:bodyPr>
          <a:lstStyle/>
          <a:p>
            <a:r>
              <a:rPr lang="en-US" sz="2800" b="1" dirty="0"/>
              <a:t>Revelation 18:15</a:t>
            </a:r>
            <a:r>
              <a:rPr lang="en-US" sz="2800" dirty="0"/>
              <a:t> </a:t>
            </a:r>
            <a:r>
              <a:rPr lang="en-US" sz="2800" dirty="0">
                <a:ea typeface="+mn-lt"/>
                <a:cs typeface="+mn-lt"/>
              </a:rPr>
              <a:t>The merchants of these wares, who gained wealth from her, will stand far off, in fear of her torment, weeping and mourning aloud,</a:t>
            </a:r>
            <a:endParaRPr lang="en-US" sz="2800" dirty="0"/>
          </a:p>
          <a:p>
            <a:pPr>
              <a:buClr>
                <a:srgbClr val="9E3611"/>
              </a:buClr>
            </a:pPr>
            <a:r>
              <a:rPr lang="en-US" sz="2800" b="1" baseline="30000" dirty="0">
                <a:ea typeface="+mn-lt"/>
                <a:cs typeface="+mn-lt"/>
              </a:rPr>
              <a:t>16 </a:t>
            </a:r>
            <a:r>
              <a:rPr lang="en-US" sz="2800" u="sng" dirty="0">
                <a:ea typeface="+mn-lt"/>
                <a:cs typeface="+mn-lt"/>
              </a:rPr>
              <a:t>‘Alas, alas, the great city,</a:t>
            </a:r>
            <a:br>
              <a:rPr lang="en-US" sz="2800" u="sng" dirty="0">
                <a:ea typeface="+mn-lt"/>
                <a:cs typeface="+mn-lt"/>
              </a:rPr>
            </a:br>
            <a:r>
              <a:rPr lang="en-US" sz="2800" u="sng" dirty="0">
                <a:ea typeface="+mn-lt"/>
                <a:cs typeface="+mn-lt"/>
              </a:rPr>
              <a:t>    clothed in fine linen,</a:t>
            </a:r>
            <a:br>
              <a:rPr lang="en-US" sz="2800" u="sng" dirty="0">
                <a:ea typeface="+mn-lt"/>
                <a:cs typeface="+mn-lt"/>
              </a:rPr>
            </a:br>
            <a:r>
              <a:rPr lang="en-US" sz="2800" u="sng" dirty="0">
                <a:ea typeface="+mn-lt"/>
                <a:cs typeface="+mn-lt"/>
              </a:rPr>
              <a:t>        in purple and scarlet,</a:t>
            </a:r>
            <a:br>
              <a:rPr lang="en-US" sz="2800" u="sng" dirty="0">
                <a:ea typeface="+mn-lt"/>
                <a:cs typeface="+mn-lt"/>
              </a:rPr>
            </a:br>
            <a:r>
              <a:rPr lang="en-US" sz="2800" u="sng" dirty="0">
                <a:ea typeface="+mn-lt"/>
                <a:cs typeface="+mn-lt"/>
              </a:rPr>
              <a:t>    adorned with gold,</a:t>
            </a:r>
            <a:br>
              <a:rPr lang="en-US" sz="2800" u="sng" dirty="0">
                <a:ea typeface="+mn-lt"/>
                <a:cs typeface="+mn-lt"/>
              </a:rPr>
            </a:br>
            <a:r>
              <a:rPr lang="en-US" sz="2800" u="sng" dirty="0">
                <a:ea typeface="+mn-lt"/>
                <a:cs typeface="+mn-lt"/>
              </a:rPr>
              <a:t>        with jewels, and with pearls!</a:t>
            </a:r>
            <a:br>
              <a:rPr lang="en-US" sz="2800" dirty="0">
                <a:ea typeface="+mn-lt"/>
                <a:cs typeface="+mn-lt"/>
              </a:rPr>
            </a:br>
            <a:r>
              <a:rPr lang="en-US" sz="2800" dirty="0">
                <a:ea typeface="+mn-lt"/>
                <a:cs typeface="+mn-lt"/>
              </a:rPr>
              <a:t>17 For in one hour all this wealth has been laid waste!’</a:t>
            </a:r>
            <a:endParaRPr lang="en-US" sz="2800" dirty="0"/>
          </a:p>
          <a:p>
            <a:pPr>
              <a:buClr>
                <a:srgbClr val="9E3611"/>
              </a:buClr>
            </a:pPr>
            <a:endParaRPr lang="en-US" dirty="0"/>
          </a:p>
        </p:txBody>
      </p:sp>
    </p:spTree>
    <p:extLst>
      <p:ext uri="{BB962C8B-B14F-4D97-AF65-F5344CB8AC3E}">
        <p14:creationId xmlns:p14="http://schemas.microsoft.com/office/powerpoint/2010/main" val="2494494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1A598-D7E0-969A-1707-94B321D7A148}"/>
              </a:ext>
            </a:extLst>
          </p:cNvPr>
          <p:cNvSpPr>
            <a:spLocks noGrp="1"/>
          </p:cNvSpPr>
          <p:nvPr>
            <p:ph type="title"/>
          </p:nvPr>
        </p:nvSpPr>
        <p:spPr>
          <a:xfrm>
            <a:off x="983584" y="197085"/>
            <a:ext cx="10058400" cy="1609344"/>
          </a:xfrm>
        </p:spPr>
        <p:txBody>
          <a:bodyPr/>
          <a:lstStyle/>
          <a:p>
            <a:r>
              <a:rPr lang="en-US" dirty="0"/>
              <a:t>The reaction pt. 3</a:t>
            </a:r>
          </a:p>
        </p:txBody>
      </p:sp>
      <p:sp>
        <p:nvSpPr>
          <p:cNvPr id="3" name="Content Placeholder 2">
            <a:extLst>
              <a:ext uri="{FF2B5EF4-FFF2-40B4-BE49-F238E27FC236}">
                <a16:creationId xmlns:a16="http://schemas.microsoft.com/office/drawing/2014/main" id="{B4F18596-C417-B042-42A4-85FFC611A290}"/>
              </a:ext>
            </a:extLst>
          </p:cNvPr>
          <p:cNvSpPr>
            <a:spLocks noGrp="1"/>
          </p:cNvSpPr>
          <p:nvPr>
            <p:ph idx="1"/>
          </p:nvPr>
        </p:nvSpPr>
        <p:spPr>
          <a:xfrm>
            <a:off x="552264" y="1862617"/>
            <a:ext cx="10575984" cy="4309583"/>
          </a:xfrm>
        </p:spPr>
        <p:txBody>
          <a:bodyPr vert="horz" lIns="91440" tIns="45720" rIns="91440" bIns="45720" rtlCol="0" anchor="t">
            <a:noAutofit/>
          </a:bodyPr>
          <a:lstStyle/>
          <a:p>
            <a:r>
              <a:rPr lang="en-US" sz="2800" b="1" dirty="0"/>
              <a:t>Revelation 18:17</a:t>
            </a:r>
            <a:r>
              <a:rPr lang="en-US" sz="2800" dirty="0"/>
              <a:t> A</a:t>
            </a:r>
            <a:r>
              <a:rPr lang="en-US" sz="2800" dirty="0">
                <a:ea typeface="+mn-lt"/>
                <a:cs typeface="+mn-lt"/>
              </a:rPr>
              <a:t>nd all shipmasters and seafarers, sailors and all whose trade is on the sea, stood far off </a:t>
            </a:r>
            <a:r>
              <a:rPr lang="en-US" sz="2800" b="1" baseline="30000" dirty="0">
                <a:ea typeface="+mn-lt"/>
                <a:cs typeface="+mn-lt"/>
              </a:rPr>
              <a:t>18 </a:t>
            </a:r>
            <a:r>
              <a:rPr lang="en-US" sz="2800" dirty="0">
                <a:ea typeface="+mn-lt"/>
                <a:cs typeface="+mn-lt"/>
              </a:rPr>
              <a:t>and cried out as they saw the smoke of her burning,</a:t>
            </a:r>
            <a:endParaRPr lang="en-US" sz="2800" dirty="0"/>
          </a:p>
          <a:p>
            <a:pPr>
              <a:buClr>
                <a:srgbClr val="9E3611"/>
              </a:buClr>
            </a:pPr>
            <a:r>
              <a:rPr lang="en-US" sz="2800" dirty="0">
                <a:ea typeface="+mn-lt"/>
                <a:cs typeface="+mn-lt"/>
              </a:rPr>
              <a:t>‘What city was like the great city?’</a:t>
            </a:r>
            <a:endParaRPr lang="en-US" sz="2800" dirty="0"/>
          </a:p>
          <a:p>
            <a:pPr>
              <a:buClr>
                <a:srgbClr val="9E3611"/>
              </a:buClr>
            </a:pPr>
            <a:r>
              <a:rPr lang="en-US" sz="2800" b="1" baseline="30000" dirty="0">
                <a:ea typeface="+mn-lt"/>
                <a:cs typeface="+mn-lt"/>
              </a:rPr>
              <a:t>19 </a:t>
            </a:r>
            <a:r>
              <a:rPr lang="en-US" sz="2800" dirty="0">
                <a:ea typeface="+mn-lt"/>
                <a:cs typeface="+mn-lt"/>
              </a:rPr>
              <a:t>And they threw dust on their heads, as they wept and mourned, crying out,</a:t>
            </a:r>
            <a:endParaRPr lang="en-US" sz="2800" dirty="0"/>
          </a:p>
          <a:p>
            <a:pPr>
              <a:buClr>
                <a:srgbClr val="9E3611"/>
              </a:buClr>
            </a:pPr>
            <a:r>
              <a:rPr lang="en-US" sz="2800" dirty="0">
                <a:ea typeface="+mn-lt"/>
                <a:cs typeface="+mn-lt"/>
              </a:rPr>
              <a:t>‘Alas, alas, the great city,</a:t>
            </a:r>
            <a:br>
              <a:rPr lang="en-US" sz="2800" dirty="0">
                <a:ea typeface="+mn-lt"/>
                <a:cs typeface="+mn-lt"/>
              </a:rPr>
            </a:br>
            <a:r>
              <a:rPr lang="en-US" sz="2800" dirty="0">
                <a:ea typeface="+mn-lt"/>
                <a:cs typeface="+mn-lt"/>
              </a:rPr>
              <a:t>    where all who had ships at sea</a:t>
            </a:r>
            <a:br>
              <a:rPr lang="en-US" sz="2800" dirty="0">
                <a:ea typeface="+mn-lt"/>
                <a:cs typeface="+mn-lt"/>
              </a:rPr>
            </a:br>
            <a:r>
              <a:rPr lang="en-US" sz="2800" dirty="0">
                <a:ea typeface="+mn-lt"/>
                <a:cs typeface="+mn-lt"/>
              </a:rPr>
              <a:t>    grew rich by her wealth!</a:t>
            </a:r>
            <a:br>
              <a:rPr lang="en-US" sz="2800" dirty="0">
                <a:ea typeface="+mn-lt"/>
                <a:cs typeface="+mn-lt"/>
              </a:rPr>
            </a:br>
            <a:r>
              <a:rPr lang="en-US" sz="2800" dirty="0">
                <a:ea typeface="+mn-lt"/>
                <a:cs typeface="+mn-lt"/>
              </a:rPr>
              <a:t>For in one hour she has been laid waste.’</a:t>
            </a:r>
            <a:endParaRPr lang="en-US" sz="2800" dirty="0"/>
          </a:p>
        </p:txBody>
      </p:sp>
    </p:spTree>
    <p:extLst>
      <p:ext uri="{BB962C8B-B14F-4D97-AF65-F5344CB8AC3E}">
        <p14:creationId xmlns:p14="http://schemas.microsoft.com/office/powerpoint/2010/main" val="20488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11C4E-7247-8024-E2C7-196AC925C878}"/>
              </a:ext>
            </a:extLst>
          </p:cNvPr>
          <p:cNvSpPr>
            <a:spLocks noGrp="1"/>
          </p:cNvSpPr>
          <p:nvPr>
            <p:ph type="title"/>
          </p:nvPr>
        </p:nvSpPr>
        <p:spPr>
          <a:xfrm>
            <a:off x="1041093" y="110821"/>
            <a:ext cx="10058400" cy="1609344"/>
          </a:xfrm>
        </p:spPr>
        <p:txBody>
          <a:bodyPr/>
          <a:lstStyle/>
          <a:p>
            <a:r>
              <a:rPr lang="en-US" dirty="0"/>
              <a:t>Purpose AND OUTLINE of </a:t>
            </a:r>
            <a:r>
              <a:rPr lang="en-US" dirty="0" err="1"/>
              <a:t>ch.</a:t>
            </a:r>
            <a:r>
              <a:rPr lang="en-US" dirty="0"/>
              <a:t> 18- The </a:t>
            </a:r>
            <a:r>
              <a:rPr lang="en-US"/>
              <a:t>Fall of Babylon (Rome)</a:t>
            </a:r>
            <a:endParaRPr lang="en-US" dirty="0"/>
          </a:p>
        </p:txBody>
      </p:sp>
      <p:sp>
        <p:nvSpPr>
          <p:cNvPr id="3" name="Content Placeholder 2">
            <a:extLst>
              <a:ext uri="{FF2B5EF4-FFF2-40B4-BE49-F238E27FC236}">
                <a16:creationId xmlns:a16="http://schemas.microsoft.com/office/drawing/2014/main" id="{0B05DC24-8735-535B-72E6-297B77A0DA52}"/>
              </a:ext>
            </a:extLst>
          </p:cNvPr>
          <p:cNvSpPr>
            <a:spLocks noGrp="1"/>
          </p:cNvSpPr>
          <p:nvPr>
            <p:ph sz="half" idx="1"/>
          </p:nvPr>
        </p:nvSpPr>
        <p:spPr>
          <a:xfrm>
            <a:off x="926075" y="2108297"/>
            <a:ext cx="4783634" cy="4408960"/>
          </a:xfrm>
        </p:spPr>
        <p:txBody>
          <a:bodyPr vert="horz" lIns="91440" tIns="45720" rIns="91440" bIns="45720" rtlCol="0" anchor="t">
            <a:normAutofit/>
          </a:bodyPr>
          <a:lstStyle/>
          <a:p>
            <a:r>
              <a:rPr lang="en-US" sz="3200" dirty="0"/>
              <a:t>Not in chronological order</a:t>
            </a:r>
          </a:p>
          <a:p>
            <a:pPr>
              <a:buClr>
                <a:srgbClr val="9E3611"/>
              </a:buClr>
            </a:pPr>
            <a:r>
              <a:rPr lang="en-US" sz="3200" dirty="0"/>
              <a:t>Not in logical order</a:t>
            </a:r>
          </a:p>
          <a:p>
            <a:pPr>
              <a:buClr>
                <a:srgbClr val="9E3611"/>
              </a:buClr>
            </a:pPr>
            <a:r>
              <a:rPr lang="en-US" sz="3200" dirty="0"/>
              <a:t>Instead, it is emotive</a:t>
            </a:r>
          </a:p>
        </p:txBody>
      </p:sp>
      <p:sp>
        <p:nvSpPr>
          <p:cNvPr id="4" name="Content Placeholder 3">
            <a:extLst>
              <a:ext uri="{FF2B5EF4-FFF2-40B4-BE49-F238E27FC236}">
                <a16:creationId xmlns:a16="http://schemas.microsoft.com/office/drawing/2014/main" id="{24968432-81BF-4661-C6B5-F0CC16EE4128}"/>
              </a:ext>
            </a:extLst>
          </p:cNvPr>
          <p:cNvSpPr>
            <a:spLocks noGrp="1"/>
          </p:cNvSpPr>
          <p:nvPr>
            <p:ph sz="half" idx="2"/>
          </p:nvPr>
        </p:nvSpPr>
        <p:spPr>
          <a:xfrm>
            <a:off x="6292337" y="2050787"/>
            <a:ext cx="4754880" cy="4408960"/>
          </a:xfrm>
        </p:spPr>
        <p:txBody>
          <a:bodyPr vert="horz" lIns="91440" tIns="45720" rIns="91440" bIns="45720" rtlCol="0" anchor="t">
            <a:normAutofit/>
          </a:bodyPr>
          <a:lstStyle/>
          <a:p>
            <a:r>
              <a:rPr lang="en-US" sz="3600" dirty="0"/>
              <a:t>Three speeches</a:t>
            </a:r>
          </a:p>
          <a:p>
            <a:pPr lvl="1">
              <a:spcAft>
                <a:spcPts val="0"/>
              </a:spcAft>
              <a:buClr>
                <a:srgbClr val="9E3611"/>
              </a:buClr>
            </a:pPr>
            <a:r>
              <a:rPr lang="en-US" sz="3200" dirty="0"/>
              <a:t>Another angel (1-3)</a:t>
            </a:r>
          </a:p>
          <a:p>
            <a:pPr lvl="1">
              <a:spcAft>
                <a:spcPts val="0"/>
              </a:spcAft>
              <a:buClr>
                <a:srgbClr val="9E3611"/>
              </a:buClr>
            </a:pPr>
            <a:r>
              <a:rPr lang="en-US" sz="3200" dirty="0"/>
              <a:t>Another voice (4-20)</a:t>
            </a:r>
          </a:p>
          <a:p>
            <a:pPr lvl="1">
              <a:spcAft>
                <a:spcPts val="0"/>
              </a:spcAft>
              <a:buClr>
                <a:srgbClr val="9E3611"/>
              </a:buClr>
            </a:pPr>
            <a:r>
              <a:rPr lang="en-US" sz="3200" dirty="0"/>
              <a:t>A mighty angel (21-24)</a:t>
            </a:r>
          </a:p>
        </p:txBody>
      </p:sp>
    </p:spTree>
    <p:extLst>
      <p:ext uri="{BB962C8B-B14F-4D97-AF65-F5344CB8AC3E}">
        <p14:creationId xmlns:p14="http://schemas.microsoft.com/office/powerpoint/2010/main" val="221761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BF60-2F94-5B73-F077-8DEDB12EA277}"/>
              </a:ext>
            </a:extLst>
          </p:cNvPr>
          <p:cNvSpPr>
            <a:spLocks noGrp="1"/>
          </p:cNvSpPr>
          <p:nvPr>
            <p:ph type="title"/>
          </p:nvPr>
        </p:nvSpPr>
        <p:spPr/>
        <p:txBody>
          <a:bodyPr/>
          <a:lstStyle/>
          <a:p>
            <a:r>
              <a:rPr lang="en-US" dirty="0"/>
              <a:t>Rev. 18 and Jeremiah 50-51</a:t>
            </a:r>
          </a:p>
        </p:txBody>
      </p:sp>
      <p:sp>
        <p:nvSpPr>
          <p:cNvPr id="5" name="Text Placeholder 4">
            <a:extLst>
              <a:ext uri="{FF2B5EF4-FFF2-40B4-BE49-F238E27FC236}">
                <a16:creationId xmlns:a16="http://schemas.microsoft.com/office/drawing/2014/main" id="{CF00526D-1D92-3A3F-FB95-DEFF7AABEDB0}"/>
              </a:ext>
            </a:extLst>
          </p:cNvPr>
          <p:cNvSpPr>
            <a:spLocks noGrp="1"/>
          </p:cNvSpPr>
          <p:nvPr>
            <p:ph type="body" idx="1"/>
          </p:nvPr>
        </p:nvSpPr>
        <p:spPr/>
        <p:txBody>
          <a:bodyPr/>
          <a:lstStyle/>
          <a:p>
            <a:r>
              <a:rPr lang="en-US" dirty="0"/>
              <a:t>Revelation</a:t>
            </a:r>
          </a:p>
        </p:txBody>
      </p:sp>
      <p:sp>
        <p:nvSpPr>
          <p:cNvPr id="3" name="Content Placeholder 2">
            <a:extLst>
              <a:ext uri="{FF2B5EF4-FFF2-40B4-BE49-F238E27FC236}">
                <a16:creationId xmlns:a16="http://schemas.microsoft.com/office/drawing/2014/main" id="{7030D1A3-1EDD-0FDA-9155-B4BDAF7C5956}"/>
              </a:ext>
            </a:extLst>
          </p:cNvPr>
          <p:cNvSpPr>
            <a:spLocks noGrp="1"/>
          </p:cNvSpPr>
          <p:nvPr>
            <p:ph sz="half" idx="2"/>
          </p:nvPr>
        </p:nvSpPr>
        <p:spPr/>
        <p:txBody>
          <a:bodyPr vert="horz" lIns="91440" tIns="45720" rIns="91440" bIns="45720" rtlCol="0" anchor="t">
            <a:normAutofit/>
          </a:bodyPr>
          <a:lstStyle/>
          <a:p>
            <a:r>
              <a:rPr lang="en-US" dirty="0"/>
              <a:t>18:2</a:t>
            </a:r>
          </a:p>
          <a:p>
            <a:pPr>
              <a:buClr>
                <a:srgbClr val="9E3611"/>
              </a:buClr>
            </a:pPr>
            <a:r>
              <a:rPr lang="en-US" dirty="0"/>
              <a:t>18:3</a:t>
            </a:r>
          </a:p>
          <a:p>
            <a:pPr>
              <a:buClr>
                <a:srgbClr val="9E3611"/>
              </a:buClr>
            </a:pPr>
            <a:r>
              <a:rPr lang="en-US" dirty="0"/>
              <a:t>18:4</a:t>
            </a:r>
          </a:p>
          <a:p>
            <a:pPr>
              <a:buClr>
                <a:srgbClr val="9E3611"/>
              </a:buClr>
            </a:pPr>
            <a:r>
              <a:rPr lang="en-US" dirty="0"/>
              <a:t>18:5</a:t>
            </a:r>
          </a:p>
          <a:p>
            <a:pPr>
              <a:buClr>
                <a:srgbClr val="9E3611"/>
              </a:buClr>
            </a:pPr>
            <a:r>
              <a:rPr lang="en-US" dirty="0"/>
              <a:t>18:6</a:t>
            </a:r>
          </a:p>
          <a:p>
            <a:pPr>
              <a:buClr>
                <a:srgbClr val="9E3611"/>
              </a:buClr>
            </a:pPr>
            <a:r>
              <a:rPr lang="en-US" dirty="0"/>
              <a:t>18:20</a:t>
            </a:r>
          </a:p>
          <a:p>
            <a:pPr>
              <a:buClr>
                <a:srgbClr val="9E3611"/>
              </a:buClr>
            </a:pPr>
            <a:r>
              <a:rPr lang="en-US" dirty="0"/>
              <a:t>18:24</a:t>
            </a:r>
          </a:p>
          <a:p>
            <a:pPr>
              <a:buClr>
                <a:srgbClr val="9E3611"/>
              </a:buClr>
            </a:pPr>
            <a:endParaRPr lang="en-US" dirty="0"/>
          </a:p>
        </p:txBody>
      </p:sp>
      <p:sp>
        <p:nvSpPr>
          <p:cNvPr id="6" name="Text Placeholder 5">
            <a:extLst>
              <a:ext uri="{FF2B5EF4-FFF2-40B4-BE49-F238E27FC236}">
                <a16:creationId xmlns:a16="http://schemas.microsoft.com/office/drawing/2014/main" id="{4CF42829-2560-D35A-9709-01A9ABD8B754}"/>
              </a:ext>
            </a:extLst>
          </p:cNvPr>
          <p:cNvSpPr>
            <a:spLocks noGrp="1"/>
          </p:cNvSpPr>
          <p:nvPr>
            <p:ph type="body" sz="quarter" idx="3"/>
          </p:nvPr>
        </p:nvSpPr>
        <p:spPr/>
        <p:txBody>
          <a:bodyPr/>
          <a:lstStyle/>
          <a:p>
            <a:r>
              <a:rPr lang="en-US" dirty="0"/>
              <a:t>Jeremiah</a:t>
            </a:r>
          </a:p>
        </p:txBody>
      </p:sp>
      <p:sp>
        <p:nvSpPr>
          <p:cNvPr id="4" name="Content Placeholder 3">
            <a:extLst>
              <a:ext uri="{FF2B5EF4-FFF2-40B4-BE49-F238E27FC236}">
                <a16:creationId xmlns:a16="http://schemas.microsoft.com/office/drawing/2014/main" id="{1FDD2A36-E0C0-2BBE-C4D5-C7DCDB39E010}"/>
              </a:ext>
            </a:extLst>
          </p:cNvPr>
          <p:cNvSpPr>
            <a:spLocks noGrp="1"/>
          </p:cNvSpPr>
          <p:nvPr>
            <p:ph sz="quarter" idx="4"/>
          </p:nvPr>
        </p:nvSpPr>
        <p:spPr/>
        <p:txBody>
          <a:bodyPr vert="horz" lIns="91440" tIns="45720" rIns="91440" bIns="45720" rtlCol="0" anchor="t">
            <a:normAutofit/>
          </a:bodyPr>
          <a:lstStyle/>
          <a:p>
            <a:r>
              <a:rPr lang="en-US" dirty="0"/>
              <a:t>51:8, 37</a:t>
            </a:r>
          </a:p>
          <a:p>
            <a:pPr>
              <a:buClr>
                <a:srgbClr val="9E3611"/>
              </a:buClr>
            </a:pPr>
            <a:r>
              <a:rPr lang="en-US" dirty="0"/>
              <a:t>51:7</a:t>
            </a:r>
          </a:p>
          <a:p>
            <a:pPr>
              <a:buClr>
                <a:srgbClr val="9E3611"/>
              </a:buClr>
            </a:pPr>
            <a:r>
              <a:rPr lang="en-US" dirty="0"/>
              <a:t>51:6</a:t>
            </a:r>
          </a:p>
          <a:p>
            <a:pPr>
              <a:buClr>
                <a:srgbClr val="9E3611"/>
              </a:buClr>
            </a:pPr>
            <a:r>
              <a:rPr lang="en-US" dirty="0"/>
              <a:t>51:9</a:t>
            </a:r>
          </a:p>
          <a:p>
            <a:pPr>
              <a:buClr>
                <a:srgbClr val="9E3611"/>
              </a:buClr>
            </a:pPr>
            <a:r>
              <a:rPr lang="en-US" dirty="0"/>
              <a:t>50:29</a:t>
            </a:r>
          </a:p>
          <a:p>
            <a:pPr>
              <a:buClr>
                <a:srgbClr val="9E3611"/>
              </a:buClr>
            </a:pPr>
            <a:r>
              <a:rPr lang="en-US" dirty="0"/>
              <a:t>51:48</a:t>
            </a:r>
          </a:p>
          <a:p>
            <a:pPr>
              <a:buClr>
                <a:srgbClr val="9E3611"/>
              </a:buClr>
            </a:pPr>
            <a:r>
              <a:rPr lang="en-US" dirty="0"/>
              <a:t>51:49</a:t>
            </a:r>
          </a:p>
        </p:txBody>
      </p:sp>
    </p:spTree>
    <p:extLst>
      <p:ext uri="{BB962C8B-B14F-4D97-AF65-F5344CB8AC3E}">
        <p14:creationId xmlns:p14="http://schemas.microsoft.com/office/powerpoint/2010/main" val="2280834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E664D-7D58-40B8-EEEA-269B9D9B56B6}"/>
              </a:ext>
            </a:extLst>
          </p:cNvPr>
          <p:cNvSpPr>
            <a:spLocks noGrp="1"/>
          </p:cNvSpPr>
          <p:nvPr>
            <p:ph type="title"/>
          </p:nvPr>
        </p:nvSpPr>
        <p:spPr>
          <a:xfrm>
            <a:off x="868565" y="240217"/>
            <a:ext cx="10058400" cy="1307420"/>
          </a:xfrm>
        </p:spPr>
        <p:txBody>
          <a:bodyPr/>
          <a:lstStyle/>
          <a:p>
            <a:r>
              <a:rPr lang="en-US" dirty="0"/>
              <a:t>"Fallen is Babylon the Great"</a:t>
            </a:r>
          </a:p>
        </p:txBody>
      </p:sp>
      <p:sp>
        <p:nvSpPr>
          <p:cNvPr id="4" name="Content Placeholder 3">
            <a:extLst>
              <a:ext uri="{FF2B5EF4-FFF2-40B4-BE49-F238E27FC236}">
                <a16:creationId xmlns:a16="http://schemas.microsoft.com/office/drawing/2014/main" id="{C2132DC2-FCA5-0457-8FF7-8DB2E3E35F91}"/>
              </a:ext>
            </a:extLst>
          </p:cNvPr>
          <p:cNvSpPr>
            <a:spLocks noGrp="1"/>
          </p:cNvSpPr>
          <p:nvPr>
            <p:ph idx="1"/>
          </p:nvPr>
        </p:nvSpPr>
        <p:spPr>
          <a:xfrm>
            <a:off x="667282" y="1790729"/>
            <a:ext cx="10460966" cy="4381471"/>
          </a:xfrm>
        </p:spPr>
        <p:txBody>
          <a:bodyPr vert="horz" lIns="91440" tIns="45720" rIns="91440" bIns="45720" rtlCol="0" anchor="t">
            <a:noAutofit/>
          </a:bodyPr>
          <a:lstStyle/>
          <a:p>
            <a:r>
              <a:rPr lang="en-US" sz="2400" b="1" dirty="0"/>
              <a:t>Revelation 18:1</a:t>
            </a:r>
            <a:r>
              <a:rPr lang="en-US" sz="2400" dirty="0"/>
              <a:t> </a:t>
            </a:r>
            <a:r>
              <a:rPr lang="en-US" sz="2400" dirty="0">
                <a:ea typeface="+mn-lt"/>
                <a:cs typeface="+mn-lt"/>
              </a:rPr>
              <a:t>After this I saw another angel coming down from heaven, having great authority; and the earth was made bright with his </a:t>
            </a:r>
            <a:r>
              <a:rPr lang="en-US" sz="2400" dirty="0" err="1">
                <a:ea typeface="+mn-lt"/>
                <a:cs typeface="+mn-lt"/>
              </a:rPr>
              <a:t>splendour</a:t>
            </a:r>
            <a:r>
              <a:rPr lang="en-US" sz="2400" dirty="0">
                <a:ea typeface="+mn-lt"/>
                <a:cs typeface="+mn-lt"/>
              </a:rPr>
              <a:t>. </a:t>
            </a:r>
            <a:r>
              <a:rPr lang="en-US" sz="2400" b="1" baseline="30000" dirty="0">
                <a:ea typeface="+mn-lt"/>
                <a:cs typeface="+mn-lt"/>
              </a:rPr>
              <a:t>2 </a:t>
            </a:r>
            <a:r>
              <a:rPr lang="en-US" sz="2400" dirty="0">
                <a:ea typeface="+mn-lt"/>
                <a:cs typeface="+mn-lt"/>
              </a:rPr>
              <a:t>He called out with a mighty voice, Fallen, fallen is Babylon the great!</a:t>
            </a:r>
            <a:br>
              <a:rPr lang="en-US" sz="2400" dirty="0">
                <a:ea typeface="+mn-lt"/>
                <a:cs typeface="+mn-lt"/>
              </a:rPr>
            </a:br>
            <a:r>
              <a:rPr lang="en-US" sz="2400" dirty="0">
                <a:ea typeface="+mn-lt"/>
                <a:cs typeface="+mn-lt"/>
              </a:rPr>
              <a:t>    It has become a dwelling-place of demons,</a:t>
            </a:r>
            <a:br>
              <a:rPr lang="en-US" sz="2400" dirty="0">
                <a:ea typeface="+mn-lt"/>
                <a:cs typeface="+mn-lt"/>
              </a:rPr>
            </a:br>
            <a:r>
              <a:rPr lang="en-US" sz="2400" dirty="0">
                <a:ea typeface="+mn-lt"/>
                <a:cs typeface="+mn-lt"/>
              </a:rPr>
              <a:t>a haunt of every foul spirit,</a:t>
            </a:r>
            <a:br>
              <a:rPr lang="en-US" sz="2400" dirty="0">
                <a:ea typeface="+mn-lt"/>
                <a:cs typeface="+mn-lt"/>
              </a:rPr>
            </a:br>
            <a:r>
              <a:rPr lang="en-US" sz="2400" dirty="0">
                <a:ea typeface="+mn-lt"/>
                <a:cs typeface="+mn-lt"/>
              </a:rPr>
              <a:t>    a haunt of every foul bird,</a:t>
            </a:r>
            <a:br>
              <a:rPr lang="en-US" sz="2400" dirty="0">
                <a:ea typeface="+mn-lt"/>
                <a:cs typeface="+mn-lt"/>
              </a:rPr>
            </a:br>
            <a:r>
              <a:rPr lang="en-US" sz="2400" dirty="0">
                <a:ea typeface="+mn-lt"/>
                <a:cs typeface="+mn-lt"/>
              </a:rPr>
              <a:t>    a haunt of every foul and hateful beast.</a:t>
            </a:r>
            <a:br>
              <a:rPr lang="en-US" sz="2400" baseline="30000" dirty="0">
                <a:ea typeface="+mn-lt"/>
                <a:cs typeface="+mn-lt"/>
              </a:rPr>
            </a:br>
            <a:r>
              <a:rPr lang="en-US" sz="2400" baseline="30000" dirty="0">
                <a:ea typeface="+mn-lt"/>
                <a:cs typeface="+mn-lt"/>
              </a:rPr>
              <a:t>3 </a:t>
            </a:r>
            <a:r>
              <a:rPr lang="en-US" sz="2400" dirty="0">
                <a:ea typeface="+mn-lt"/>
                <a:cs typeface="+mn-lt"/>
              </a:rPr>
              <a:t>For all the nations have drunk of the wine of the wrath of her fornication,</a:t>
            </a:r>
            <a:r>
              <a:rPr lang="en-US" sz="2400" baseline="30000" dirty="0">
                <a:ea typeface="+mn-lt"/>
                <a:cs typeface="+mn-lt"/>
              </a:rPr>
              <a:t> </a:t>
            </a:r>
            <a:br>
              <a:rPr lang="en-US" sz="3600" baseline="30000" dirty="0">
                <a:ea typeface="+mn-lt"/>
                <a:cs typeface="+mn-lt"/>
              </a:rPr>
            </a:br>
            <a:r>
              <a:rPr lang="en-US" sz="3600" baseline="30000" dirty="0">
                <a:ea typeface="+mn-lt"/>
                <a:cs typeface="+mn-lt"/>
              </a:rPr>
              <a:t>and the kings of the earth have committed fornication with her,</a:t>
            </a:r>
            <a:br>
              <a:rPr lang="en-US" sz="3600" baseline="30000" dirty="0">
                <a:ea typeface="+mn-lt"/>
                <a:cs typeface="+mn-lt"/>
              </a:rPr>
            </a:br>
            <a:r>
              <a:rPr lang="en-US" sz="3600" baseline="30000" dirty="0">
                <a:ea typeface="+mn-lt"/>
                <a:cs typeface="+mn-lt"/>
              </a:rPr>
              <a:t>    and the merchants of the earth have grown rich from the power of her luxury.</a:t>
            </a:r>
            <a:endParaRPr lang="en-US" sz="3600" dirty="0"/>
          </a:p>
          <a:p>
            <a:pPr>
              <a:buClr>
                <a:srgbClr val="9E3611"/>
              </a:buClr>
            </a:pPr>
            <a:endParaRPr lang="en-US" dirty="0"/>
          </a:p>
        </p:txBody>
      </p:sp>
    </p:spTree>
    <p:extLst>
      <p:ext uri="{BB962C8B-B14F-4D97-AF65-F5344CB8AC3E}">
        <p14:creationId xmlns:p14="http://schemas.microsoft.com/office/powerpoint/2010/main" val="3671256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A912-973D-56A7-2537-A4A072482554}"/>
              </a:ext>
            </a:extLst>
          </p:cNvPr>
          <p:cNvSpPr>
            <a:spLocks noGrp="1"/>
          </p:cNvSpPr>
          <p:nvPr>
            <p:ph type="title"/>
          </p:nvPr>
        </p:nvSpPr>
        <p:spPr/>
        <p:txBody>
          <a:bodyPr/>
          <a:lstStyle/>
          <a:p>
            <a:r>
              <a:rPr lang="en-US" dirty="0"/>
              <a:t>Rev. 18= A taunt song</a:t>
            </a:r>
          </a:p>
        </p:txBody>
      </p:sp>
      <p:sp>
        <p:nvSpPr>
          <p:cNvPr id="3" name="Content Placeholder 2">
            <a:extLst>
              <a:ext uri="{FF2B5EF4-FFF2-40B4-BE49-F238E27FC236}">
                <a16:creationId xmlns:a16="http://schemas.microsoft.com/office/drawing/2014/main" id="{40CF7F0F-5D5E-B611-FC68-B40E5D25E6EC}"/>
              </a:ext>
            </a:extLst>
          </p:cNvPr>
          <p:cNvSpPr>
            <a:spLocks noGrp="1"/>
          </p:cNvSpPr>
          <p:nvPr>
            <p:ph sz="half" idx="1"/>
          </p:nvPr>
        </p:nvSpPr>
        <p:spPr/>
        <p:txBody>
          <a:bodyPr vert="horz" lIns="91440" tIns="45720" rIns="91440" bIns="45720" rtlCol="0" anchor="t">
            <a:normAutofit/>
          </a:bodyPr>
          <a:lstStyle/>
          <a:p>
            <a:r>
              <a:rPr lang="en-US" sz="2800" dirty="0"/>
              <a:t>Similar to laments for the dead (2 Sam. 1:17-27)</a:t>
            </a:r>
          </a:p>
          <a:p>
            <a:pPr>
              <a:buClr>
                <a:srgbClr val="9E3611"/>
              </a:buClr>
            </a:pPr>
            <a:r>
              <a:rPr lang="en-US" sz="2800" dirty="0"/>
              <a:t>Very common in OT prophetic literature</a:t>
            </a:r>
          </a:p>
          <a:p>
            <a:pPr>
              <a:buClr>
                <a:srgbClr val="9E3611"/>
              </a:buClr>
            </a:pPr>
            <a:r>
              <a:rPr lang="en-US" sz="2800" dirty="0"/>
              <a:t>"This is that"</a:t>
            </a:r>
          </a:p>
        </p:txBody>
      </p:sp>
      <p:sp>
        <p:nvSpPr>
          <p:cNvPr id="4" name="Content Placeholder 3">
            <a:extLst>
              <a:ext uri="{FF2B5EF4-FFF2-40B4-BE49-F238E27FC236}">
                <a16:creationId xmlns:a16="http://schemas.microsoft.com/office/drawing/2014/main" id="{CC7D3450-C511-B1BA-ED01-06F61A5CAD7E}"/>
              </a:ext>
            </a:extLst>
          </p:cNvPr>
          <p:cNvSpPr>
            <a:spLocks noGrp="1"/>
          </p:cNvSpPr>
          <p:nvPr>
            <p:ph sz="half" idx="2"/>
          </p:nvPr>
        </p:nvSpPr>
        <p:spPr>
          <a:xfrm>
            <a:off x="6019168" y="2194560"/>
            <a:ext cx="5531256" cy="4337073"/>
          </a:xfrm>
        </p:spPr>
        <p:txBody>
          <a:bodyPr vert="horz" lIns="91440" tIns="45720" rIns="91440" bIns="45720" rtlCol="0" anchor="t">
            <a:noAutofit/>
          </a:bodyPr>
          <a:lstStyle/>
          <a:p>
            <a:r>
              <a:rPr lang="en-US" sz="2400" b="1" dirty="0">
                <a:ea typeface="+mn-lt"/>
                <a:cs typeface="+mn-lt"/>
              </a:rPr>
              <a:t>Isaiah 14:4</a:t>
            </a:r>
            <a:r>
              <a:rPr lang="en-US" sz="2400" dirty="0">
                <a:ea typeface="+mn-lt"/>
                <a:cs typeface="+mn-lt"/>
              </a:rPr>
              <a:t> You will take up this taunt against the king of Babylon: How the oppressor has ceased!</a:t>
            </a:r>
            <a:br>
              <a:rPr lang="en-US" sz="2400" dirty="0">
                <a:ea typeface="+mn-lt"/>
                <a:cs typeface="+mn-lt"/>
              </a:rPr>
            </a:br>
            <a:r>
              <a:rPr lang="en-US" sz="2400" dirty="0">
                <a:ea typeface="+mn-lt"/>
                <a:cs typeface="+mn-lt"/>
              </a:rPr>
              <a:t>    How his insolence has ceased!</a:t>
            </a:r>
            <a:br>
              <a:rPr lang="en-US" sz="2400" dirty="0">
                <a:ea typeface="+mn-lt"/>
                <a:cs typeface="+mn-lt"/>
              </a:rPr>
            </a:br>
            <a:r>
              <a:rPr lang="en-US" sz="2400" dirty="0">
                <a:ea typeface="+mn-lt"/>
                <a:cs typeface="+mn-lt"/>
              </a:rPr>
              <a:t>5 The </a:t>
            </a:r>
            <a:r>
              <a:rPr lang="en-US" sz="2400" cap="small" dirty="0">
                <a:ea typeface="+mn-lt"/>
                <a:cs typeface="+mn-lt"/>
              </a:rPr>
              <a:t>Lord</a:t>
            </a:r>
            <a:r>
              <a:rPr lang="en-US" sz="2400" dirty="0">
                <a:ea typeface="+mn-lt"/>
                <a:cs typeface="+mn-lt"/>
              </a:rPr>
              <a:t> has broken the staff of the wicked,</a:t>
            </a:r>
            <a:br>
              <a:rPr lang="en-US" sz="2400" dirty="0">
                <a:ea typeface="+mn-lt"/>
                <a:cs typeface="+mn-lt"/>
              </a:rPr>
            </a:br>
            <a:r>
              <a:rPr lang="en-US" sz="2400" dirty="0">
                <a:ea typeface="+mn-lt"/>
                <a:cs typeface="+mn-lt"/>
              </a:rPr>
              <a:t>    the </a:t>
            </a:r>
            <a:r>
              <a:rPr lang="en-US" sz="2400" dirty="0" err="1">
                <a:ea typeface="+mn-lt"/>
                <a:cs typeface="+mn-lt"/>
              </a:rPr>
              <a:t>sceptre</a:t>
            </a:r>
            <a:r>
              <a:rPr lang="en-US" sz="2400" dirty="0">
                <a:ea typeface="+mn-lt"/>
                <a:cs typeface="+mn-lt"/>
              </a:rPr>
              <a:t> of rulers,</a:t>
            </a:r>
            <a:br>
              <a:rPr lang="en-US" sz="2400" dirty="0">
                <a:ea typeface="+mn-lt"/>
                <a:cs typeface="+mn-lt"/>
              </a:rPr>
            </a:br>
            <a:r>
              <a:rPr lang="en-US" sz="2400" dirty="0">
                <a:ea typeface="+mn-lt"/>
                <a:cs typeface="+mn-lt"/>
              </a:rPr>
              <a:t>6 that struck down the peoples in wrath</a:t>
            </a:r>
            <a:br>
              <a:rPr lang="en-US" sz="2400" dirty="0">
                <a:ea typeface="+mn-lt"/>
                <a:cs typeface="+mn-lt"/>
              </a:rPr>
            </a:br>
            <a:r>
              <a:rPr lang="en-US" sz="2400" dirty="0">
                <a:ea typeface="+mn-lt"/>
                <a:cs typeface="+mn-lt"/>
              </a:rPr>
              <a:t>    with unceasing blows,</a:t>
            </a:r>
            <a:br>
              <a:rPr lang="en-US" sz="2400" dirty="0">
                <a:ea typeface="+mn-lt"/>
                <a:cs typeface="+mn-lt"/>
              </a:rPr>
            </a:br>
            <a:r>
              <a:rPr lang="en-US" sz="2400" dirty="0">
                <a:ea typeface="+mn-lt"/>
                <a:cs typeface="+mn-lt"/>
              </a:rPr>
              <a:t>that ruled the nations in anger</a:t>
            </a:r>
            <a:br>
              <a:rPr lang="en-US" sz="2400" dirty="0">
                <a:ea typeface="+mn-lt"/>
                <a:cs typeface="+mn-lt"/>
              </a:rPr>
            </a:br>
            <a:r>
              <a:rPr lang="en-US" sz="2400" dirty="0">
                <a:ea typeface="+mn-lt"/>
                <a:cs typeface="+mn-lt"/>
              </a:rPr>
              <a:t>    with unrelenting persecution.</a:t>
            </a:r>
            <a:endParaRPr lang="en-US" sz="2400"/>
          </a:p>
        </p:txBody>
      </p:sp>
    </p:spTree>
    <p:extLst>
      <p:ext uri="{BB962C8B-B14F-4D97-AF65-F5344CB8AC3E}">
        <p14:creationId xmlns:p14="http://schemas.microsoft.com/office/powerpoint/2010/main" val="5155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E664D-7D58-40B8-EEEA-269B9D9B56B6}"/>
              </a:ext>
            </a:extLst>
          </p:cNvPr>
          <p:cNvSpPr>
            <a:spLocks noGrp="1"/>
          </p:cNvSpPr>
          <p:nvPr>
            <p:ph type="title"/>
          </p:nvPr>
        </p:nvSpPr>
        <p:spPr>
          <a:xfrm>
            <a:off x="868565" y="240217"/>
            <a:ext cx="10058400" cy="1307420"/>
          </a:xfrm>
        </p:spPr>
        <p:txBody>
          <a:bodyPr/>
          <a:lstStyle/>
          <a:p>
            <a:r>
              <a:rPr lang="en-US" dirty="0"/>
              <a:t>"Fallen is Babylon the Great"</a:t>
            </a:r>
          </a:p>
        </p:txBody>
      </p:sp>
      <p:sp>
        <p:nvSpPr>
          <p:cNvPr id="4" name="Content Placeholder 3">
            <a:extLst>
              <a:ext uri="{FF2B5EF4-FFF2-40B4-BE49-F238E27FC236}">
                <a16:creationId xmlns:a16="http://schemas.microsoft.com/office/drawing/2014/main" id="{C2132DC2-FCA5-0457-8FF7-8DB2E3E35F91}"/>
              </a:ext>
            </a:extLst>
          </p:cNvPr>
          <p:cNvSpPr>
            <a:spLocks noGrp="1"/>
          </p:cNvSpPr>
          <p:nvPr>
            <p:ph idx="1"/>
          </p:nvPr>
        </p:nvSpPr>
        <p:spPr>
          <a:xfrm>
            <a:off x="667282" y="1790729"/>
            <a:ext cx="10460966" cy="4381471"/>
          </a:xfrm>
        </p:spPr>
        <p:txBody>
          <a:bodyPr vert="horz" lIns="91440" tIns="45720" rIns="91440" bIns="45720" rtlCol="0" anchor="t">
            <a:noAutofit/>
          </a:bodyPr>
          <a:lstStyle/>
          <a:p>
            <a:r>
              <a:rPr lang="en-US" sz="2400" b="1" dirty="0"/>
              <a:t>Revelation 18:1</a:t>
            </a:r>
            <a:r>
              <a:rPr lang="en-US" sz="2400" dirty="0"/>
              <a:t> </a:t>
            </a:r>
            <a:r>
              <a:rPr lang="en-US" sz="2400" dirty="0">
                <a:ea typeface="+mn-lt"/>
                <a:cs typeface="+mn-lt"/>
              </a:rPr>
              <a:t>After this I saw another angel coming down from heaven, having great authority; and the earth was made bright with his </a:t>
            </a:r>
            <a:r>
              <a:rPr lang="en-US" sz="2400" dirty="0" err="1">
                <a:ea typeface="+mn-lt"/>
                <a:cs typeface="+mn-lt"/>
              </a:rPr>
              <a:t>splendour</a:t>
            </a:r>
            <a:r>
              <a:rPr lang="en-US" sz="2400" dirty="0">
                <a:ea typeface="+mn-lt"/>
                <a:cs typeface="+mn-lt"/>
              </a:rPr>
              <a:t>. </a:t>
            </a:r>
            <a:r>
              <a:rPr lang="en-US" sz="2400" b="1" baseline="30000" dirty="0">
                <a:ea typeface="+mn-lt"/>
                <a:cs typeface="+mn-lt"/>
              </a:rPr>
              <a:t>2 </a:t>
            </a:r>
            <a:r>
              <a:rPr lang="en-US" sz="2400" dirty="0">
                <a:ea typeface="+mn-lt"/>
                <a:cs typeface="+mn-lt"/>
              </a:rPr>
              <a:t>He called out with a mighty voice, Fallen, fallen is Babylon the great!</a:t>
            </a:r>
            <a:br>
              <a:rPr lang="en-US" sz="2400" dirty="0">
                <a:ea typeface="+mn-lt"/>
                <a:cs typeface="+mn-lt"/>
              </a:rPr>
            </a:br>
            <a:r>
              <a:rPr lang="en-US" sz="2400" dirty="0">
                <a:ea typeface="+mn-lt"/>
                <a:cs typeface="+mn-lt"/>
              </a:rPr>
              <a:t>    </a:t>
            </a:r>
            <a:r>
              <a:rPr lang="en-US" sz="2400" u="sng" dirty="0">
                <a:ea typeface="+mn-lt"/>
                <a:cs typeface="+mn-lt"/>
              </a:rPr>
              <a:t>It has become a dwelling-place of demons,</a:t>
            </a:r>
            <a:br>
              <a:rPr lang="en-US" sz="2400" u="sng" dirty="0">
                <a:ea typeface="+mn-lt"/>
                <a:cs typeface="+mn-lt"/>
              </a:rPr>
            </a:br>
            <a:r>
              <a:rPr lang="en-US" sz="2400" u="sng" dirty="0">
                <a:ea typeface="+mn-lt"/>
                <a:cs typeface="+mn-lt"/>
              </a:rPr>
              <a:t>a haunt of every foul spirit,</a:t>
            </a:r>
            <a:br>
              <a:rPr lang="en-US" sz="2400" u="sng" dirty="0">
                <a:ea typeface="+mn-lt"/>
                <a:cs typeface="+mn-lt"/>
              </a:rPr>
            </a:br>
            <a:r>
              <a:rPr lang="en-US" sz="2400" u="sng" dirty="0">
                <a:ea typeface="+mn-lt"/>
                <a:cs typeface="+mn-lt"/>
              </a:rPr>
              <a:t>    a haunt of every foul bird,</a:t>
            </a:r>
            <a:br>
              <a:rPr lang="en-US" sz="2400" u="sng" dirty="0">
                <a:ea typeface="+mn-lt"/>
                <a:cs typeface="+mn-lt"/>
              </a:rPr>
            </a:br>
            <a:r>
              <a:rPr lang="en-US" sz="2400" u="sng" dirty="0">
                <a:ea typeface="+mn-lt"/>
                <a:cs typeface="+mn-lt"/>
              </a:rPr>
              <a:t>    a haunt of every foul and hateful beast.</a:t>
            </a:r>
            <a:br>
              <a:rPr lang="en-US" sz="2400" baseline="30000" dirty="0">
                <a:ea typeface="+mn-lt"/>
                <a:cs typeface="+mn-lt"/>
              </a:rPr>
            </a:br>
            <a:r>
              <a:rPr lang="en-US" sz="2400" baseline="30000" dirty="0">
                <a:ea typeface="+mn-lt"/>
                <a:cs typeface="+mn-lt"/>
              </a:rPr>
              <a:t>3 </a:t>
            </a:r>
            <a:r>
              <a:rPr lang="en-US" sz="2400" dirty="0">
                <a:ea typeface="+mn-lt"/>
                <a:cs typeface="+mn-lt"/>
              </a:rPr>
              <a:t>For all the nations have drunk of the wine of the wrath of her fornication,</a:t>
            </a:r>
            <a:r>
              <a:rPr lang="en-US" sz="2400" baseline="30000" dirty="0">
                <a:ea typeface="+mn-lt"/>
                <a:cs typeface="+mn-lt"/>
              </a:rPr>
              <a:t> </a:t>
            </a:r>
            <a:br>
              <a:rPr lang="en-US" sz="3600" baseline="30000" dirty="0">
                <a:ea typeface="+mn-lt"/>
                <a:cs typeface="+mn-lt"/>
              </a:rPr>
            </a:br>
            <a:r>
              <a:rPr lang="en-US" sz="3600" baseline="30000" dirty="0">
                <a:ea typeface="+mn-lt"/>
                <a:cs typeface="+mn-lt"/>
              </a:rPr>
              <a:t>and the kings of the earth have committed fornication with her,</a:t>
            </a:r>
            <a:br>
              <a:rPr lang="en-US" sz="3600" baseline="30000" dirty="0">
                <a:ea typeface="+mn-lt"/>
                <a:cs typeface="+mn-lt"/>
              </a:rPr>
            </a:br>
            <a:r>
              <a:rPr lang="en-US" sz="3600" baseline="30000" dirty="0">
                <a:ea typeface="+mn-lt"/>
                <a:cs typeface="+mn-lt"/>
              </a:rPr>
              <a:t>    and the merchants of the earth have grown rich from the power of her luxury.</a:t>
            </a:r>
            <a:endParaRPr lang="en-US" sz="3600" dirty="0"/>
          </a:p>
          <a:p>
            <a:pPr>
              <a:buClr>
                <a:srgbClr val="9E3611"/>
              </a:buClr>
            </a:pPr>
            <a:endParaRPr lang="en-US" dirty="0"/>
          </a:p>
        </p:txBody>
      </p:sp>
    </p:spTree>
    <p:extLst>
      <p:ext uri="{BB962C8B-B14F-4D97-AF65-F5344CB8AC3E}">
        <p14:creationId xmlns:p14="http://schemas.microsoft.com/office/powerpoint/2010/main" val="394604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1FC2D-0C2E-0140-3BFE-AC3F7491EC8F}"/>
              </a:ext>
            </a:extLst>
          </p:cNvPr>
          <p:cNvSpPr>
            <a:spLocks noGrp="1"/>
          </p:cNvSpPr>
          <p:nvPr>
            <p:ph type="title"/>
          </p:nvPr>
        </p:nvSpPr>
        <p:spPr/>
        <p:txBody>
          <a:bodyPr/>
          <a:lstStyle/>
          <a:p>
            <a:r>
              <a:rPr lang="en-US" dirty="0"/>
              <a:t>Babylon the great is now a deserted city</a:t>
            </a:r>
          </a:p>
        </p:txBody>
      </p:sp>
      <p:sp>
        <p:nvSpPr>
          <p:cNvPr id="3" name="Content Placeholder 2">
            <a:extLst>
              <a:ext uri="{FF2B5EF4-FFF2-40B4-BE49-F238E27FC236}">
                <a16:creationId xmlns:a16="http://schemas.microsoft.com/office/drawing/2014/main" id="{9302AA32-5E68-0BE0-AE54-47EF187B0C53}"/>
              </a:ext>
            </a:extLst>
          </p:cNvPr>
          <p:cNvSpPr>
            <a:spLocks noGrp="1"/>
          </p:cNvSpPr>
          <p:nvPr>
            <p:ph idx="1"/>
          </p:nvPr>
        </p:nvSpPr>
        <p:spPr/>
        <p:txBody>
          <a:bodyPr vert="horz" lIns="91440" tIns="45720" rIns="91440" bIns="45720" rtlCol="0" anchor="t">
            <a:normAutofit/>
          </a:bodyPr>
          <a:lstStyle/>
          <a:p>
            <a:r>
              <a:rPr lang="en-US" sz="2800" b="1" dirty="0"/>
              <a:t>Isaiah 13:20</a:t>
            </a:r>
            <a:r>
              <a:rPr lang="en-US" sz="2800" dirty="0"/>
              <a:t> </a:t>
            </a:r>
            <a:r>
              <a:rPr lang="en-US" sz="2800" dirty="0">
                <a:ea typeface="+mn-lt"/>
                <a:cs typeface="+mn-lt"/>
              </a:rPr>
              <a:t>It (Babylon) will never be inhabited</a:t>
            </a:r>
            <a:br>
              <a:rPr lang="en-US" sz="2800" dirty="0">
                <a:ea typeface="+mn-lt"/>
                <a:cs typeface="+mn-lt"/>
              </a:rPr>
            </a:br>
            <a:r>
              <a:rPr lang="en-US" sz="2800" dirty="0">
                <a:ea typeface="+mn-lt"/>
                <a:cs typeface="+mn-lt"/>
              </a:rPr>
              <a:t>    or lived in for all generations;</a:t>
            </a:r>
            <a:br>
              <a:rPr lang="en-US" sz="2800" dirty="0">
                <a:ea typeface="+mn-lt"/>
                <a:cs typeface="+mn-lt"/>
              </a:rPr>
            </a:br>
            <a:r>
              <a:rPr lang="en-US" sz="2800" dirty="0">
                <a:ea typeface="+mn-lt"/>
                <a:cs typeface="+mn-lt"/>
              </a:rPr>
              <a:t>Arabs will not pitch their tents there,</a:t>
            </a:r>
            <a:br>
              <a:rPr lang="en-US" sz="2800" dirty="0">
                <a:ea typeface="+mn-lt"/>
                <a:cs typeface="+mn-lt"/>
              </a:rPr>
            </a:br>
            <a:r>
              <a:rPr lang="en-US" sz="2800" dirty="0">
                <a:ea typeface="+mn-lt"/>
                <a:cs typeface="+mn-lt"/>
              </a:rPr>
              <a:t>    shepherds will not make their flocks lie down there.</a:t>
            </a:r>
            <a:br>
              <a:rPr lang="en-US" sz="2800" dirty="0">
                <a:ea typeface="+mn-lt"/>
                <a:cs typeface="+mn-lt"/>
              </a:rPr>
            </a:br>
            <a:r>
              <a:rPr lang="en-US" sz="2800" dirty="0">
                <a:ea typeface="+mn-lt"/>
                <a:cs typeface="+mn-lt"/>
              </a:rPr>
              <a:t>21 But wild animals will lie down there,</a:t>
            </a:r>
            <a:br>
              <a:rPr lang="en-US" sz="2800" dirty="0">
                <a:ea typeface="+mn-lt"/>
                <a:cs typeface="+mn-lt"/>
              </a:rPr>
            </a:br>
            <a:r>
              <a:rPr lang="en-US" sz="2800" dirty="0">
                <a:ea typeface="+mn-lt"/>
                <a:cs typeface="+mn-lt"/>
              </a:rPr>
              <a:t>    and its houses will be full of howling creatures;</a:t>
            </a:r>
            <a:br>
              <a:rPr lang="en-US" sz="2800" dirty="0">
                <a:ea typeface="+mn-lt"/>
                <a:cs typeface="+mn-lt"/>
              </a:rPr>
            </a:br>
            <a:r>
              <a:rPr lang="en-US" sz="2800" dirty="0">
                <a:ea typeface="+mn-lt"/>
                <a:cs typeface="+mn-lt"/>
              </a:rPr>
              <a:t>there ostriches will live,</a:t>
            </a:r>
            <a:br>
              <a:rPr lang="en-US" sz="2800" dirty="0">
                <a:ea typeface="+mn-lt"/>
                <a:cs typeface="+mn-lt"/>
              </a:rPr>
            </a:br>
            <a:r>
              <a:rPr lang="en-US" sz="2800" dirty="0">
                <a:ea typeface="+mn-lt"/>
                <a:cs typeface="+mn-lt"/>
              </a:rPr>
              <a:t>    and there goat-demons will dance.</a:t>
            </a:r>
            <a:br>
              <a:rPr lang="en-US" sz="2800" dirty="0">
                <a:ea typeface="+mn-lt"/>
                <a:cs typeface="+mn-lt"/>
              </a:rPr>
            </a:br>
            <a:r>
              <a:rPr lang="en-US" sz="2800" dirty="0">
                <a:ea typeface="+mn-lt"/>
                <a:cs typeface="+mn-lt"/>
              </a:rPr>
              <a:t>22 Hyenas will cry in its towers,</a:t>
            </a:r>
            <a:br>
              <a:rPr lang="en-US" sz="2800" dirty="0">
                <a:ea typeface="+mn-lt"/>
                <a:cs typeface="+mn-lt"/>
              </a:rPr>
            </a:br>
            <a:r>
              <a:rPr lang="en-US" sz="2800" dirty="0">
                <a:ea typeface="+mn-lt"/>
                <a:cs typeface="+mn-lt"/>
              </a:rPr>
              <a:t>    and jackals in the pleasant palaces;</a:t>
            </a:r>
            <a:endParaRPr lang="en-US" dirty="0"/>
          </a:p>
        </p:txBody>
      </p:sp>
    </p:spTree>
    <p:extLst>
      <p:ext uri="{BB962C8B-B14F-4D97-AF65-F5344CB8AC3E}">
        <p14:creationId xmlns:p14="http://schemas.microsoft.com/office/powerpoint/2010/main" val="1933038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2E7D-9416-1C13-C175-9B1FE269A1F4}"/>
              </a:ext>
            </a:extLst>
          </p:cNvPr>
          <p:cNvSpPr>
            <a:spLocks noGrp="1"/>
          </p:cNvSpPr>
          <p:nvPr>
            <p:ph type="title"/>
          </p:nvPr>
        </p:nvSpPr>
        <p:spPr>
          <a:xfrm>
            <a:off x="1012339" y="211462"/>
            <a:ext cx="10058400" cy="1106137"/>
          </a:xfrm>
        </p:spPr>
        <p:txBody>
          <a:bodyPr/>
          <a:lstStyle/>
          <a:p>
            <a:r>
              <a:rPr lang="en-US" dirty="0">
                <a:latin typeface="Rockwell Condensed"/>
              </a:rPr>
              <a:t>Flee Babylon</a:t>
            </a:r>
          </a:p>
        </p:txBody>
      </p:sp>
      <p:sp>
        <p:nvSpPr>
          <p:cNvPr id="3" name="Content Placeholder 2">
            <a:extLst>
              <a:ext uri="{FF2B5EF4-FFF2-40B4-BE49-F238E27FC236}">
                <a16:creationId xmlns:a16="http://schemas.microsoft.com/office/drawing/2014/main" id="{B96F58DC-BD65-7CC9-842B-E4BD09AABC9F}"/>
              </a:ext>
            </a:extLst>
          </p:cNvPr>
          <p:cNvSpPr>
            <a:spLocks noGrp="1"/>
          </p:cNvSpPr>
          <p:nvPr>
            <p:ph idx="1"/>
          </p:nvPr>
        </p:nvSpPr>
        <p:spPr>
          <a:xfrm>
            <a:off x="1069848" y="1402541"/>
            <a:ext cx="10058400" cy="4769659"/>
          </a:xfrm>
        </p:spPr>
        <p:txBody>
          <a:bodyPr vert="horz" lIns="91440" tIns="45720" rIns="91440" bIns="45720" rtlCol="0" anchor="t">
            <a:normAutofit/>
          </a:bodyPr>
          <a:lstStyle/>
          <a:p>
            <a:r>
              <a:rPr lang="en-US" sz="2800" b="1" dirty="0">
                <a:ea typeface="+mn-lt"/>
                <a:cs typeface="+mn-lt"/>
              </a:rPr>
              <a:t>Revelation 18:4</a:t>
            </a:r>
            <a:r>
              <a:rPr lang="en-US" sz="2800" dirty="0">
                <a:ea typeface="+mn-lt"/>
                <a:cs typeface="+mn-lt"/>
              </a:rPr>
              <a:t> Then I heard another voice from heaven saying, ‘Come out of her, my people,</a:t>
            </a:r>
            <a:br>
              <a:rPr lang="en-US" sz="2800" dirty="0">
                <a:ea typeface="+mn-lt"/>
                <a:cs typeface="+mn-lt"/>
              </a:rPr>
            </a:br>
            <a:r>
              <a:rPr lang="en-US" sz="2800" dirty="0">
                <a:ea typeface="+mn-lt"/>
                <a:cs typeface="+mn-lt"/>
              </a:rPr>
              <a:t>    so that you do not take part in her sins,</a:t>
            </a:r>
            <a:br>
              <a:rPr lang="en-US" sz="2800" dirty="0">
                <a:ea typeface="+mn-lt"/>
                <a:cs typeface="+mn-lt"/>
              </a:rPr>
            </a:br>
            <a:r>
              <a:rPr lang="en-US" sz="2800" dirty="0">
                <a:ea typeface="+mn-lt"/>
                <a:cs typeface="+mn-lt"/>
              </a:rPr>
              <a:t>and so that you do not share in her plagues;</a:t>
            </a:r>
            <a:br>
              <a:rPr lang="en-US" sz="2800" dirty="0">
                <a:ea typeface="+mn-lt"/>
                <a:cs typeface="+mn-lt"/>
              </a:rPr>
            </a:br>
            <a:r>
              <a:rPr lang="en-US" sz="2800" dirty="0">
                <a:ea typeface="+mn-lt"/>
                <a:cs typeface="+mn-lt"/>
              </a:rPr>
              <a:t>5 for her sins are heaped high as heaven,</a:t>
            </a:r>
            <a:br>
              <a:rPr lang="en-US" sz="2800" dirty="0">
                <a:ea typeface="+mn-lt"/>
                <a:cs typeface="+mn-lt"/>
              </a:rPr>
            </a:br>
            <a:r>
              <a:rPr lang="en-US" sz="2800" dirty="0">
                <a:ea typeface="+mn-lt"/>
                <a:cs typeface="+mn-lt"/>
              </a:rPr>
              <a:t>    and God has remembered her iniquities.</a:t>
            </a:r>
            <a:br>
              <a:rPr lang="en-US" sz="2800" dirty="0">
                <a:ea typeface="+mn-lt"/>
                <a:cs typeface="+mn-lt"/>
              </a:rPr>
            </a:br>
            <a:r>
              <a:rPr lang="en-US" sz="2800" dirty="0">
                <a:ea typeface="+mn-lt"/>
                <a:cs typeface="+mn-lt"/>
              </a:rPr>
              <a:t>6 You guys r</a:t>
            </a:r>
            <a:r>
              <a:rPr lang="en-US" sz="2800" u="sng" dirty="0">
                <a:ea typeface="+mn-lt"/>
                <a:cs typeface="+mn-lt"/>
              </a:rPr>
              <a:t>ender</a:t>
            </a:r>
            <a:r>
              <a:rPr lang="en-US" sz="2800" dirty="0">
                <a:ea typeface="+mn-lt"/>
                <a:cs typeface="+mn-lt"/>
              </a:rPr>
              <a:t> to her as she herself has rendered,</a:t>
            </a:r>
            <a:br>
              <a:rPr lang="en-US" sz="2800" dirty="0">
                <a:ea typeface="+mn-lt"/>
                <a:cs typeface="+mn-lt"/>
              </a:rPr>
            </a:br>
            <a:r>
              <a:rPr lang="en-US" sz="2800" dirty="0">
                <a:ea typeface="+mn-lt"/>
                <a:cs typeface="+mn-lt"/>
              </a:rPr>
              <a:t>    and you guys </a:t>
            </a:r>
            <a:r>
              <a:rPr lang="en-US" sz="2800" u="sng" dirty="0">
                <a:ea typeface="+mn-lt"/>
                <a:cs typeface="+mn-lt"/>
              </a:rPr>
              <a:t>repay</a:t>
            </a:r>
            <a:r>
              <a:rPr lang="en-US" sz="2800" dirty="0">
                <a:ea typeface="+mn-lt"/>
                <a:cs typeface="+mn-lt"/>
              </a:rPr>
              <a:t> her double for her deeds;</a:t>
            </a:r>
            <a:br>
              <a:rPr lang="en-US" sz="2800" dirty="0">
                <a:ea typeface="+mn-lt"/>
                <a:cs typeface="+mn-lt"/>
              </a:rPr>
            </a:br>
            <a:r>
              <a:rPr lang="en-US" sz="2800" dirty="0">
                <a:ea typeface="+mn-lt"/>
                <a:cs typeface="+mn-lt"/>
              </a:rPr>
              <a:t>   you guys</a:t>
            </a:r>
            <a:r>
              <a:rPr lang="en-US" sz="2800" u="sng" dirty="0">
                <a:ea typeface="+mn-lt"/>
                <a:cs typeface="+mn-lt"/>
              </a:rPr>
              <a:t> mix </a:t>
            </a:r>
            <a:r>
              <a:rPr lang="en-US" sz="2800" dirty="0">
                <a:ea typeface="+mn-lt"/>
                <a:cs typeface="+mn-lt"/>
              </a:rPr>
              <a:t>a double draught for her in the cup she mixed.</a:t>
            </a:r>
            <a:endParaRPr lang="en-US" sz="2800" dirty="0"/>
          </a:p>
          <a:p>
            <a:pPr>
              <a:buClr>
                <a:srgbClr val="9E3611"/>
              </a:buClr>
            </a:pPr>
            <a:endParaRPr lang="en-US" dirty="0"/>
          </a:p>
        </p:txBody>
      </p:sp>
    </p:spTree>
    <p:extLst>
      <p:ext uri="{BB962C8B-B14F-4D97-AF65-F5344CB8AC3E}">
        <p14:creationId xmlns:p14="http://schemas.microsoft.com/office/powerpoint/2010/main" val="2175741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Wood Type</vt:lpstr>
      <vt:lpstr>Revelation 18</vt:lpstr>
      <vt:lpstr>PowerPoint Presentation</vt:lpstr>
      <vt:lpstr>Purpose AND OUTLINE of ch. 18- The Fall of Babylon (Rome)</vt:lpstr>
      <vt:lpstr>Rev. 18 and Jeremiah 50-51</vt:lpstr>
      <vt:lpstr>"Fallen is Babylon the Great"</vt:lpstr>
      <vt:lpstr>Rev. 18= A taunt song</vt:lpstr>
      <vt:lpstr>"Fallen is Babylon the Great"</vt:lpstr>
      <vt:lpstr>Babylon the great is now a deserted city</vt:lpstr>
      <vt:lpstr>Flee Babylon</vt:lpstr>
      <vt:lpstr>Who is called upon to punish Babylon?</vt:lpstr>
      <vt:lpstr>"I rule as a queen"</vt:lpstr>
      <vt:lpstr>"Nothing bad will happen to me"</vt:lpstr>
      <vt:lpstr>Rome's Hubris</vt:lpstr>
      <vt:lpstr>"I rule as a queen"</vt:lpstr>
      <vt:lpstr>The reaction</vt:lpstr>
      <vt:lpstr>The economic impact</vt:lpstr>
      <vt:lpstr>Rome as the economic hub</vt:lpstr>
      <vt:lpstr>The economic impact</vt:lpstr>
      <vt:lpstr>Slavery in the Roman empire</vt:lpstr>
      <vt:lpstr>The Reaction pt. 2</vt:lpstr>
      <vt:lpstr>The reaction pt.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302</cp:revision>
  <dcterms:created xsi:type="dcterms:W3CDTF">2023-02-18T13:11:33Z</dcterms:created>
  <dcterms:modified xsi:type="dcterms:W3CDTF">2023-02-19T11:56:52Z</dcterms:modified>
</cp:coreProperties>
</file>