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63" r:id="rId4"/>
    <p:sldId id="257" r:id="rId5"/>
    <p:sldId id="264" r:id="rId6"/>
    <p:sldId id="265" r:id="rId7"/>
    <p:sldId id="266" r:id="rId8"/>
    <p:sldId id="267" r:id="rId9"/>
    <p:sldId id="268" r:id="rId10"/>
    <p:sldId id="269" r:id="rId11"/>
    <p:sldId id="274" r:id="rId12"/>
    <p:sldId id="270" r:id="rId13"/>
    <p:sldId id="273" r:id="rId14"/>
    <p:sldId id="271" r:id="rId15"/>
    <p:sldId id="272"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2"/>
    <p:restoredTop sz="94674"/>
  </p:normalViewPr>
  <p:slideViewPr>
    <p:cSldViewPr snapToGrid="0" snapToObjects="1">
      <p:cViewPr varScale="1">
        <p:scale>
          <a:sx n="83" d="100"/>
          <a:sy n="83" d="100"/>
        </p:scale>
        <p:origin x="208"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1690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15874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60052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204962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084108-6F97-544F-8EE9-43532464FCAC}" type="datetimeFigureOut">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28960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084108-6F97-544F-8EE9-43532464FCAC}" type="datetimeFigureOut">
              <a:rPr lang="en-US" smtClean="0"/>
              <a:t>3/5/23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20488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084108-6F97-544F-8EE9-43532464FCAC}" type="datetimeFigureOut">
              <a:rPr lang="en-US" smtClean="0"/>
              <a:t>3/5/23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92473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084108-6F97-544F-8EE9-43532464FCAC}" type="datetimeFigureOut">
              <a:rPr lang="en-US" smtClean="0"/>
              <a:t>3/5/23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50745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84108-6F97-544F-8EE9-43532464FCAC}" type="datetimeFigureOut">
              <a:rPr lang="en-US" smtClean="0"/>
              <a:t>3/5/23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98487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084108-6F97-544F-8EE9-43532464FCAC}" type="datetimeFigureOut">
              <a:rPr lang="en-US" smtClean="0"/>
              <a:t>3/5/23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85930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084108-6F97-544F-8EE9-43532464FCAC}" type="datetimeFigureOut">
              <a:rPr lang="en-US" smtClean="0"/>
              <a:t>3/5/23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51192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84108-6F97-544F-8EE9-43532464FCAC}" type="datetimeFigureOut">
              <a:rPr lang="en-US" smtClean="0"/>
              <a:t>3/5/23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22E3B-BE42-C346-913D-8CB2776E83A8}" type="slidenum">
              <a:rPr lang="en-US" smtClean="0"/>
              <a:t>‹#›</a:t>
            </a:fld>
            <a:endParaRPr lang="en-US"/>
          </a:p>
        </p:txBody>
      </p:sp>
    </p:spTree>
    <p:extLst>
      <p:ext uri="{BB962C8B-B14F-4D97-AF65-F5344CB8AC3E}">
        <p14:creationId xmlns:p14="http://schemas.microsoft.com/office/powerpoint/2010/main" val="21271746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914775" y="2728912"/>
            <a:ext cx="5629275" cy="923330"/>
          </a:xfrm>
          <a:prstGeom prst="rect">
            <a:avLst/>
          </a:prstGeom>
          <a:noFill/>
        </p:spPr>
        <p:txBody>
          <a:bodyPr wrap="square" rtlCol="0">
            <a:spAutoFit/>
          </a:bodyPr>
          <a:lstStyle/>
          <a:p>
            <a:r>
              <a:rPr lang="en-US" sz="5400" b="1" dirty="0">
                <a:latin typeface="Avenir Heavy" charset="0"/>
                <a:ea typeface="Avenir Heavy" charset="0"/>
                <a:cs typeface="Avenir Heavy" charset="0"/>
              </a:rPr>
              <a:t>Paul’s letter</a:t>
            </a:r>
          </a:p>
        </p:txBody>
      </p:sp>
      <p:sp>
        <p:nvSpPr>
          <p:cNvPr id="6" name="TextBox 5"/>
          <p:cNvSpPr txBox="1"/>
          <p:nvPr/>
        </p:nvSpPr>
        <p:spPr>
          <a:xfrm>
            <a:off x="3914775" y="3538537"/>
            <a:ext cx="5629275" cy="923330"/>
          </a:xfrm>
          <a:prstGeom prst="rect">
            <a:avLst/>
          </a:prstGeom>
          <a:noFill/>
        </p:spPr>
        <p:txBody>
          <a:bodyPr wrap="square" rtlCol="0">
            <a:spAutoFit/>
          </a:bodyPr>
          <a:lstStyle/>
          <a:p>
            <a:r>
              <a:rPr lang="en-US" sz="5400" b="1" dirty="0">
                <a:latin typeface="Avenir Heavy" charset="0"/>
                <a:ea typeface="Avenir Heavy" charset="0"/>
                <a:cs typeface="Avenir Heavy" charset="0"/>
              </a:rPr>
              <a:t>to the </a:t>
            </a:r>
            <a:r>
              <a:rPr lang="en-US" sz="5400" b="1" dirty="0">
                <a:solidFill>
                  <a:srgbClr val="FF0000"/>
                </a:solidFill>
                <a:latin typeface="Avenir Heavy" charset="0"/>
                <a:ea typeface="Avenir Heavy" charset="0"/>
                <a:cs typeface="Avenir Heavy" charset="0"/>
              </a:rPr>
              <a:t>ROMANS</a:t>
            </a:r>
          </a:p>
        </p:txBody>
      </p:sp>
      <p:pic>
        <p:nvPicPr>
          <p:cNvPr id="8" name="Picture 7" descr="Qr code&#10;&#10;Description automatically generated">
            <a:extLst>
              <a:ext uri="{FF2B5EF4-FFF2-40B4-BE49-F238E27FC236}">
                <a16:creationId xmlns:a16="http://schemas.microsoft.com/office/drawing/2014/main" id="{993D9A6D-4298-7EBE-769C-D8A386F55B42}"/>
              </a:ext>
            </a:extLst>
          </p:cNvPr>
          <p:cNvPicPr>
            <a:picLocks noChangeAspect="1"/>
          </p:cNvPicPr>
          <p:nvPr/>
        </p:nvPicPr>
        <p:blipFill>
          <a:blip r:embed="rId3"/>
          <a:stretch>
            <a:fillRect/>
          </a:stretch>
        </p:blipFill>
        <p:spPr>
          <a:xfrm>
            <a:off x="10085069" y="4846320"/>
            <a:ext cx="1816100" cy="1816100"/>
          </a:xfrm>
          <a:prstGeom prst="rect">
            <a:avLst/>
          </a:prstGeom>
        </p:spPr>
      </p:pic>
    </p:spTree>
    <p:extLst>
      <p:ext uri="{BB962C8B-B14F-4D97-AF65-F5344CB8AC3E}">
        <p14:creationId xmlns:p14="http://schemas.microsoft.com/office/powerpoint/2010/main" val="61714887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6" y="5059827"/>
            <a:ext cx="3771900"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TENSION</a:t>
            </a:r>
          </a:p>
        </p:txBody>
      </p:sp>
      <p:sp>
        <p:nvSpPr>
          <p:cNvPr id="6" name="TextBox 5"/>
          <p:cNvSpPr txBox="1"/>
          <p:nvPr/>
        </p:nvSpPr>
        <p:spPr>
          <a:xfrm>
            <a:off x="1514476" y="5683028"/>
            <a:ext cx="3771900" cy="646331"/>
          </a:xfrm>
          <a:prstGeom prst="rect">
            <a:avLst/>
          </a:prstGeom>
          <a:noFill/>
        </p:spPr>
        <p:txBody>
          <a:bodyPr wrap="square" rtlCol="0">
            <a:spAutoFit/>
          </a:bodyPr>
          <a:lstStyle/>
          <a:p>
            <a:r>
              <a:rPr lang="en-US" sz="3600" b="1" dirty="0">
                <a:latin typeface="Avenir Heavy" charset="0"/>
                <a:ea typeface="Avenir Heavy" charset="0"/>
                <a:cs typeface="Avenir Heavy" charset="0"/>
              </a:rPr>
              <a:t>in the church</a:t>
            </a:r>
          </a:p>
        </p:txBody>
      </p:sp>
      <p:sp>
        <p:nvSpPr>
          <p:cNvPr id="7" name="Rectangle 6"/>
          <p:cNvSpPr/>
          <p:nvPr/>
        </p:nvSpPr>
        <p:spPr>
          <a:xfrm>
            <a:off x="1028701" y="383128"/>
            <a:ext cx="11163300" cy="584775"/>
          </a:xfrm>
          <a:prstGeom prst="rect">
            <a:avLst/>
          </a:prstGeom>
        </p:spPr>
        <p:txBody>
          <a:bodyPr wrap="square">
            <a:spAutoFit/>
          </a:bodyPr>
          <a:lstStyle/>
          <a:p>
            <a:pPr>
              <a:spcAft>
                <a:spcPts val="600"/>
              </a:spcAft>
              <a:defRPr/>
            </a:pPr>
            <a:endParaRPr lang="en-US" sz="3200" dirty="0">
              <a:latin typeface="Avenir Book" charset="0"/>
              <a:cs typeface="Avenir Book" charset="0"/>
            </a:endParaRPr>
          </a:p>
        </p:txBody>
      </p:sp>
      <p:sp>
        <p:nvSpPr>
          <p:cNvPr id="2" name="TextBox 1">
            <a:extLst>
              <a:ext uri="{FF2B5EF4-FFF2-40B4-BE49-F238E27FC236}">
                <a16:creationId xmlns:a16="http://schemas.microsoft.com/office/drawing/2014/main" id="{E91E109A-F2E6-666F-A3CD-4B378283B3F0}"/>
              </a:ext>
            </a:extLst>
          </p:cNvPr>
          <p:cNvSpPr txBox="1"/>
          <p:nvPr/>
        </p:nvSpPr>
        <p:spPr>
          <a:xfrm>
            <a:off x="579121" y="2229035"/>
            <a:ext cx="11612880" cy="2554545"/>
          </a:xfrm>
          <a:prstGeom prst="rect">
            <a:avLst/>
          </a:prstGeom>
          <a:noFill/>
        </p:spPr>
        <p:txBody>
          <a:bodyPr wrap="square" rtlCol="0">
            <a:spAutoFit/>
          </a:bodyPr>
          <a:lstStyle/>
          <a:p>
            <a:r>
              <a:rPr lang="en-US" sz="3200" dirty="0">
                <a:latin typeface="Avenir Book" panose="02000503020000020003" pitchFamily="2" charset="0"/>
              </a:rPr>
              <a:t>Acts 21:21 (ESV) </a:t>
            </a:r>
          </a:p>
          <a:p>
            <a:r>
              <a:rPr lang="en-US" sz="3200" baseline="30000" dirty="0">
                <a:latin typeface="Avenir Book" panose="02000503020000020003" pitchFamily="2" charset="0"/>
              </a:rPr>
              <a:t>21</a:t>
            </a:r>
            <a:r>
              <a:rPr lang="en-US" sz="3200" dirty="0">
                <a:latin typeface="Avenir Book" panose="02000503020000020003" pitchFamily="2" charset="0"/>
              </a:rPr>
              <a:t> and they have been told about you that you teach all the Jews who are among the Gentiles to forsake Moses, telling them not to circumcise their children or walk according to our customs. </a:t>
            </a:r>
          </a:p>
        </p:txBody>
      </p:sp>
    </p:spTree>
    <p:extLst>
      <p:ext uri="{BB962C8B-B14F-4D97-AF65-F5344CB8AC3E}">
        <p14:creationId xmlns:p14="http://schemas.microsoft.com/office/powerpoint/2010/main" val="416893935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536" y="68580"/>
            <a:ext cx="9560928" cy="6672263"/>
          </a:xfrm>
          <a:prstGeom prst="rect">
            <a:avLst/>
          </a:prstGeom>
        </p:spPr>
      </p:pic>
      <p:sp>
        <p:nvSpPr>
          <p:cNvPr id="2" name="Left Arrow 1">
            <a:extLst>
              <a:ext uri="{FF2B5EF4-FFF2-40B4-BE49-F238E27FC236}">
                <a16:creationId xmlns:a16="http://schemas.microsoft.com/office/drawing/2014/main" id="{3D5F5924-A535-8F18-075B-E5D5235C0C89}"/>
              </a:ext>
            </a:extLst>
          </p:cNvPr>
          <p:cNvSpPr/>
          <p:nvPr/>
        </p:nvSpPr>
        <p:spPr>
          <a:xfrm>
            <a:off x="5373666" y="2693096"/>
            <a:ext cx="296449" cy="1753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a:extLst>
              <a:ext uri="{FF2B5EF4-FFF2-40B4-BE49-F238E27FC236}">
                <a16:creationId xmlns:a16="http://schemas.microsoft.com/office/drawing/2014/main" id="{94FE16AD-BC0C-A5D0-FF69-91A356DC664B}"/>
              </a:ext>
            </a:extLst>
          </p:cNvPr>
          <p:cNvSpPr/>
          <p:nvPr/>
        </p:nvSpPr>
        <p:spPr>
          <a:xfrm>
            <a:off x="1716066" y="526093"/>
            <a:ext cx="275573" cy="27557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AE3F605-BDA9-B447-C170-1F73D8D3E0FB}"/>
              </a:ext>
            </a:extLst>
          </p:cNvPr>
          <p:cNvSpPr/>
          <p:nvPr/>
        </p:nvSpPr>
        <p:spPr>
          <a:xfrm>
            <a:off x="9748434" y="4479010"/>
            <a:ext cx="867905" cy="898902"/>
          </a:xfrm>
          <a:prstGeom prst="rect">
            <a:avLst/>
          </a:prstGeom>
          <a:solidFill>
            <a:srgbClr val="92D050">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464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6" y="5059827"/>
            <a:ext cx="3771900"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TENSION</a:t>
            </a:r>
          </a:p>
        </p:txBody>
      </p:sp>
      <p:sp>
        <p:nvSpPr>
          <p:cNvPr id="6" name="TextBox 5"/>
          <p:cNvSpPr txBox="1"/>
          <p:nvPr/>
        </p:nvSpPr>
        <p:spPr>
          <a:xfrm>
            <a:off x="1514476" y="5683028"/>
            <a:ext cx="3771900" cy="646331"/>
          </a:xfrm>
          <a:prstGeom prst="rect">
            <a:avLst/>
          </a:prstGeom>
          <a:noFill/>
        </p:spPr>
        <p:txBody>
          <a:bodyPr wrap="square" rtlCol="0">
            <a:spAutoFit/>
          </a:bodyPr>
          <a:lstStyle/>
          <a:p>
            <a:r>
              <a:rPr lang="en-US" sz="3600" b="1" dirty="0">
                <a:latin typeface="Avenir Heavy" charset="0"/>
                <a:ea typeface="Avenir Heavy" charset="0"/>
                <a:cs typeface="Avenir Heavy" charset="0"/>
              </a:rPr>
              <a:t>in the church</a:t>
            </a:r>
          </a:p>
        </p:txBody>
      </p:sp>
      <p:sp>
        <p:nvSpPr>
          <p:cNvPr id="7" name="Rectangle 6"/>
          <p:cNvSpPr/>
          <p:nvPr/>
        </p:nvSpPr>
        <p:spPr>
          <a:xfrm>
            <a:off x="1028701" y="383128"/>
            <a:ext cx="11163300" cy="584775"/>
          </a:xfrm>
          <a:prstGeom prst="rect">
            <a:avLst/>
          </a:prstGeom>
        </p:spPr>
        <p:txBody>
          <a:bodyPr wrap="square">
            <a:spAutoFit/>
          </a:bodyPr>
          <a:lstStyle/>
          <a:p>
            <a:pPr>
              <a:spcAft>
                <a:spcPts val="600"/>
              </a:spcAft>
              <a:defRPr/>
            </a:pPr>
            <a:endParaRPr lang="en-US" sz="3200" dirty="0">
              <a:latin typeface="Avenir Book" charset="0"/>
              <a:cs typeface="Avenir Book" charset="0"/>
            </a:endParaRPr>
          </a:p>
        </p:txBody>
      </p:sp>
      <p:sp>
        <p:nvSpPr>
          <p:cNvPr id="2" name="TextBox 1">
            <a:extLst>
              <a:ext uri="{FF2B5EF4-FFF2-40B4-BE49-F238E27FC236}">
                <a16:creationId xmlns:a16="http://schemas.microsoft.com/office/drawing/2014/main" id="{E91E109A-F2E6-666F-A3CD-4B378283B3F0}"/>
              </a:ext>
            </a:extLst>
          </p:cNvPr>
          <p:cNvSpPr txBox="1"/>
          <p:nvPr/>
        </p:nvSpPr>
        <p:spPr>
          <a:xfrm>
            <a:off x="459852" y="43069"/>
            <a:ext cx="11612880" cy="5016758"/>
          </a:xfrm>
          <a:prstGeom prst="rect">
            <a:avLst/>
          </a:prstGeom>
          <a:noFill/>
        </p:spPr>
        <p:txBody>
          <a:bodyPr wrap="square" rtlCol="0">
            <a:spAutoFit/>
          </a:bodyPr>
          <a:lstStyle/>
          <a:p>
            <a:r>
              <a:rPr lang="en-US" sz="3200" dirty="0">
                <a:latin typeface="Avenir Book" panose="02000503020000020003" pitchFamily="2" charset="0"/>
              </a:rPr>
              <a:t>“the Jews interpreted their (i.e., the group’s) special relationship with God as a matter of status… It is for this reason that the Jews prided themselves in their unusual way of life according to the Law of Moses, for this distinctive way of life identified them as God’s special people. When seen in this way, their obedience to the Torah was not so much viewed as earning them their salvation but instead was understood as the ‘mark’ or ‘badge’ that identified them as the people of God. Obeying the Law of Moses makes one a jew, it makes one a member of God’s special people…”</a:t>
            </a:r>
          </a:p>
        </p:txBody>
      </p:sp>
    </p:spTree>
    <p:extLst>
      <p:ext uri="{BB962C8B-B14F-4D97-AF65-F5344CB8AC3E}">
        <p14:creationId xmlns:p14="http://schemas.microsoft.com/office/powerpoint/2010/main" val="152981329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6" y="5059827"/>
            <a:ext cx="3771900"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TENSION</a:t>
            </a:r>
          </a:p>
        </p:txBody>
      </p:sp>
      <p:sp>
        <p:nvSpPr>
          <p:cNvPr id="6" name="TextBox 5"/>
          <p:cNvSpPr txBox="1"/>
          <p:nvPr/>
        </p:nvSpPr>
        <p:spPr>
          <a:xfrm>
            <a:off x="1514476" y="5683028"/>
            <a:ext cx="3771900" cy="646331"/>
          </a:xfrm>
          <a:prstGeom prst="rect">
            <a:avLst/>
          </a:prstGeom>
          <a:noFill/>
        </p:spPr>
        <p:txBody>
          <a:bodyPr wrap="square" rtlCol="0">
            <a:spAutoFit/>
          </a:bodyPr>
          <a:lstStyle/>
          <a:p>
            <a:r>
              <a:rPr lang="en-US" sz="3600" b="1" dirty="0">
                <a:latin typeface="Avenir Heavy" charset="0"/>
                <a:ea typeface="Avenir Heavy" charset="0"/>
                <a:cs typeface="Avenir Heavy" charset="0"/>
              </a:rPr>
              <a:t>in the church</a:t>
            </a:r>
          </a:p>
        </p:txBody>
      </p:sp>
      <p:sp>
        <p:nvSpPr>
          <p:cNvPr id="7" name="Rectangle 6"/>
          <p:cNvSpPr/>
          <p:nvPr/>
        </p:nvSpPr>
        <p:spPr>
          <a:xfrm>
            <a:off x="1028701" y="383128"/>
            <a:ext cx="11163300" cy="584775"/>
          </a:xfrm>
          <a:prstGeom prst="rect">
            <a:avLst/>
          </a:prstGeom>
        </p:spPr>
        <p:txBody>
          <a:bodyPr wrap="square">
            <a:spAutoFit/>
          </a:bodyPr>
          <a:lstStyle/>
          <a:p>
            <a:pPr>
              <a:spcAft>
                <a:spcPts val="600"/>
              </a:spcAft>
              <a:defRPr/>
            </a:pPr>
            <a:endParaRPr lang="en-US" sz="3200" dirty="0">
              <a:latin typeface="Avenir Book" charset="0"/>
              <a:cs typeface="Avenir Book" charset="0"/>
            </a:endParaRPr>
          </a:p>
        </p:txBody>
      </p:sp>
      <p:sp>
        <p:nvSpPr>
          <p:cNvPr id="2" name="TextBox 1">
            <a:extLst>
              <a:ext uri="{FF2B5EF4-FFF2-40B4-BE49-F238E27FC236}">
                <a16:creationId xmlns:a16="http://schemas.microsoft.com/office/drawing/2014/main" id="{E91E109A-F2E6-666F-A3CD-4B378283B3F0}"/>
              </a:ext>
            </a:extLst>
          </p:cNvPr>
          <p:cNvSpPr txBox="1"/>
          <p:nvPr/>
        </p:nvSpPr>
        <p:spPr>
          <a:xfrm>
            <a:off x="459852" y="43069"/>
            <a:ext cx="11612880" cy="5016758"/>
          </a:xfrm>
          <a:prstGeom prst="rect">
            <a:avLst/>
          </a:prstGeom>
          <a:noFill/>
        </p:spPr>
        <p:txBody>
          <a:bodyPr wrap="square" rtlCol="0">
            <a:spAutoFit/>
          </a:bodyPr>
          <a:lstStyle/>
          <a:p>
            <a:r>
              <a:rPr lang="en-US" sz="3200" dirty="0">
                <a:latin typeface="Avenir Book" panose="02000503020000020003" pitchFamily="2" charset="0"/>
              </a:rPr>
              <a:t>This question of the status of the Jewish people with God in light of the gospel stands at the heart of Romans. The Gentile Christians argued that Jewish rejection of the gospel left them (the Gentile Christians) as God’s special people, but the Jewish Christians had Scriptural statements to the contrary on their side. To put the matter in different terms, there was an argument going on within the church at Rome. The two groups, the Jewish Christians and the Gentile Christians, were arguing over ‘Who is the greatest in the kingdom of heaven?’ (cf. Matthew 18.1)” (</a:t>
            </a:r>
            <a:r>
              <a:rPr lang="en-US" sz="3200" dirty="0" err="1">
                <a:latin typeface="Avenir Book" panose="02000503020000020003" pitchFamily="2" charset="0"/>
              </a:rPr>
              <a:t>McClister</a:t>
            </a:r>
            <a:r>
              <a:rPr lang="en-US" sz="3200" dirty="0">
                <a:latin typeface="Avenir Book" panose="02000503020000020003" pitchFamily="2" charset="0"/>
              </a:rPr>
              <a:t> 202-203)</a:t>
            </a:r>
          </a:p>
        </p:txBody>
      </p:sp>
    </p:spTree>
    <p:extLst>
      <p:ext uri="{BB962C8B-B14F-4D97-AF65-F5344CB8AC3E}">
        <p14:creationId xmlns:p14="http://schemas.microsoft.com/office/powerpoint/2010/main" val="134192007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6" y="5059827"/>
            <a:ext cx="3771900"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TENSION</a:t>
            </a:r>
          </a:p>
        </p:txBody>
      </p:sp>
      <p:sp>
        <p:nvSpPr>
          <p:cNvPr id="6" name="TextBox 5"/>
          <p:cNvSpPr txBox="1"/>
          <p:nvPr/>
        </p:nvSpPr>
        <p:spPr>
          <a:xfrm>
            <a:off x="1514476" y="5683028"/>
            <a:ext cx="3771900" cy="646331"/>
          </a:xfrm>
          <a:prstGeom prst="rect">
            <a:avLst/>
          </a:prstGeom>
          <a:noFill/>
        </p:spPr>
        <p:txBody>
          <a:bodyPr wrap="square" rtlCol="0">
            <a:spAutoFit/>
          </a:bodyPr>
          <a:lstStyle/>
          <a:p>
            <a:r>
              <a:rPr lang="en-US" sz="3600" b="1" dirty="0">
                <a:latin typeface="Avenir Heavy" charset="0"/>
                <a:ea typeface="Avenir Heavy" charset="0"/>
                <a:cs typeface="Avenir Heavy" charset="0"/>
              </a:rPr>
              <a:t>in the church</a:t>
            </a:r>
          </a:p>
        </p:txBody>
      </p:sp>
      <p:sp>
        <p:nvSpPr>
          <p:cNvPr id="7" name="Rectangle 6"/>
          <p:cNvSpPr/>
          <p:nvPr/>
        </p:nvSpPr>
        <p:spPr>
          <a:xfrm>
            <a:off x="1028701" y="383128"/>
            <a:ext cx="11163300" cy="584775"/>
          </a:xfrm>
          <a:prstGeom prst="rect">
            <a:avLst/>
          </a:prstGeom>
        </p:spPr>
        <p:txBody>
          <a:bodyPr wrap="square">
            <a:spAutoFit/>
          </a:bodyPr>
          <a:lstStyle/>
          <a:p>
            <a:pPr>
              <a:spcAft>
                <a:spcPts val="600"/>
              </a:spcAft>
              <a:defRPr/>
            </a:pPr>
            <a:endParaRPr lang="en-US" sz="3200" dirty="0">
              <a:latin typeface="Avenir Book" charset="0"/>
              <a:cs typeface="Avenir Book" charset="0"/>
            </a:endParaRPr>
          </a:p>
        </p:txBody>
      </p:sp>
      <p:sp>
        <p:nvSpPr>
          <p:cNvPr id="2" name="TextBox 1">
            <a:extLst>
              <a:ext uri="{FF2B5EF4-FFF2-40B4-BE49-F238E27FC236}">
                <a16:creationId xmlns:a16="http://schemas.microsoft.com/office/drawing/2014/main" id="{E91E109A-F2E6-666F-A3CD-4B378283B3F0}"/>
              </a:ext>
            </a:extLst>
          </p:cNvPr>
          <p:cNvSpPr txBox="1"/>
          <p:nvPr/>
        </p:nvSpPr>
        <p:spPr>
          <a:xfrm>
            <a:off x="579120" y="559122"/>
            <a:ext cx="11612880" cy="4031873"/>
          </a:xfrm>
          <a:prstGeom prst="rect">
            <a:avLst/>
          </a:prstGeom>
          <a:noFill/>
        </p:spPr>
        <p:txBody>
          <a:bodyPr wrap="square" rtlCol="0">
            <a:spAutoFit/>
          </a:bodyPr>
          <a:lstStyle/>
          <a:p>
            <a:r>
              <a:rPr lang="en-US" sz="3200" dirty="0">
                <a:latin typeface="Avenir Book" panose="02000503020000020003" pitchFamily="2" charset="0"/>
              </a:rPr>
              <a:t>Romans 15:7–9 (ESV) </a:t>
            </a:r>
          </a:p>
          <a:p>
            <a:r>
              <a:rPr lang="en-US" sz="3200" u="none" strike="noStrike" baseline="30000" dirty="0">
                <a:effectLst/>
                <a:latin typeface="Avenir Book" panose="02000503020000020003" pitchFamily="2" charset="0"/>
              </a:rPr>
              <a:t>7</a:t>
            </a:r>
            <a:r>
              <a:rPr lang="en-US" sz="3200" u="none" strike="noStrike" dirty="0">
                <a:effectLst/>
                <a:latin typeface="Avenir Book" panose="02000503020000020003" pitchFamily="2" charset="0"/>
              </a:rPr>
              <a:t> </a:t>
            </a:r>
            <a:r>
              <a:rPr lang="en-US" sz="3200" dirty="0">
                <a:effectLst/>
                <a:latin typeface="Avenir Book" panose="02000503020000020003" pitchFamily="2" charset="0"/>
              </a:rPr>
              <a:t>Therefore welcome one another as Christ has welcomed you, for the glory of God. </a:t>
            </a:r>
            <a:r>
              <a:rPr lang="en-US" sz="3200" u="none" strike="noStrike" baseline="30000" dirty="0">
                <a:effectLst/>
                <a:latin typeface="Avenir Book" panose="02000503020000020003" pitchFamily="2" charset="0"/>
              </a:rPr>
              <a:t>8</a:t>
            </a:r>
            <a:r>
              <a:rPr lang="en-US" sz="3200" u="none" strike="noStrike" dirty="0">
                <a:effectLst/>
                <a:latin typeface="Avenir Book" panose="02000503020000020003" pitchFamily="2" charset="0"/>
              </a:rPr>
              <a:t> </a:t>
            </a:r>
            <a:r>
              <a:rPr lang="en-US" sz="3200" dirty="0">
                <a:effectLst/>
                <a:latin typeface="Avenir Book" panose="02000503020000020003" pitchFamily="2" charset="0"/>
              </a:rPr>
              <a:t>For I tell you that Christ became a servant to the circumcised to show God’s truthfulness, in order to confirm the promises given to the patriarchs, </a:t>
            </a:r>
            <a:r>
              <a:rPr lang="en-US" sz="3200" u="none" strike="noStrike" baseline="30000" dirty="0">
                <a:effectLst/>
                <a:latin typeface="Avenir Book" panose="02000503020000020003" pitchFamily="2" charset="0"/>
              </a:rPr>
              <a:t>9</a:t>
            </a:r>
            <a:r>
              <a:rPr lang="en-US" sz="3200" u="none" strike="noStrike" dirty="0">
                <a:effectLst/>
                <a:latin typeface="Avenir Book" panose="02000503020000020003" pitchFamily="2" charset="0"/>
              </a:rPr>
              <a:t> </a:t>
            </a:r>
            <a:r>
              <a:rPr lang="en-US" sz="3200" dirty="0">
                <a:effectLst/>
                <a:latin typeface="Avenir Book" panose="02000503020000020003" pitchFamily="2" charset="0"/>
              </a:rPr>
              <a:t>and in order that the Gentiles might glorify God for his mercy. As it is written, “Therefore I will praise you among the Gentiles, and sing to your name.”</a:t>
            </a:r>
            <a:r>
              <a:rPr lang="en-US" sz="3200" dirty="0">
                <a:latin typeface="Avenir Book" panose="02000503020000020003" pitchFamily="2" charset="0"/>
              </a:rPr>
              <a:t> </a:t>
            </a:r>
          </a:p>
        </p:txBody>
      </p:sp>
    </p:spTree>
    <p:extLst>
      <p:ext uri="{BB962C8B-B14F-4D97-AF65-F5344CB8AC3E}">
        <p14:creationId xmlns:p14="http://schemas.microsoft.com/office/powerpoint/2010/main" val="209362077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6" y="5059827"/>
            <a:ext cx="3771900" cy="646331"/>
          </a:xfrm>
          <a:prstGeom prst="rect">
            <a:avLst/>
          </a:prstGeom>
          <a:noFill/>
        </p:spPr>
        <p:txBody>
          <a:bodyPr wrap="square" rtlCol="0">
            <a:spAutoFit/>
          </a:bodyPr>
          <a:lstStyle/>
          <a:p>
            <a:r>
              <a:rPr lang="en-US" sz="3600" b="1" dirty="0">
                <a:latin typeface="Avenir Heavy" charset="0"/>
                <a:ea typeface="Avenir Heavy" charset="0"/>
                <a:cs typeface="Avenir Heavy" charset="0"/>
              </a:rPr>
              <a:t>the solution</a:t>
            </a:r>
          </a:p>
        </p:txBody>
      </p:sp>
      <p:sp>
        <p:nvSpPr>
          <p:cNvPr id="6" name="TextBox 5"/>
          <p:cNvSpPr txBox="1"/>
          <p:nvPr/>
        </p:nvSpPr>
        <p:spPr>
          <a:xfrm>
            <a:off x="1514476" y="5683028"/>
            <a:ext cx="3771900"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THE GOSPEL</a:t>
            </a:r>
          </a:p>
        </p:txBody>
      </p:sp>
      <p:sp>
        <p:nvSpPr>
          <p:cNvPr id="7" name="Rectangle 6"/>
          <p:cNvSpPr/>
          <p:nvPr/>
        </p:nvSpPr>
        <p:spPr>
          <a:xfrm>
            <a:off x="1028701" y="383128"/>
            <a:ext cx="11163300" cy="584775"/>
          </a:xfrm>
          <a:prstGeom prst="rect">
            <a:avLst/>
          </a:prstGeom>
        </p:spPr>
        <p:txBody>
          <a:bodyPr wrap="square">
            <a:spAutoFit/>
          </a:bodyPr>
          <a:lstStyle/>
          <a:p>
            <a:pPr>
              <a:spcAft>
                <a:spcPts val="600"/>
              </a:spcAft>
              <a:defRPr/>
            </a:pPr>
            <a:endParaRPr lang="en-US" sz="3200" dirty="0">
              <a:latin typeface="Avenir Book" charset="0"/>
              <a:cs typeface="Avenir Book" charset="0"/>
            </a:endParaRPr>
          </a:p>
        </p:txBody>
      </p:sp>
      <p:sp>
        <p:nvSpPr>
          <p:cNvPr id="2" name="TextBox 1">
            <a:extLst>
              <a:ext uri="{FF2B5EF4-FFF2-40B4-BE49-F238E27FC236}">
                <a16:creationId xmlns:a16="http://schemas.microsoft.com/office/drawing/2014/main" id="{E91E109A-F2E6-666F-A3CD-4B378283B3F0}"/>
              </a:ext>
            </a:extLst>
          </p:cNvPr>
          <p:cNvSpPr txBox="1"/>
          <p:nvPr/>
        </p:nvSpPr>
        <p:spPr>
          <a:xfrm>
            <a:off x="579120" y="485521"/>
            <a:ext cx="11612880" cy="4262705"/>
          </a:xfrm>
          <a:prstGeom prst="rect">
            <a:avLst/>
          </a:prstGeom>
          <a:noFill/>
        </p:spPr>
        <p:txBody>
          <a:bodyPr wrap="square" rtlCol="0">
            <a:spAutoFit/>
          </a:bodyPr>
          <a:lstStyle/>
          <a:p>
            <a:pPr marL="514350" indent="-514350">
              <a:spcAft>
                <a:spcPts val="600"/>
              </a:spcAft>
              <a:buFont typeface="+mj-lt"/>
              <a:buAutoNum type="arabicPeriod"/>
            </a:pPr>
            <a:r>
              <a:rPr lang="en-US" sz="3200" dirty="0">
                <a:effectLst/>
                <a:latin typeface="Avenir Book" panose="02000503020000020003" pitchFamily="2" charset="0"/>
              </a:rPr>
              <a:t>The Gospel shows that both Jew and Gentile stand in equal need (Romans 1-3)</a:t>
            </a:r>
          </a:p>
          <a:p>
            <a:pPr marL="514350" indent="-514350">
              <a:spcAft>
                <a:spcPts val="600"/>
              </a:spcAft>
              <a:buFont typeface="+mj-lt"/>
              <a:buAutoNum type="arabicPeriod"/>
            </a:pPr>
            <a:r>
              <a:rPr lang="en-US" sz="3200" dirty="0">
                <a:effectLst/>
                <a:latin typeface="Avenir Book" panose="02000503020000020003" pitchFamily="2" charset="0"/>
              </a:rPr>
              <a:t>The Gospel shows how salvation can be received by both Jew and Gentile (Romans 4-8)</a:t>
            </a:r>
          </a:p>
          <a:p>
            <a:pPr marL="514350" indent="-514350">
              <a:spcAft>
                <a:spcPts val="600"/>
              </a:spcAft>
              <a:buFont typeface="+mj-lt"/>
              <a:buAutoNum type="arabicPeriod"/>
            </a:pPr>
            <a:r>
              <a:rPr lang="en-US" sz="3200" dirty="0">
                <a:effectLst/>
                <a:latin typeface="Avenir Book" panose="02000503020000020003" pitchFamily="2" charset="0"/>
              </a:rPr>
              <a:t>The Gospel shows God’s true will for the Jews </a:t>
            </a:r>
            <a:br>
              <a:rPr lang="en-US" sz="3200" dirty="0">
                <a:effectLst/>
                <a:latin typeface="Avenir Book" panose="02000503020000020003" pitchFamily="2" charset="0"/>
              </a:rPr>
            </a:br>
            <a:r>
              <a:rPr lang="en-US" sz="3200" dirty="0">
                <a:effectLst/>
                <a:latin typeface="Avenir Book" panose="02000503020000020003" pitchFamily="2" charset="0"/>
              </a:rPr>
              <a:t>(Romans 9-11)</a:t>
            </a:r>
          </a:p>
          <a:p>
            <a:pPr marL="514350" indent="-514350">
              <a:spcAft>
                <a:spcPts val="600"/>
              </a:spcAft>
              <a:buFont typeface="+mj-lt"/>
              <a:buAutoNum type="arabicPeriod"/>
            </a:pPr>
            <a:r>
              <a:rPr lang="en-US" sz="3200" dirty="0">
                <a:effectLst/>
                <a:latin typeface="Avenir Book" panose="02000503020000020003" pitchFamily="2" charset="0"/>
              </a:rPr>
              <a:t>The Gospel shows how all of our lives should look in Christ </a:t>
            </a:r>
            <a:br>
              <a:rPr lang="en-US" sz="3200" dirty="0">
                <a:effectLst/>
                <a:latin typeface="Avenir Book" panose="02000503020000020003" pitchFamily="2" charset="0"/>
              </a:rPr>
            </a:br>
            <a:r>
              <a:rPr lang="en-US" sz="3200" dirty="0">
                <a:effectLst/>
                <a:latin typeface="Avenir Book" panose="02000503020000020003" pitchFamily="2" charset="0"/>
              </a:rPr>
              <a:t>(Romans 12-16)</a:t>
            </a:r>
          </a:p>
        </p:txBody>
      </p:sp>
    </p:spTree>
    <p:extLst>
      <p:ext uri="{BB962C8B-B14F-4D97-AF65-F5344CB8AC3E}">
        <p14:creationId xmlns:p14="http://schemas.microsoft.com/office/powerpoint/2010/main" val="5728268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93271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6" y="5059827"/>
            <a:ext cx="3771900" cy="646331"/>
          </a:xfrm>
          <a:prstGeom prst="rect">
            <a:avLst/>
          </a:prstGeom>
          <a:noFill/>
        </p:spPr>
        <p:txBody>
          <a:bodyPr wrap="square" rtlCol="0">
            <a:spAutoFit/>
          </a:bodyPr>
          <a:lstStyle/>
          <a:p>
            <a:r>
              <a:rPr lang="en-US" sz="3600" b="1" dirty="0">
                <a:latin typeface="Avenir Heavy" charset="0"/>
                <a:ea typeface="Avenir Heavy" charset="0"/>
                <a:cs typeface="Avenir Heavy" charset="0"/>
              </a:rPr>
              <a:t>the apostle</a:t>
            </a:r>
          </a:p>
        </p:txBody>
      </p:sp>
      <p:sp>
        <p:nvSpPr>
          <p:cNvPr id="6" name="TextBox 5"/>
          <p:cNvSpPr txBox="1"/>
          <p:nvPr/>
        </p:nvSpPr>
        <p:spPr>
          <a:xfrm>
            <a:off x="1514476" y="5683028"/>
            <a:ext cx="3771900"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PAUL</a:t>
            </a:r>
          </a:p>
        </p:txBody>
      </p:sp>
      <p:sp>
        <p:nvSpPr>
          <p:cNvPr id="2" name="TextBox 1">
            <a:extLst>
              <a:ext uri="{FF2B5EF4-FFF2-40B4-BE49-F238E27FC236}">
                <a16:creationId xmlns:a16="http://schemas.microsoft.com/office/drawing/2014/main" id="{E91E109A-F2E6-666F-A3CD-4B378283B3F0}"/>
              </a:ext>
            </a:extLst>
          </p:cNvPr>
          <p:cNvSpPr txBox="1"/>
          <p:nvPr/>
        </p:nvSpPr>
        <p:spPr>
          <a:xfrm>
            <a:off x="579121" y="897196"/>
            <a:ext cx="11612880" cy="3539430"/>
          </a:xfrm>
          <a:prstGeom prst="rect">
            <a:avLst/>
          </a:prstGeom>
          <a:noFill/>
        </p:spPr>
        <p:txBody>
          <a:bodyPr wrap="square" rtlCol="0">
            <a:spAutoFit/>
          </a:bodyPr>
          <a:lstStyle/>
          <a:p>
            <a:r>
              <a:rPr lang="en-US" sz="3200" dirty="0">
                <a:latin typeface="Avenir Book" panose="02000503020000020003" pitchFamily="2" charset="0"/>
              </a:rPr>
              <a:t>Philippians 3:4–6 (ESV) </a:t>
            </a:r>
          </a:p>
          <a:p>
            <a:r>
              <a:rPr lang="en-US" sz="3200" baseline="30000" dirty="0">
                <a:latin typeface="Avenir Book" panose="02000503020000020003" pitchFamily="2" charset="0"/>
              </a:rPr>
              <a:t>4</a:t>
            </a:r>
            <a:r>
              <a:rPr lang="en-US" sz="3200" dirty="0">
                <a:latin typeface="Avenir Book" panose="02000503020000020003" pitchFamily="2" charset="0"/>
              </a:rPr>
              <a:t> though I myself have reason for confidence in the flesh also. If anyone else thinks he has reason for confidence in the flesh, I have more: </a:t>
            </a:r>
            <a:r>
              <a:rPr lang="en-US" sz="3200" baseline="30000" dirty="0">
                <a:latin typeface="Avenir Book" panose="02000503020000020003" pitchFamily="2" charset="0"/>
              </a:rPr>
              <a:t>5</a:t>
            </a:r>
            <a:r>
              <a:rPr lang="en-US" sz="3200" dirty="0">
                <a:latin typeface="Avenir Book" panose="02000503020000020003" pitchFamily="2" charset="0"/>
              </a:rPr>
              <a:t> circumcised on the eighth day, of the people of Israel, of the tribe of Benjamin, a Hebrew of Hebrews; as to the law, a Pharisee; </a:t>
            </a:r>
            <a:r>
              <a:rPr lang="en-US" sz="3200" baseline="30000" dirty="0">
                <a:latin typeface="Avenir Book" panose="02000503020000020003" pitchFamily="2" charset="0"/>
              </a:rPr>
              <a:t>6</a:t>
            </a:r>
            <a:r>
              <a:rPr lang="en-US" sz="3200" dirty="0">
                <a:latin typeface="Avenir Book" panose="02000503020000020003" pitchFamily="2" charset="0"/>
              </a:rPr>
              <a:t> as to zeal, a persecutor of the church; as to righteousness under the law, blameless. </a:t>
            </a:r>
          </a:p>
        </p:txBody>
      </p:sp>
    </p:spTree>
    <p:extLst>
      <p:ext uri="{BB962C8B-B14F-4D97-AF65-F5344CB8AC3E}">
        <p14:creationId xmlns:p14="http://schemas.microsoft.com/office/powerpoint/2010/main" val="12940616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6" y="5059827"/>
            <a:ext cx="3771900" cy="646331"/>
          </a:xfrm>
          <a:prstGeom prst="rect">
            <a:avLst/>
          </a:prstGeom>
          <a:noFill/>
        </p:spPr>
        <p:txBody>
          <a:bodyPr wrap="square" rtlCol="0">
            <a:spAutoFit/>
          </a:bodyPr>
          <a:lstStyle/>
          <a:p>
            <a:r>
              <a:rPr lang="en-US" sz="3600" b="1" dirty="0">
                <a:latin typeface="Avenir Heavy" charset="0"/>
                <a:ea typeface="Avenir Heavy" charset="0"/>
                <a:cs typeface="Avenir Heavy" charset="0"/>
              </a:rPr>
              <a:t>the apostle</a:t>
            </a:r>
          </a:p>
        </p:txBody>
      </p:sp>
      <p:sp>
        <p:nvSpPr>
          <p:cNvPr id="6" name="TextBox 5"/>
          <p:cNvSpPr txBox="1"/>
          <p:nvPr/>
        </p:nvSpPr>
        <p:spPr>
          <a:xfrm>
            <a:off x="1514476" y="5683028"/>
            <a:ext cx="3771900"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PAUL</a:t>
            </a:r>
          </a:p>
        </p:txBody>
      </p:sp>
      <p:sp>
        <p:nvSpPr>
          <p:cNvPr id="7" name="Rectangle 6"/>
          <p:cNvSpPr/>
          <p:nvPr/>
        </p:nvSpPr>
        <p:spPr>
          <a:xfrm>
            <a:off x="1028701" y="383128"/>
            <a:ext cx="11163300" cy="584775"/>
          </a:xfrm>
          <a:prstGeom prst="rect">
            <a:avLst/>
          </a:prstGeom>
        </p:spPr>
        <p:txBody>
          <a:bodyPr wrap="square">
            <a:spAutoFit/>
          </a:bodyPr>
          <a:lstStyle/>
          <a:p>
            <a:pPr>
              <a:spcAft>
                <a:spcPts val="600"/>
              </a:spcAft>
              <a:defRPr/>
            </a:pPr>
            <a:endParaRPr lang="en-US" sz="3200" dirty="0">
              <a:latin typeface="Avenir Book" charset="0"/>
              <a:cs typeface="Avenir Book" charset="0"/>
            </a:endParaRPr>
          </a:p>
        </p:txBody>
      </p:sp>
      <p:sp>
        <p:nvSpPr>
          <p:cNvPr id="2" name="TextBox 1">
            <a:extLst>
              <a:ext uri="{FF2B5EF4-FFF2-40B4-BE49-F238E27FC236}">
                <a16:creationId xmlns:a16="http://schemas.microsoft.com/office/drawing/2014/main" id="{E91E109A-F2E6-666F-A3CD-4B378283B3F0}"/>
              </a:ext>
            </a:extLst>
          </p:cNvPr>
          <p:cNvSpPr txBox="1"/>
          <p:nvPr/>
        </p:nvSpPr>
        <p:spPr>
          <a:xfrm>
            <a:off x="579120" y="528641"/>
            <a:ext cx="11612880" cy="4247317"/>
          </a:xfrm>
          <a:prstGeom prst="rect">
            <a:avLst/>
          </a:prstGeom>
          <a:noFill/>
        </p:spPr>
        <p:txBody>
          <a:bodyPr wrap="square" rtlCol="0">
            <a:spAutoFit/>
          </a:bodyPr>
          <a:lstStyle/>
          <a:p>
            <a:r>
              <a:rPr lang="en-US" sz="3000" dirty="0">
                <a:latin typeface="Avenir Book" panose="02000503020000020003" pitchFamily="2" charset="0"/>
              </a:rPr>
              <a:t>Acts 26:16–18 (ESV) </a:t>
            </a:r>
          </a:p>
          <a:p>
            <a:r>
              <a:rPr lang="en-US" sz="3000" baseline="30000" dirty="0">
                <a:latin typeface="Avenir Book" panose="02000503020000020003" pitchFamily="2" charset="0"/>
              </a:rPr>
              <a:t>16</a:t>
            </a:r>
            <a:r>
              <a:rPr lang="en-US" sz="3000" dirty="0">
                <a:latin typeface="Avenir Book" panose="02000503020000020003" pitchFamily="2" charset="0"/>
              </a:rPr>
              <a:t> But rise and stand upon your feet, for I have appeared to you for this purpose, to appoint you as a servant and witness to the things in which you have seen me and to those in which I will appear to you, </a:t>
            </a:r>
            <a:r>
              <a:rPr lang="en-US" sz="3000" baseline="30000" dirty="0">
                <a:latin typeface="Avenir Book" panose="02000503020000020003" pitchFamily="2" charset="0"/>
              </a:rPr>
              <a:t>17</a:t>
            </a:r>
            <a:r>
              <a:rPr lang="en-US" sz="3000" dirty="0">
                <a:latin typeface="Avenir Book" panose="02000503020000020003" pitchFamily="2" charset="0"/>
              </a:rPr>
              <a:t> delivering you from your people and from the Gentiles—to whom I am sending you </a:t>
            </a:r>
            <a:r>
              <a:rPr lang="en-US" sz="3000" baseline="30000" dirty="0">
                <a:latin typeface="Avenir Book" panose="02000503020000020003" pitchFamily="2" charset="0"/>
              </a:rPr>
              <a:t>18</a:t>
            </a:r>
            <a:r>
              <a:rPr lang="en-US" sz="3000" dirty="0">
                <a:latin typeface="Avenir Book" panose="02000503020000020003" pitchFamily="2" charset="0"/>
              </a:rPr>
              <a:t> to open their eyes, so that they may turn from darkness to light and from the power of Satan to God, that they may receive forgiveness of sins and a place among those who are sanctified by faith in me.’ </a:t>
            </a:r>
          </a:p>
        </p:txBody>
      </p:sp>
    </p:spTree>
    <p:extLst>
      <p:ext uri="{BB962C8B-B14F-4D97-AF65-F5344CB8AC3E}">
        <p14:creationId xmlns:p14="http://schemas.microsoft.com/office/powerpoint/2010/main" val="250892064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536" y="68580"/>
            <a:ext cx="9560928" cy="6672263"/>
          </a:xfrm>
          <a:prstGeom prst="rect">
            <a:avLst/>
          </a:prstGeom>
        </p:spPr>
      </p:pic>
      <p:sp>
        <p:nvSpPr>
          <p:cNvPr id="2" name="Left Arrow 1">
            <a:extLst>
              <a:ext uri="{FF2B5EF4-FFF2-40B4-BE49-F238E27FC236}">
                <a16:creationId xmlns:a16="http://schemas.microsoft.com/office/drawing/2014/main" id="{3D5F5924-A535-8F18-075B-E5D5235C0C89}"/>
              </a:ext>
            </a:extLst>
          </p:cNvPr>
          <p:cNvSpPr/>
          <p:nvPr/>
        </p:nvSpPr>
        <p:spPr>
          <a:xfrm>
            <a:off x="5373666" y="2693096"/>
            <a:ext cx="296449" cy="1753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a:extLst>
              <a:ext uri="{FF2B5EF4-FFF2-40B4-BE49-F238E27FC236}">
                <a16:creationId xmlns:a16="http://schemas.microsoft.com/office/drawing/2014/main" id="{94FE16AD-BC0C-A5D0-FF69-91A356DC664B}"/>
              </a:ext>
            </a:extLst>
          </p:cNvPr>
          <p:cNvSpPr/>
          <p:nvPr/>
        </p:nvSpPr>
        <p:spPr>
          <a:xfrm>
            <a:off x="1716066" y="526093"/>
            <a:ext cx="275573" cy="27557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8555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6" y="5059827"/>
            <a:ext cx="3771900" cy="646331"/>
          </a:xfrm>
          <a:prstGeom prst="rect">
            <a:avLst/>
          </a:prstGeom>
          <a:noFill/>
        </p:spPr>
        <p:txBody>
          <a:bodyPr wrap="square" rtlCol="0">
            <a:spAutoFit/>
          </a:bodyPr>
          <a:lstStyle/>
          <a:p>
            <a:r>
              <a:rPr lang="en-US" sz="3600" b="1" dirty="0">
                <a:latin typeface="Avenir Heavy" charset="0"/>
                <a:ea typeface="Avenir Heavy" charset="0"/>
                <a:cs typeface="Avenir Heavy" charset="0"/>
              </a:rPr>
              <a:t>the apostle</a:t>
            </a:r>
          </a:p>
        </p:txBody>
      </p:sp>
      <p:sp>
        <p:nvSpPr>
          <p:cNvPr id="6" name="TextBox 5"/>
          <p:cNvSpPr txBox="1"/>
          <p:nvPr/>
        </p:nvSpPr>
        <p:spPr>
          <a:xfrm>
            <a:off x="1514476" y="5683028"/>
            <a:ext cx="3771900"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PAUL</a:t>
            </a:r>
          </a:p>
        </p:txBody>
      </p:sp>
      <p:sp>
        <p:nvSpPr>
          <p:cNvPr id="7" name="Rectangle 6"/>
          <p:cNvSpPr/>
          <p:nvPr/>
        </p:nvSpPr>
        <p:spPr>
          <a:xfrm>
            <a:off x="1028701" y="383128"/>
            <a:ext cx="11163300" cy="584775"/>
          </a:xfrm>
          <a:prstGeom prst="rect">
            <a:avLst/>
          </a:prstGeom>
        </p:spPr>
        <p:txBody>
          <a:bodyPr wrap="square">
            <a:spAutoFit/>
          </a:bodyPr>
          <a:lstStyle/>
          <a:p>
            <a:pPr>
              <a:spcAft>
                <a:spcPts val="600"/>
              </a:spcAft>
              <a:defRPr/>
            </a:pPr>
            <a:endParaRPr lang="en-US" sz="3200" dirty="0">
              <a:latin typeface="Avenir Book" charset="0"/>
              <a:cs typeface="Avenir Book" charset="0"/>
            </a:endParaRPr>
          </a:p>
        </p:txBody>
      </p:sp>
      <p:sp>
        <p:nvSpPr>
          <p:cNvPr id="2" name="TextBox 1">
            <a:extLst>
              <a:ext uri="{FF2B5EF4-FFF2-40B4-BE49-F238E27FC236}">
                <a16:creationId xmlns:a16="http://schemas.microsoft.com/office/drawing/2014/main" id="{E91E109A-F2E6-666F-A3CD-4B378283B3F0}"/>
              </a:ext>
            </a:extLst>
          </p:cNvPr>
          <p:cNvSpPr txBox="1"/>
          <p:nvPr/>
        </p:nvSpPr>
        <p:spPr>
          <a:xfrm>
            <a:off x="579121" y="2229035"/>
            <a:ext cx="11612880" cy="1569660"/>
          </a:xfrm>
          <a:prstGeom prst="rect">
            <a:avLst/>
          </a:prstGeom>
          <a:noFill/>
        </p:spPr>
        <p:txBody>
          <a:bodyPr wrap="square" rtlCol="0">
            <a:spAutoFit/>
          </a:bodyPr>
          <a:lstStyle/>
          <a:p>
            <a:r>
              <a:rPr lang="en-US" sz="3200" dirty="0">
                <a:latin typeface="Avenir Book" panose="02000503020000020003" pitchFamily="2" charset="0"/>
              </a:rPr>
              <a:t>Colossians 1:20 (ESV) </a:t>
            </a:r>
          </a:p>
          <a:p>
            <a:r>
              <a:rPr lang="en-US" sz="3200" u="none" strike="noStrike" baseline="30000" dirty="0">
                <a:effectLst/>
                <a:latin typeface="Avenir Book" panose="02000503020000020003" pitchFamily="2" charset="0"/>
              </a:rPr>
              <a:t>20</a:t>
            </a:r>
            <a:r>
              <a:rPr lang="en-US" sz="3200" u="none" strike="noStrike" dirty="0">
                <a:effectLst/>
                <a:latin typeface="Avenir Book" panose="02000503020000020003" pitchFamily="2" charset="0"/>
              </a:rPr>
              <a:t> </a:t>
            </a:r>
            <a:r>
              <a:rPr lang="en-US" sz="3200" dirty="0">
                <a:effectLst/>
                <a:latin typeface="Avenir Book" panose="02000503020000020003" pitchFamily="2" charset="0"/>
              </a:rPr>
              <a:t>and through him to reconcile to himself all things, whether on earth or in heaven, making peace by the blood of his cross.</a:t>
            </a:r>
            <a:r>
              <a:rPr lang="en-US" sz="3200" dirty="0">
                <a:latin typeface="Avenir Book" panose="02000503020000020003" pitchFamily="2" charset="0"/>
              </a:rPr>
              <a:t> </a:t>
            </a:r>
          </a:p>
        </p:txBody>
      </p:sp>
    </p:spTree>
    <p:extLst>
      <p:ext uri="{BB962C8B-B14F-4D97-AF65-F5344CB8AC3E}">
        <p14:creationId xmlns:p14="http://schemas.microsoft.com/office/powerpoint/2010/main" val="72501410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6" y="5059827"/>
            <a:ext cx="3771900" cy="646331"/>
          </a:xfrm>
          <a:prstGeom prst="rect">
            <a:avLst/>
          </a:prstGeom>
          <a:noFill/>
        </p:spPr>
        <p:txBody>
          <a:bodyPr wrap="square" rtlCol="0">
            <a:spAutoFit/>
          </a:bodyPr>
          <a:lstStyle/>
          <a:p>
            <a:r>
              <a:rPr lang="en-US" sz="3600" b="1" dirty="0">
                <a:latin typeface="Avenir Heavy" charset="0"/>
                <a:ea typeface="Avenir Heavy" charset="0"/>
                <a:cs typeface="Avenir Heavy" charset="0"/>
              </a:rPr>
              <a:t>the apostle</a:t>
            </a:r>
          </a:p>
        </p:txBody>
      </p:sp>
      <p:sp>
        <p:nvSpPr>
          <p:cNvPr id="6" name="TextBox 5"/>
          <p:cNvSpPr txBox="1"/>
          <p:nvPr/>
        </p:nvSpPr>
        <p:spPr>
          <a:xfrm>
            <a:off x="1514476" y="5683028"/>
            <a:ext cx="3771900"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PAUL</a:t>
            </a:r>
          </a:p>
        </p:txBody>
      </p:sp>
      <p:sp>
        <p:nvSpPr>
          <p:cNvPr id="7" name="Rectangle 6"/>
          <p:cNvSpPr/>
          <p:nvPr/>
        </p:nvSpPr>
        <p:spPr>
          <a:xfrm>
            <a:off x="1028701" y="383128"/>
            <a:ext cx="11163300" cy="584775"/>
          </a:xfrm>
          <a:prstGeom prst="rect">
            <a:avLst/>
          </a:prstGeom>
        </p:spPr>
        <p:txBody>
          <a:bodyPr wrap="square">
            <a:spAutoFit/>
          </a:bodyPr>
          <a:lstStyle/>
          <a:p>
            <a:pPr>
              <a:spcAft>
                <a:spcPts val="600"/>
              </a:spcAft>
              <a:defRPr/>
            </a:pPr>
            <a:endParaRPr lang="en-US" sz="3200" dirty="0">
              <a:latin typeface="Avenir Book" charset="0"/>
              <a:cs typeface="Avenir Book" charset="0"/>
            </a:endParaRPr>
          </a:p>
        </p:txBody>
      </p:sp>
      <p:sp>
        <p:nvSpPr>
          <p:cNvPr id="2" name="TextBox 1">
            <a:extLst>
              <a:ext uri="{FF2B5EF4-FFF2-40B4-BE49-F238E27FC236}">
                <a16:creationId xmlns:a16="http://schemas.microsoft.com/office/drawing/2014/main" id="{E91E109A-F2E6-666F-A3CD-4B378283B3F0}"/>
              </a:ext>
            </a:extLst>
          </p:cNvPr>
          <p:cNvSpPr txBox="1"/>
          <p:nvPr/>
        </p:nvSpPr>
        <p:spPr>
          <a:xfrm>
            <a:off x="579121" y="2229035"/>
            <a:ext cx="11612880" cy="2062103"/>
          </a:xfrm>
          <a:prstGeom prst="rect">
            <a:avLst/>
          </a:prstGeom>
          <a:noFill/>
        </p:spPr>
        <p:txBody>
          <a:bodyPr wrap="square" rtlCol="0">
            <a:spAutoFit/>
          </a:bodyPr>
          <a:lstStyle/>
          <a:p>
            <a:r>
              <a:rPr lang="en-US" sz="3200" dirty="0">
                <a:latin typeface="Avenir Book" panose="02000503020000020003" pitchFamily="2" charset="0"/>
              </a:rPr>
              <a:t>Ephesians 2:17–18 (ESV) </a:t>
            </a:r>
          </a:p>
          <a:p>
            <a:r>
              <a:rPr lang="en-US" sz="3200" baseline="30000" dirty="0">
                <a:latin typeface="Avenir Book" panose="02000503020000020003" pitchFamily="2" charset="0"/>
              </a:rPr>
              <a:t>17</a:t>
            </a:r>
            <a:r>
              <a:rPr lang="en-US" sz="3200" dirty="0">
                <a:latin typeface="Avenir Book" panose="02000503020000020003" pitchFamily="2" charset="0"/>
              </a:rPr>
              <a:t> And he came and preached peace to you who were far off and peace to those who were near. </a:t>
            </a:r>
            <a:r>
              <a:rPr lang="en-US" sz="3200" baseline="30000" dirty="0">
                <a:latin typeface="Avenir Book" panose="02000503020000020003" pitchFamily="2" charset="0"/>
              </a:rPr>
              <a:t>18</a:t>
            </a:r>
            <a:r>
              <a:rPr lang="en-US" sz="3200" dirty="0">
                <a:latin typeface="Avenir Book" panose="02000503020000020003" pitchFamily="2" charset="0"/>
              </a:rPr>
              <a:t> For through him we both have access in one Spirit to the Father. </a:t>
            </a:r>
          </a:p>
        </p:txBody>
      </p:sp>
    </p:spTree>
    <p:extLst>
      <p:ext uri="{BB962C8B-B14F-4D97-AF65-F5344CB8AC3E}">
        <p14:creationId xmlns:p14="http://schemas.microsoft.com/office/powerpoint/2010/main" val="141976752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6" y="5059827"/>
            <a:ext cx="3771900" cy="646331"/>
          </a:xfrm>
          <a:prstGeom prst="rect">
            <a:avLst/>
          </a:prstGeom>
          <a:noFill/>
        </p:spPr>
        <p:txBody>
          <a:bodyPr wrap="square" rtlCol="0">
            <a:spAutoFit/>
          </a:bodyPr>
          <a:lstStyle/>
          <a:p>
            <a:r>
              <a:rPr lang="en-US" sz="3600" b="1" dirty="0">
                <a:latin typeface="Avenir Heavy" charset="0"/>
                <a:ea typeface="Avenir Heavy" charset="0"/>
                <a:cs typeface="Avenir Heavy" charset="0"/>
              </a:rPr>
              <a:t>the apostle</a:t>
            </a:r>
          </a:p>
        </p:txBody>
      </p:sp>
      <p:sp>
        <p:nvSpPr>
          <p:cNvPr id="6" name="TextBox 5"/>
          <p:cNvSpPr txBox="1"/>
          <p:nvPr/>
        </p:nvSpPr>
        <p:spPr>
          <a:xfrm>
            <a:off x="1514476" y="5683028"/>
            <a:ext cx="3771900"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PAUL</a:t>
            </a:r>
          </a:p>
        </p:txBody>
      </p:sp>
      <p:sp>
        <p:nvSpPr>
          <p:cNvPr id="7" name="Rectangle 6"/>
          <p:cNvSpPr/>
          <p:nvPr/>
        </p:nvSpPr>
        <p:spPr>
          <a:xfrm>
            <a:off x="1028701" y="383128"/>
            <a:ext cx="11163300" cy="584775"/>
          </a:xfrm>
          <a:prstGeom prst="rect">
            <a:avLst/>
          </a:prstGeom>
        </p:spPr>
        <p:txBody>
          <a:bodyPr wrap="square">
            <a:spAutoFit/>
          </a:bodyPr>
          <a:lstStyle/>
          <a:p>
            <a:pPr>
              <a:spcAft>
                <a:spcPts val="600"/>
              </a:spcAft>
              <a:defRPr/>
            </a:pPr>
            <a:endParaRPr lang="en-US" sz="3200" dirty="0">
              <a:latin typeface="Avenir Book" charset="0"/>
              <a:cs typeface="Avenir Book" charset="0"/>
            </a:endParaRPr>
          </a:p>
        </p:txBody>
      </p:sp>
      <p:sp>
        <p:nvSpPr>
          <p:cNvPr id="2" name="TextBox 1">
            <a:extLst>
              <a:ext uri="{FF2B5EF4-FFF2-40B4-BE49-F238E27FC236}">
                <a16:creationId xmlns:a16="http://schemas.microsoft.com/office/drawing/2014/main" id="{E91E109A-F2E6-666F-A3CD-4B378283B3F0}"/>
              </a:ext>
            </a:extLst>
          </p:cNvPr>
          <p:cNvSpPr txBox="1"/>
          <p:nvPr/>
        </p:nvSpPr>
        <p:spPr>
          <a:xfrm>
            <a:off x="579121" y="2229035"/>
            <a:ext cx="11612880" cy="2062103"/>
          </a:xfrm>
          <a:prstGeom prst="rect">
            <a:avLst/>
          </a:prstGeom>
          <a:noFill/>
        </p:spPr>
        <p:txBody>
          <a:bodyPr wrap="square" rtlCol="0">
            <a:spAutoFit/>
          </a:bodyPr>
          <a:lstStyle/>
          <a:p>
            <a:r>
              <a:rPr lang="en-US" sz="3200" dirty="0">
                <a:latin typeface="Avenir Book" panose="02000503020000020003" pitchFamily="2" charset="0"/>
              </a:rPr>
              <a:t>Galatians 3:28 (ESV) </a:t>
            </a:r>
          </a:p>
          <a:p>
            <a:r>
              <a:rPr lang="en-US" sz="3200" u="none" strike="noStrike" baseline="30000" dirty="0">
                <a:effectLst/>
                <a:latin typeface="Avenir Book" panose="02000503020000020003" pitchFamily="2" charset="0"/>
              </a:rPr>
              <a:t>28</a:t>
            </a:r>
            <a:r>
              <a:rPr lang="en-US" sz="3200" u="none" strike="noStrike" dirty="0">
                <a:effectLst/>
                <a:latin typeface="Avenir Book" panose="02000503020000020003" pitchFamily="2" charset="0"/>
              </a:rPr>
              <a:t> </a:t>
            </a:r>
            <a:r>
              <a:rPr lang="en-US" sz="3200" dirty="0">
                <a:effectLst/>
                <a:latin typeface="Avenir Book" panose="02000503020000020003" pitchFamily="2" charset="0"/>
              </a:rPr>
              <a:t>There is neither Jew nor Greek, there is neither slave nor free, there is no male and female, for you are all one in Christ Jesus.</a:t>
            </a:r>
            <a:r>
              <a:rPr lang="en-US" sz="3200" dirty="0">
                <a:latin typeface="Avenir Book" panose="02000503020000020003" pitchFamily="2" charset="0"/>
              </a:rPr>
              <a:t> </a:t>
            </a:r>
          </a:p>
        </p:txBody>
      </p:sp>
    </p:spTree>
    <p:extLst>
      <p:ext uri="{BB962C8B-B14F-4D97-AF65-F5344CB8AC3E}">
        <p14:creationId xmlns:p14="http://schemas.microsoft.com/office/powerpoint/2010/main" val="341018235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6" y="5059827"/>
            <a:ext cx="3771900"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TENSION</a:t>
            </a:r>
          </a:p>
        </p:txBody>
      </p:sp>
      <p:sp>
        <p:nvSpPr>
          <p:cNvPr id="6" name="TextBox 5"/>
          <p:cNvSpPr txBox="1"/>
          <p:nvPr/>
        </p:nvSpPr>
        <p:spPr>
          <a:xfrm>
            <a:off x="1514476" y="5683028"/>
            <a:ext cx="3771900" cy="646331"/>
          </a:xfrm>
          <a:prstGeom prst="rect">
            <a:avLst/>
          </a:prstGeom>
          <a:noFill/>
        </p:spPr>
        <p:txBody>
          <a:bodyPr wrap="square" rtlCol="0">
            <a:spAutoFit/>
          </a:bodyPr>
          <a:lstStyle/>
          <a:p>
            <a:r>
              <a:rPr lang="en-US" sz="3600" b="1" dirty="0">
                <a:latin typeface="Avenir Heavy" charset="0"/>
                <a:ea typeface="Avenir Heavy" charset="0"/>
                <a:cs typeface="Avenir Heavy" charset="0"/>
              </a:rPr>
              <a:t>in the church</a:t>
            </a:r>
          </a:p>
        </p:txBody>
      </p:sp>
      <p:sp>
        <p:nvSpPr>
          <p:cNvPr id="7" name="Rectangle 6"/>
          <p:cNvSpPr/>
          <p:nvPr/>
        </p:nvSpPr>
        <p:spPr>
          <a:xfrm>
            <a:off x="1028701" y="383128"/>
            <a:ext cx="11163300" cy="584775"/>
          </a:xfrm>
          <a:prstGeom prst="rect">
            <a:avLst/>
          </a:prstGeom>
        </p:spPr>
        <p:txBody>
          <a:bodyPr wrap="square">
            <a:spAutoFit/>
          </a:bodyPr>
          <a:lstStyle/>
          <a:p>
            <a:pPr>
              <a:spcAft>
                <a:spcPts val="600"/>
              </a:spcAft>
              <a:defRPr/>
            </a:pPr>
            <a:endParaRPr lang="en-US" sz="3200" dirty="0">
              <a:latin typeface="Avenir Book" charset="0"/>
              <a:cs typeface="Avenir Book" charset="0"/>
            </a:endParaRPr>
          </a:p>
        </p:txBody>
      </p:sp>
      <p:sp>
        <p:nvSpPr>
          <p:cNvPr id="2" name="TextBox 1">
            <a:extLst>
              <a:ext uri="{FF2B5EF4-FFF2-40B4-BE49-F238E27FC236}">
                <a16:creationId xmlns:a16="http://schemas.microsoft.com/office/drawing/2014/main" id="{E91E109A-F2E6-666F-A3CD-4B378283B3F0}"/>
              </a:ext>
            </a:extLst>
          </p:cNvPr>
          <p:cNvSpPr txBox="1"/>
          <p:nvPr/>
        </p:nvSpPr>
        <p:spPr>
          <a:xfrm>
            <a:off x="579121" y="2229035"/>
            <a:ext cx="11612880" cy="2062103"/>
          </a:xfrm>
          <a:prstGeom prst="rect">
            <a:avLst/>
          </a:prstGeom>
          <a:noFill/>
        </p:spPr>
        <p:txBody>
          <a:bodyPr wrap="square" rtlCol="0">
            <a:spAutoFit/>
          </a:bodyPr>
          <a:lstStyle/>
          <a:p>
            <a:r>
              <a:rPr lang="en-US" sz="3200" dirty="0">
                <a:latin typeface="Avenir Book" panose="02000503020000020003" pitchFamily="2" charset="0"/>
              </a:rPr>
              <a:t>Acts 11:2–3 (ESV) </a:t>
            </a:r>
          </a:p>
          <a:p>
            <a:r>
              <a:rPr lang="en-US" sz="3200" baseline="30000" dirty="0">
                <a:latin typeface="Avenir Book" panose="02000503020000020003" pitchFamily="2" charset="0"/>
              </a:rPr>
              <a:t>2</a:t>
            </a:r>
            <a:r>
              <a:rPr lang="en-US" sz="3200" dirty="0">
                <a:latin typeface="Avenir Book" panose="02000503020000020003" pitchFamily="2" charset="0"/>
              </a:rPr>
              <a:t> So when Peter went up to Jerusalem, the circumcision party criticized him, saying, </a:t>
            </a:r>
            <a:r>
              <a:rPr lang="en-US" sz="3200" baseline="30000" dirty="0">
                <a:latin typeface="Avenir Book" panose="02000503020000020003" pitchFamily="2" charset="0"/>
              </a:rPr>
              <a:t>3</a:t>
            </a:r>
            <a:r>
              <a:rPr lang="en-US" sz="3200" dirty="0">
                <a:latin typeface="Avenir Book" panose="02000503020000020003" pitchFamily="2" charset="0"/>
              </a:rPr>
              <a:t> “You went to uncircumcised men and ate with them.” </a:t>
            </a:r>
          </a:p>
        </p:txBody>
      </p:sp>
    </p:spTree>
    <p:extLst>
      <p:ext uri="{BB962C8B-B14F-4D97-AF65-F5344CB8AC3E}">
        <p14:creationId xmlns:p14="http://schemas.microsoft.com/office/powerpoint/2010/main" val="17002490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6" y="5059827"/>
            <a:ext cx="3771900"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TENSION</a:t>
            </a:r>
          </a:p>
        </p:txBody>
      </p:sp>
      <p:sp>
        <p:nvSpPr>
          <p:cNvPr id="6" name="TextBox 5"/>
          <p:cNvSpPr txBox="1"/>
          <p:nvPr/>
        </p:nvSpPr>
        <p:spPr>
          <a:xfrm>
            <a:off x="1514476" y="5683028"/>
            <a:ext cx="3771900" cy="646331"/>
          </a:xfrm>
          <a:prstGeom prst="rect">
            <a:avLst/>
          </a:prstGeom>
          <a:noFill/>
        </p:spPr>
        <p:txBody>
          <a:bodyPr wrap="square" rtlCol="0">
            <a:spAutoFit/>
          </a:bodyPr>
          <a:lstStyle/>
          <a:p>
            <a:r>
              <a:rPr lang="en-US" sz="3600" b="1" dirty="0">
                <a:latin typeface="Avenir Heavy" charset="0"/>
                <a:ea typeface="Avenir Heavy" charset="0"/>
                <a:cs typeface="Avenir Heavy" charset="0"/>
              </a:rPr>
              <a:t>in the church</a:t>
            </a:r>
          </a:p>
        </p:txBody>
      </p:sp>
      <p:sp>
        <p:nvSpPr>
          <p:cNvPr id="7" name="Rectangle 6"/>
          <p:cNvSpPr/>
          <p:nvPr/>
        </p:nvSpPr>
        <p:spPr>
          <a:xfrm>
            <a:off x="1028701" y="383128"/>
            <a:ext cx="11163300" cy="584775"/>
          </a:xfrm>
          <a:prstGeom prst="rect">
            <a:avLst/>
          </a:prstGeom>
        </p:spPr>
        <p:txBody>
          <a:bodyPr wrap="square">
            <a:spAutoFit/>
          </a:bodyPr>
          <a:lstStyle/>
          <a:p>
            <a:pPr>
              <a:spcAft>
                <a:spcPts val="600"/>
              </a:spcAft>
              <a:defRPr/>
            </a:pPr>
            <a:endParaRPr lang="en-US" sz="3200" dirty="0">
              <a:latin typeface="Avenir Book" charset="0"/>
              <a:cs typeface="Avenir Book" charset="0"/>
            </a:endParaRPr>
          </a:p>
        </p:txBody>
      </p:sp>
      <p:sp>
        <p:nvSpPr>
          <p:cNvPr id="2" name="TextBox 1">
            <a:extLst>
              <a:ext uri="{FF2B5EF4-FFF2-40B4-BE49-F238E27FC236}">
                <a16:creationId xmlns:a16="http://schemas.microsoft.com/office/drawing/2014/main" id="{E91E109A-F2E6-666F-A3CD-4B378283B3F0}"/>
              </a:ext>
            </a:extLst>
          </p:cNvPr>
          <p:cNvSpPr txBox="1"/>
          <p:nvPr/>
        </p:nvSpPr>
        <p:spPr>
          <a:xfrm>
            <a:off x="579121" y="2229035"/>
            <a:ext cx="11612880" cy="2062103"/>
          </a:xfrm>
          <a:prstGeom prst="rect">
            <a:avLst/>
          </a:prstGeom>
          <a:noFill/>
        </p:spPr>
        <p:txBody>
          <a:bodyPr wrap="square" rtlCol="0">
            <a:spAutoFit/>
          </a:bodyPr>
          <a:lstStyle/>
          <a:p>
            <a:r>
              <a:rPr lang="en-US" sz="3200" dirty="0">
                <a:latin typeface="Avenir Book" panose="02000503020000020003" pitchFamily="2" charset="0"/>
              </a:rPr>
              <a:t>Acts 15:1 (ESV) </a:t>
            </a:r>
          </a:p>
          <a:p>
            <a:r>
              <a:rPr lang="en-US" sz="3200" baseline="30000" dirty="0">
                <a:latin typeface="Avenir Book" panose="02000503020000020003" pitchFamily="2" charset="0"/>
              </a:rPr>
              <a:t>1</a:t>
            </a:r>
            <a:r>
              <a:rPr lang="en-US" sz="3200" dirty="0">
                <a:latin typeface="Avenir Book" panose="02000503020000020003" pitchFamily="2" charset="0"/>
              </a:rPr>
              <a:t> But some men came down from Judea and were teaching the brothers, “Unless you are circumcised according to the custom of Moses, you cannot be saved.” </a:t>
            </a:r>
          </a:p>
        </p:txBody>
      </p:sp>
    </p:spTree>
    <p:extLst>
      <p:ext uri="{BB962C8B-B14F-4D97-AF65-F5344CB8AC3E}">
        <p14:creationId xmlns:p14="http://schemas.microsoft.com/office/powerpoint/2010/main" val="3018104723"/>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1355</TotalTime>
  <Words>856</Words>
  <Application>Microsoft Macintosh PowerPoint</Application>
  <PresentationFormat>Widescreen</PresentationFormat>
  <Paragraphs>50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Book</vt:lpstr>
      <vt:lpstr>Avenir Heavy</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6</cp:revision>
  <dcterms:created xsi:type="dcterms:W3CDTF">2016-12-02T01:41:56Z</dcterms:created>
  <dcterms:modified xsi:type="dcterms:W3CDTF">2023-03-05T13:03:15Z</dcterms:modified>
</cp:coreProperties>
</file>