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72" r:id="rId2"/>
    <p:sldId id="275" r:id="rId3"/>
    <p:sldId id="273" r:id="rId4"/>
    <p:sldId id="274" r:id="rId5"/>
    <p:sldId id="27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84"/>
    <p:restoredTop sz="94648"/>
  </p:normalViewPr>
  <p:slideViewPr>
    <p:cSldViewPr snapToGrid="0" snapToObjects="1">
      <p:cViewPr varScale="1">
        <p:scale>
          <a:sx n="85" d="100"/>
          <a:sy n="85" d="100"/>
        </p:scale>
        <p:origin x="17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F2693-04E5-B141-855A-4F8DD43C1E38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30568-3ADF-9347-B4C3-5CBBC035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4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0568-3ADF-9347-B4C3-5CBBC03516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5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0568-3ADF-9347-B4C3-5CBBC03516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74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0568-3ADF-9347-B4C3-5CBBC03516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E30568-3ADF-9347-B4C3-5CBBC03516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2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8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3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7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4108-6F97-544F-8EE9-43532464FCA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2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4108-6F97-544F-8EE9-43532464FCAC}" type="datetimeFigureOut">
              <a:rPr lang="en-US" smtClean="0"/>
              <a:t>4/13/23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22E3B-BE42-C346-913D-8CB2776E8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74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2728912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Paul’s letter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4775" y="3538537"/>
            <a:ext cx="562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Avenir Heavy" charset="0"/>
                <a:ea typeface="Avenir Heavy" charset="0"/>
                <a:cs typeface="Avenir Heavy" charset="0"/>
              </a:rPr>
              <a:t>to the </a:t>
            </a:r>
            <a:r>
              <a:rPr lang="en-US" sz="5400" b="1" dirty="0">
                <a:solidFill>
                  <a:srgbClr val="FF0000"/>
                </a:solidFill>
                <a:latin typeface="Avenir Heavy" charset="0"/>
                <a:ea typeface="Avenir Heavy" charset="0"/>
                <a:cs typeface="Avenir Heavy" charset="0"/>
              </a:rPr>
              <a:t>ROMANS</a:t>
            </a: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993D9A6D-4298-7EBE-769C-D8A386F55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069" y="4846320"/>
            <a:ext cx="18161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7337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10635"/>
          <a:stretch/>
        </p:blipFill>
        <p:spPr>
          <a:xfrm>
            <a:off x="2416958" y="0"/>
            <a:ext cx="97750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6958" y="1837704"/>
            <a:ext cx="473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Century"/>
              </a:rPr>
              <a:t>the epoch of Adam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3555" y="1837704"/>
            <a:ext cx="462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the epoch of Jesus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4402" y="2405500"/>
            <a:ext cx="4330295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Sin (5.12)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Condemnation &amp; Death (5.12,16)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All men (5.12)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0999" y="2405499"/>
            <a:ext cx="4628445" cy="2472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Obedience (5.18)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Justification &amp; Life (5.16-17)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All men (5.18)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6ECCA-E2B4-2B7B-7258-B4D87436CFB8}"/>
              </a:ext>
            </a:extLst>
          </p:cNvPr>
          <p:cNvSpPr txBox="1"/>
          <p:nvPr/>
        </p:nvSpPr>
        <p:spPr>
          <a:xfrm>
            <a:off x="91104" y="2405499"/>
            <a:ext cx="43302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One act:</a:t>
            </a:r>
          </a:p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Two </a:t>
            </a:r>
            <a:b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</a:b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results:</a:t>
            </a:r>
          </a:p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Extent</a:t>
            </a:r>
          </a:p>
          <a:p>
            <a:pPr>
              <a:spcAft>
                <a:spcPts val="1600"/>
              </a:spcAft>
            </a:pPr>
            <a:endParaRPr lang="en-US" sz="3200" b="1" dirty="0">
              <a:solidFill>
                <a:schemeClr val="bg1"/>
              </a:solidFill>
              <a:latin typeface="Trajan Pro" panose="02020502050506020301" pitchFamily="18" charset="0"/>
              <a:cs typeface="Century"/>
            </a:endParaRPr>
          </a:p>
        </p:txBody>
      </p:sp>
      <p:sp>
        <p:nvSpPr>
          <p:cNvPr id="10" name="Pentagon 9">
            <a:extLst>
              <a:ext uri="{FF2B5EF4-FFF2-40B4-BE49-F238E27FC236}">
                <a16:creationId xmlns:a16="http://schemas.microsoft.com/office/drawing/2014/main" id="{CD702D4A-6E1D-F3B4-8321-9CB758EC71E0}"/>
              </a:ext>
            </a:extLst>
          </p:cNvPr>
          <p:cNvSpPr/>
          <p:nvPr/>
        </p:nvSpPr>
        <p:spPr>
          <a:xfrm>
            <a:off x="-35620" y="6273225"/>
            <a:ext cx="11637070" cy="58477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rajan Pro" panose="02020502050506020301" pitchFamily="18" charset="0"/>
              </a:rPr>
              <a:t> Baptism</a:t>
            </a:r>
            <a:r>
              <a:rPr lang="en-US" sz="3600" b="1" dirty="0">
                <a:latin typeface="Trajan Pro" panose="02020502050506020301" pitchFamily="18" charset="0"/>
              </a:rPr>
              <a:t>      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Trajan Pro" panose="02020502050506020301" pitchFamily="18" charset="0"/>
              </a:rPr>
              <a:t>Died to sin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rajan Pro" panose="02020502050506020301" pitchFamily="18" charset="0"/>
              </a:rPr>
              <a:t>	</a:t>
            </a:r>
            <a:r>
              <a:rPr lang="en-US" sz="3200" b="1" dirty="0">
                <a:latin typeface="Trajan Pro" panose="02020502050506020301" pitchFamily="18" charset="0"/>
              </a:rPr>
              <a:t>       		    </a:t>
            </a:r>
            <a:r>
              <a:rPr lang="en-US" sz="3200" b="1" dirty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Trajan Pro" panose="02020502050506020301" pitchFamily="18" charset="0"/>
              </a:rPr>
              <a:t>Raised to life</a:t>
            </a:r>
          </a:p>
        </p:txBody>
      </p:sp>
    </p:spTree>
    <p:extLst>
      <p:ext uri="{BB962C8B-B14F-4D97-AF65-F5344CB8AC3E}">
        <p14:creationId xmlns:p14="http://schemas.microsoft.com/office/powerpoint/2010/main" val="1196686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10635"/>
          <a:stretch/>
        </p:blipFill>
        <p:spPr>
          <a:xfrm>
            <a:off x="2416958" y="0"/>
            <a:ext cx="97750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6958" y="1837704"/>
            <a:ext cx="473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Century"/>
              </a:rPr>
              <a:t>the epoch of Adam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3555" y="1837704"/>
            <a:ext cx="462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the epoch of Jesus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4402" y="2405500"/>
            <a:ext cx="433029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Sin (5.12)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Condemnation &amp; Death (5.12,16)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All men (5.12)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Law (5.20)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0999" y="2405499"/>
            <a:ext cx="46284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Obedience (5.18)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Justification &amp; Life (5.16-17)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All men (5.18)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Grace (5.21)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6ECCA-E2B4-2B7B-7258-B4D87436CFB8}"/>
              </a:ext>
            </a:extLst>
          </p:cNvPr>
          <p:cNvSpPr txBox="1"/>
          <p:nvPr/>
        </p:nvSpPr>
        <p:spPr>
          <a:xfrm>
            <a:off x="91105" y="2405499"/>
            <a:ext cx="23258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One act:</a:t>
            </a:r>
          </a:p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Two </a:t>
            </a:r>
            <a:b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</a:b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results:</a:t>
            </a:r>
          </a:p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Extent</a:t>
            </a:r>
          </a:p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Under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3D964C2D-9969-5869-B7FC-AF8E16BE5C44}"/>
              </a:ext>
            </a:extLst>
          </p:cNvPr>
          <p:cNvSpPr/>
          <p:nvPr/>
        </p:nvSpPr>
        <p:spPr>
          <a:xfrm>
            <a:off x="-35620" y="6273225"/>
            <a:ext cx="11637070" cy="58477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rajan Pro" panose="02020502050506020301" pitchFamily="18" charset="0"/>
              </a:rPr>
              <a:t> Baptism</a:t>
            </a:r>
            <a:r>
              <a:rPr lang="en-US" sz="3600" b="1" dirty="0">
                <a:latin typeface="Trajan Pro" panose="02020502050506020301" pitchFamily="18" charset="0"/>
              </a:rPr>
              <a:t>      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Trajan Pro" panose="02020502050506020301" pitchFamily="18" charset="0"/>
              </a:rPr>
              <a:t>Died to sin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rajan Pro" panose="02020502050506020301" pitchFamily="18" charset="0"/>
              </a:rPr>
              <a:t>	</a:t>
            </a:r>
            <a:r>
              <a:rPr lang="en-US" sz="3200" b="1" dirty="0">
                <a:latin typeface="Trajan Pro" panose="02020502050506020301" pitchFamily="18" charset="0"/>
              </a:rPr>
              <a:t>       		    </a:t>
            </a:r>
            <a:r>
              <a:rPr lang="en-US" sz="3200" b="1" dirty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Trajan Pro" panose="02020502050506020301" pitchFamily="18" charset="0"/>
              </a:rPr>
              <a:t>Raised to life</a:t>
            </a:r>
          </a:p>
        </p:txBody>
      </p:sp>
      <p:sp>
        <p:nvSpPr>
          <p:cNvPr id="14" name="Terminator 13">
            <a:extLst>
              <a:ext uri="{FF2B5EF4-FFF2-40B4-BE49-F238E27FC236}">
                <a16:creationId xmlns:a16="http://schemas.microsoft.com/office/drawing/2014/main" id="{6647802D-9554-9B79-8216-EA91F08C5488}"/>
              </a:ext>
            </a:extLst>
          </p:cNvPr>
          <p:cNvSpPr/>
          <p:nvPr/>
        </p:nvSpPr>
        <p:spPr>
          <a:xfrm>
            <a:off x="91105" y="104931"/>
            <a:ext cx="6903592" cy="1049312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rajan Pro" panose="02020502050506020301" pitchFamily="18" charset="0"/>
              </a:rPr>
              <a:t>Romans 7.7-13, </a:t>
            </a:r>
            <a:br>
              <a:rPr lang="en-US" sz="3200" dirty="0">
                <a:latin typeface="Trajan Pro" panose="02020502050506020301" pitchFamily="18" charset="0"/>
              </a:rPr>
            </a:br>
            <a:r>
              <a:rPr lang="en-US" sz="3200" dirty="0">
                <a:latin typeface="Trajan Pro" panose="02020502050506020301" pitchFamily="18" charset="0"/>
              </a:rPr>
              <a:t>Is The Law Sin?</a:t>
            </a:r>
          </a:p>
        </p:txBody>
      </p:sp>
    </p:spTree>
    <p:extLst>
      <p:ext uri="{BB962C8B-B14F-4D97-AF65-F5344CB8AC3E}">
        <p14:creationId xmlns:p14="http://schemas.microsoft.com/office/powerpoint/2010/main" val="21203758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10635"/>
          <a:stretch/>
        </p:blipFill>
        <p:spPr>
          <a:xfrm>
            <a:off x="2416958" y="0"/>
            <a:ext cx="97750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6958" y="1837704"/>
            <a:ext cx="473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Century"/>
              </a:rPr>
              <a:t>the epoch of Adam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3555" y="1837704"/>
            <a:ext cx="462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the epoch of Jesus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4402" y="2405500"/>
            <a:ext cx="4330295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Sin (5.12)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Condemnation &amp; Death (5.12,16)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All men (5.12)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Law (5.20)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Flesh (7.5)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0999" y="2405499"/>
            <a:ext cx="4628445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Obedience (5.18)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Justification &amp; Life (5.16-17)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All men (5.18)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Grace (5.21)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Spirit (7.6)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6ECCA-E2B4-2B7B-7258-B4D87436CFB8}"/>
              </a:ext>
            </a:extLst>
          </p:cNvPr>
          <p:cNvSpPr txBox="1"/>
          <p:nvPr/>
        </p:nvSpPr>
        <p:spPr>
          <a:xfrm>
            <a:off x="91104" y="2405499"/>
            <a:ext cx="4330295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One act:</a:t>
            </a:r>
          </a:p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Two </a:t>
            </a:r>
            <a:b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</a:b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results:</a:t>
            </a:r>
          </a:p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Extent</a:t>
            </a:r>
          </a:p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Under</a:t>
            </a:r>
          </a:p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Live by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1A74D954-BD91-D857-168F-FD203CDF33C9}"/>
              </a:ext>
            </a:extLst>
          </p:cNvPr>
          <p:cNvSpPr/>
          <p:nvPr/>
        </p:nvSpPr>
        <p:spPr>
          <a:xfrm>
            <a:off x="-35620" y="6273225"/>
            <a:ext cx="11637070" cy="58477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rajan Pro" panose="02020502050506020301" pitchFamily="18" charset="0"/>
              </a:rPr>
              <a:t> Baptism</a:t>
            </a:r>
            <a:r>
              <a:rPr lang="en-US" sz="3600" b="1" dirty="0">
                <a:latin typeface="Trajan Pro" panose="02020502050506020301" pitchFamily="18" charset="0"/>
              </a:rPr>
              <a:t>      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Trajan Pro" panose="02020502050506020301" pitchFamily="18" charset="0"/>
              </a:rPr>
              <a:t>Died to sin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rajan Pro" panose="02020502050506020301" pitchFamily="18" charset="0"/>
              </a:rPr>
              <a:t>	</a:t>
            </a:r>
            <a:r>
              <a:rPr lang="en-US" sz="3200" b="1" dirty="0">
                <a:latin typeface="Trajan Pro" panose="02020502050506020301" pitchFamily="18" charset="0"/>
              </a:rPr>
              <a:t>       		    </a:t>
            </a:r>
            <a:r>
              <a:rPr lang="en-US" sz="3200" b="1" dirty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Trajan Pro" panose="02020502050506020301" pitchFamily="18" charset="0"/>
              </a:rPr>
              <a:t>Raised to life</a:t>
            </a:r>
          </a:p>
        </p:txBody>
      </p:sp>
      <p:sp>
        <p:nvSpPr>
          <p:cNvPr id="9" name="Terminator 8">
            <a:extLst>
              <a:ext uri="{FF2B5EF4-FFF2-40B4-BE49-F238E27FC236}">
                <a16:creationId xmlns:a16="http://schemas.microsoft.com/office/drawing/2014/main" id="{0410FF22-7F09-9062-4238-B27C0D8A0C53}"/>
              </a:ext>
            </a:extLst>
          </p:cNvPr>
          <p:cNvSpPr/>
          <p:nvPr/>
        </p:nvSpPr>
        <p:spPr>
          <a:xfrm>
            <a:off x="91105" y="104931"/>
            <a:ext cx="6903592" cy="1049312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rajan Pro" panose="02020502050506020301" pitchFamily="18" charset="0"/>
              </a:rPr>
              <a:t>Romans 7.7-13, </a:t>
            </a:r>
            <a:br>
              <a:rPr lang="en-US" sz="3200" dirty="0">
                <a:latin typeface="Trajan Pro" panose="02020502050506020301" pitchFamily="18" charset="0"/>
              </a:rPr>
            </a:br>
            <a:r>
              <a:rPr lang="en-US" sz="3200" dirty="0">
                <a:latin typeface="Trajan Pro" panose="02020502050506020301" pitchFamily="18" charset="0"/>
              </a:rPr>
              <a:t>Is The Law Sin?</a:t>
            </a:r>
          </a:p>
        </p:txBody>
      </p:sp>
    </p:spTree>
    <p:extLst>
      <p:ext uri="{BB962C8B-B14F-4D97-AF65-F5344CB8AC3E}">
        <p14:creationId xmlns:p14="http://schemas.microsoft.com/office/powerpoint/2010/main" val="39438898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m Darkness to Light_wide_t_n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9" r="10635"/>
          <a:stretch/>
        </p:blipFill>
        <p:spPr>
          <a:xfrm>
            <a:off x="2416958" y="0"/>
            <a:ext cx="977504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6958" y="1837704"/>
            <a:ext cx="473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ajan Pro" panose="02020502050506020301" pitchFamily="18" charset="0"/>
                <a:cs typeface="Century"/>
              </a:rPr>
              <a:t>the epoch of Adam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3555" y="1837704"/>
            <a:ext cx="462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the epoch of Jesus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4402" y="2405500"/>
            <a:ext cx="4330295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Sin (5.12)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Condemnation &amp; Death (5.12,16)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All men (5.12)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Law (5.20)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latin typeface="Trajan Pro" panose="02020502050506020301" pitchFamily="18" charset="0"/>
                <a:cs typeface="Century"/>
              </a:rPr>
              <a:t>Flesh (7.5)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10999" y="2405499"/>
            <a:ext cx="4628445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Obedience (5.18)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Justification &amp; Life (5.16-17)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All men (5.18)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Grace (5.21)</a:t>
            </a:r>
          </a:p>
          <a:p>
            <a:pPr>
              <a:spcAft>
                <a:spcPts val="1600"/>
              </a:spcAft>
            </a:pPr>
            <a:r>
              <a:rPr lang="en-US" sz="3200" dirty="0">
                <a:solidFill>
                  <a:srgbClr val="000000"/>
                </a:solidFill>
                <a:latin typeface="Trajan Pro" panose="02020502050506020301" pitchFamily="18" charset="0"/>
                <a:cs typeface="Century"/>
              </a:rPr>
              <a:t>Spirit (7.6)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6ECCA-E2B4-2B7B-7258-B4D87436CFB8}"/>
              </a:ext>
            </a:extLst>
          </p:cNvPr>
          <p:cNvSpPr txBox="1"/>
          <p:nvPr/>
        </p:nvSpPr>
        <p:spPr>
          <a:xfrm>
            <a:off x="91104" y="2405499"/>
            <a:ext cx="4330295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One act:</a:t>
            </a:r>
          </a:p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Two </a:t>
            </a:r>
            <a:b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</a:b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results:</a:t>
            </a:r>
          </a:p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Extent</a:t>
            </a:r>
          </a:p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Under</a:t>
            </a:r>
          </a:p>
          <a:p>
            <a:pPr>
              <a:spcAft>
                <a:spcPts val="1600"/>
              </a:spcAft>
            </a:pPr>
            <a:r>
              <a:rPr lang="en-US" sz="3200" b="1" dirty="0">
                <a:solidFill>
                  <a:schemeClr val="bg1"/>
                </a:solidFill>
                <a:latin typeface="Trajan Pro" panose="02020502050506020301" pitchFamily="18" charset="0"/>
                <a:cs typeface="Century"/>
              </a:rPr>
              <a:t>Live by</a:t>
            </a: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1A74D954-BD91-D857-168F-FD203CDF33C9}"/>
              </a:ext>
            </a:extLst>
          </p:cNvPr>
          <p:cNvSpPr/>
          <p:nvPr/>
        </p:nvSpPr>
        <p:spPr>
          <a:xfrm>
            <a:off x="-35620" y="6273225"/>
            <a:ext cx="11637070" cy="58477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rajan Pro" panose="02020502050506020301" pitchFamily="18" charset="0"/>
              </a:rPr>
              <a:t> Baptism</a:t>
            </a:r>
            <a:r>
              <a:rPr lang="en-US" sz="3600" b="1" dirty="0">
                <a:latin typeface="Trajan Pro" panose="02020502050506020301" pitchFamily="18" charset="0"/>
              </a:rPr>
              <a:t>      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rgbClr val="FF0000">
                      <a:alpha val="40000"/>
                    </a:srgbClr>
                  </a:glow>
                </a:effectLst>
                <a:latin typeface="Trajan Pro" panose="02020502050506020301" pitchFamily="18" charset="0"/>
              </a:rPr>
              <a:t>Died to sin</a:t>
            </a:r>
            <a:r>
              <a:rPr lang="en-US" sz="3200" b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rajan Pro" panose="02020502050506020301" pitchFamily="18" charset="0"/>
              </a:rPr>
              <a:t>	</a:t>
            </a:r>
            <a:r>
              <a:rPr lang="en-US" sz="3200" b="1" dirty="0">
                <a:latin typeface="Trajan Pro" panose="02020502050506020301" pitchFamily="18" charset="0"/>
              </a:rPr>
              <a:t>       		    </a:t>
            </a:r>
            <a:r>
              <a:rPr lang="en-US" sz="3200" b="1" dirty="0">
                <a:effectLst>
                  <a:glow rad="101600">
                    <a:srgbClr val="FFFF00">
                      <a:alpha val="40000"/>
                    </a:srgbClr>
                  </a:glow>
                </a:effectLst>
                <a:latin typeface="Trajan Pro" panose="02020502050506020301" pitchFamily="18" charset="0"/>
              </a:rPr>
              <a:t>Raised to life</a:t>
            </a:r>
          </a:p>
        </p:txBody>
      </p:sp>
      <p:sp>
        <p:nvSpPr>
          <p:cNvPr id="9" name="Terminator 8">
            <a:extLst>
              <a:ext uri="{FF2B5EF4-FFF2-40B4-BE49-F238E27FC236}">
                <a16:creationId xmlns:a16="http://schemas.microsoft.com/office/drawing/2014/main" id="{0410FF22-7F09-9062-4238-B27C0D8A0C53}"/>
              </a:ext>
            </a:extLst>
          </p:cNvPr>
          <p:cNvSpPr/>
          <p:nvPr/>
        </p:nvSpPr>
        <p:spPr>
          <a:xfrm>
            <a:off x="91105" y="104931"/>
            <a:ext cx="6903592" cy="1049312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rajan Pro" panose="02020502050506020301" pitchFamily="18" charset="0"/>
              </a:rPr>
              <a:t>Romans 7.14-25, </a:t>
            </a:r>
            <a:br>
              <a:rPr lang="en-US" sz="3200" dirty="0">
                <a:latin typeface="Trajan Pro" panose="02020502050506020301" pitchFamily="18" charset="0"/>
              </a:rPr>
            </a:br>
            <a:r>
              <a:rPr lang="en-US" sz="3200" dirty="0">
                <a:latin typeface="Trajan Pro" panose="02020502050506020301" pitchFamily="18" charset="0"/>
              </a:rPr>
              <a:t>Paul’s Experience</a:t>
            </a:r>
          </a:p>
        </p:txBody>
      </p:sp>
    </p:spTree>
    <p:extLst>
      <p:ext uri="{BB962C8B-B14F-4D97-AF65-F5344CB8AC3E}">
        <p14:creationId xmlns:p14="http://schemas.microsoft.com/office/powerpoint/2010/main" val="39921794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49791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1140</TotalTime>
  <Words>316</Words>
  <Application>Microsoft Macintosh PowerPoint</Application>
  <PresentationFormat>Widescreen</PresentationFormat>
  <Paragraphs>72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Heavy</vt:lpstr>
      <vt:lpstr>Calibri</vt:lpstr>
      <vt:lpstr>Calibri Light</vt:lpstr>
      <vt:lpstr>Trajan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19</cp:revision>
  <dcterms:created xsi:type="dcterms:W3CDTF">2016-12-02T01:41:56Z</dcterms:created>
  <dcterms:modified xsi:type="dcterms:W3CDTF">2023-04-13T19:45:16Z</dcterms:modified>
</cp:coreProperties>
</file>