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82" r:id="rId3"/>
    <p:sldId id="292" r:id="rId4"/>
    <p:sldId id="307" r:id="rId5"/>
    <p:sldId id="308" r:id="rId6"/>
    <p:sldId id="309" r:id="rId7"/>
    <p:sldId id="305" r:id="rId8"/>
    <p:sldId id="285" r:id="rId9"/>
    <p:sldId id="310" r:id="rId10"/>
    <p:sldId id="321" r:id="rId11"/>
    <p:sldId id="311" r:id="rId12"/>
    <p:sldId id="322" r:id="rId13"/>
    <p:sldId id="312" r:id="rId14"/>
    <p:sldId id="313" r:id="rId15"/>
    <p:sldId id="314" r:id="rId16"/>
    <p:sldId id="306" r:id="rId17"/>
    <p:sldId id="315" r:id="rId18"/>
    <p:sldId id="316" r:id="rId19"/>
    <p:sldId id="317" r:id="rId20"/>
    <p:sldId id="318" r:id="rId21"/>
    <p:sldId id="319" r:id="rId22"/>
    <p:sldId id="320" r:id="rId23"/>
    <p:sldId id="278" r:id="rId24"/>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entury Gothic" panose="020B050202020202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8"/>
    <p:restoredTop sz="94674"/>
  </p:normalViewPr>
  <p:slideViewPr>
    <p:cSldViewPr snapToGrid="0">
      <p:cViewPr varScale="1">
        <p:scale>
          <a:sx n="102" d="100"/>
          <a:sy n="102" d="100"/>
        </p:scale>
        <p:origin x="9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2021DC-10D1-6041-933B-EC0AC02CB889}"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244707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021DC-10D1-6041-933B-EC0AC02CB889}"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408664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021DC-10D1-6041-933B-EC0AC02CB889}"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71280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021DC-10D1-6041-933B-EC0AC02CB889}"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5670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2021DC-10D1-6041-933B-EC0AC02CB889}"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2001256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2021DC-10D1-6041-933B-EC0AC02CB889}" type="datetimeFigureOut">
              <a:rPr lang="en-US" smtClean="0"/>
              <a:t>4/15/23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357875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2021DC-10D1-6041-933B-EC0AC02CB889}" type="datetimeFigureOut">
              <a:rPr lang="en-US" smtClean="0"/>
              <a:t>4/15/23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163524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2021DC-10D1-6041-933B-EC0AC02CB889}" type="datetimeFigureOut">
              <a:rPr lang="en-US" smtClean="0"/>
              <a:t>4/15/23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117719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021DC-10D1-6041-933B-EC0AC02CB889}" type="datetimeFigureOut">
              <a:rPr lang="en-US" smtClean="0"/>
              <a:t>4/15/23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392869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2021DC-10D1-6041-933B-EC0AC02CB889}" type="datetimeFigureOut">
              <a:rPr lang="en-US" smtClean="0"/>
              <a:t>4/15/23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285018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2021DC-10D1-6041-933B-EC0AC02CB889}" type="datetimeFigureOut">
              <a:rPr lang="en-US" smtClean="0"/>
              <a:t>4/15/23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326658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021DC-10D1-6041-933B-EC0AC02CB889}" type="datetimeFigureOut">
              <a:rPr lang="en-US" smtClean="0"/>
              <a:t>4/15/23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F65B0-6128-4248-9B03-C0DD8119E538}" type="slidenum">
              <a:rPr lang="en-US" smtClean="0"/>
              <a:t>‹#›</a:t>
            </a:fld>
            <a:endParaRPr lang="en-US"/>
          </a:p>
        </p:txBody>
      </p:sp>
    </p:spTree>
    <p:extLst>
      <p:ext uri="{BB962C8B-B14F-4D97-AF65-F5344CB8AC3E}">
        <p14:creationId xmlns:p14="http://schemas.microsoft.com/office/powerpoint/2010/main" val="31368961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66090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24909B1-744B-E90D-28E4-3F84E775D580}"/>
              </a:ext>
            </a:extLst>
          </p:cNvPr>
          <p:cNvSpPr/>
          <p:nvPr/>
        </p:nvSpPr>
        <p:spPr>
          <a:xfrm>
            <a:off x="6823708" y="2584174"/>
            <a:ext cx="3585211" cy="3816626"/>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God</a:t>
            </a:r>
          </a:p>
        </p:txBody>
      </p:sp>
      <p:sp>
        <p:nvSpPr>
          <p:cNvPr id="4" name="TextBox 3">
            <a:extLst>
              <a:ext uri="{FF2B5EF4-FFF2-40B4-BE49-F238E27FC236}">
                <a16:creationId xmlns:a16="http://schemas.microsoft.com/office/drawing/2014/main" id="{6E073F60-D990-2E88-6668-A4A78CF68C4C}"/>
              </a:ext>
            </a:extLst>
          </p:cNvPr>
          <p:cNvSpPr txBox="1"/>
          <p:nvPr/>
        </p:nvSpPr>
        <p:spPr>
          <a:xfrm>
            <a:off x="406097" y="29629"/>
            <a:ext cx="11121389" cy="2554545"/>
          </a:xfrm>
          <a:prstGeom prst="rect">
            <a:avLst/>
          </a:prstGeom>
          <a:noFill/>
        </p:spPr>
        <p:txBody>
          <a:bodyPr wrap="square" rtlCol="0">
            <a:spAutoFit/>
          </a:bodyPr>
          <a:lstStyle/>
          <a:p>
            <a:pPr algn="ctr"/>
            <a:r>
              <a:rPr lang="en-US" sz="4000" dirty="0">
                <a:latin typeface="Century Gothic" panose="020B0502020202020204" pitchFamily="34" charset="0"/>
              </a:rPr>
              <a:t>“For I am the Lord who brought you up out of the land of Egypt to be your God. You shall therefore be holy, for I am holy.”” (Leviticus 11:45, ESV) </a:t>
            </a:r>
          </a:p>
        </p:txBody>
      </p:sp>
      <p:sp>
        <p:nvSpPr>
          <p:cNvPr id="5" name="Round Same Side Corner Rectangle 4">
            <a:extLst>
              <a:ext uri="{FF2B5EF4-FFF2-40B4-BE49-F238E27FC236}">
                <a16:creationId xmlns:a16="http://schemas.microsoft.com/office/drawing/2014/main" id="{E9A1A236-67A5-5590-BF81-ACD23E2F7961}"/>
              </a:ext>
            </a:extLst>
          </p:cNvPr>
          <p:cNvSpPr/>
          <p:nvPr/>
        </p:nvSpPr>
        <p:spPr>
          <a:xfrm>
            <a:off x="7550634" y="4810539"/>
            <a:ext cx="2278379" cy="1590261"/>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Abraham</a:t>
            </a:r>
          </a:p>
        </p:txBody>
      </p:sp>
      <p:sp>
        <p:nvSpPr>
          <p:cNvPr id="6" name="Round Same Side Corner Rectangle 5">
            <a:extLst>
              <a:ext uri="{FF2B5EF4-FFF2-40B4-BE49-F238E27FC236}">
                <a16:creationId xmlns:a16="http://schemas.microsoft.com/office/drawing/2014/main" id="{0F0CE866-7779-7202-BDA9-B4BC1615CAC7}"/>
              </a:ext>
            </a:extLst>
          </p:cNvPr>
          <p:cNvSpPr/>
          <p:nvPr/>
        </p:nvSpPr>
        <p:spPr>
          <a:xfrm>
            <a:off x="2770535" y="4466348"/>
            <a:ext cx="2278379" cy="1938993"/>
          </a:xfrm>
          <a:prstGeom prst="round2SameRect">
            <a:avLst>
              <a:gd name="adj1" fmla="val 16667"/>
              <a:gd name="adj2" fmla="val 1693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Israel</a:t>
            </a:r>
          </a:p>
        </p:txBody>
      </p:sp>
      <p:sp>
        <p:nvSpPr>
          <p:cNvPr id="7" name="TextBox 6">
            <a:extLst>
              <a:ext uri="{FF2B5EF4-FFF2-40B4-BE49-F238E27FC236}">
                <a16:creationId xmlns:a16="http://schemas.microsoft.com/office/drawing/2014/main" id="{B5838B01-7DD9-B493-D080-CBCEAAB66399}"/>
              </a:ext>
            </a:extLst>
          </p:cNvPr>
          <p:cNvSpPr txBox="1"/>
          <p:nvPr/>
        </p:nvSpPr>
        <p:spPr>
          <a:xfrm>
            <a:off x="7550634" y="5883965"/>
            <a:ext cx="2278379" cy="461665"/>
          </a:xfrm>
          <a:prstGeom prst="rect">
            <a:avLst/>
          </a:prstGeom>
          <a:noFill/>
        </p:spPr>
        <p:txBody>
          <a:bodyPr wrap="square" rtlCol="0">
            <a:spAutoFit/>
          </a:bodyPr>
          <a:lstStyle/>
          <a:p>
            <a:pPr algn="ctr"/>
            <a:r>
              <a:rPr lang="en-US" sz="2400" dirty="0">
                <a:solidFill>
                  <a:schemeClr val="bg1"/>
                </a:solidFill>
                <a:latin typeface="Century Gothic" panose="020B0502020202020204" pitchFamily="34" charset="0"/>
              </a:rPr>
              <a:t>Genesis 15.6</a:t>
            </a:r>
          </a:p>
        </p:txBody>
      </p:sp>
    </p:spTree>
    <p:extLst>
      <p:ext uri="{BB962C8B-B14F-4D97-AF65-F5344CB8AC3E}">
        <p14:creationId xmlns:p14="http://schemas.microsoft.com/office/powerpoint/2010/main" val="1027397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24909B1-744B-E90D-28E4-3F84E775D580}"/>
              </a:ext>
            </a:extLst>
          </p:cNvPr>
          <p:cNvSpPr/>
          <p:nvPr/>
        </p:nvSpPr>
        <p:spPr>
          <a:xfrm>
            <a:off x="6823708" y="2584174"/>
            <a:ext cx="3585211" cy="3816626"/>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God</a:t>
            </a:r>
          </a:p>
        </p:txBody>
      </p:sp>
      <p:sp>
        <p:nvSpPr>
          <p:cNvPr id="4" name="TextBox 3">
            <a:extLst>
              <a:ext uri="{FF2B5EF4-FFF2-40B4-BE49-F238E27FC236}">
                <a16:creationId xmlns:a16="http://schemas.microsoft.com/office/drawing/2014/main" id="{6E073F60-D990-2E88-6668-A4A78CF68C4C}"/>
              </a:ext>
            </a:extLst>
          </p:cNvPr>
          <p:cNvSpPr txBox="1"/>
          <p:nvPr/>
        </p:nvSpPr>
        <p:spPr>
          <a:xfrm>
            <a:off x="535305" y="248722"/>
            <a:ext cx="11121389" cy="2062103"/>
          </a:xfrm>
          <a:prstGeom prst="rect">
            <a:avLst/>
          </a:prstGeom>
          <a:noFill/>
        </p:spPr>
        <p:txBody>
          <a:bodyPr wrap="square" rtlCol="0">
            <a:spAutoFit/>
          </a:bodyPr>
          <a:lstStyle/>
          <a:p>
            <a:pPr algn="ctr"/>
            <a:r>
              <a:rPr lang="en-US" sz="3200" dirty="0">
                <a:latin typeface="Century Gothic" panose="020B0502020202020204" pitchFamily="34" charset="0"/>
              </a:rPr>
              <a:t>“And I will give you a new heart, and a new spirit I will put within you. And I will remove the heart of stone from your flesh and give you a heart of flesh. And I will put my Spirit within you…” (Ezekiel 36.26-27, ESV)</a:t>
            </a:r>
          </a:p>
        </p:txBody>
      </p:sp>
      <p:sp>
        <p:nvSpPr>
          <p:cNvPr id="5" name="Round Same Side Corner Rectangle 4">
            <a:extLst>
              <a:ext uri="{FF2B5EF4-FFF2-40B4-BE49-F238E27FC236}">
                <a16:creationId xmlns:a16="http://schemas.microsoft.com/office/drawing/2014/main" id="{E9A1A236-67A5-5590-BF81-ACD23E2F7961}"/>
              </a:ext>
            </a:extLst>
          </p:cNvPr>
          <p:cNvSpPr/>
          <p:nvPr/>
        </p:nvSpPr>
        <p:spPr>
          <a:xfrm>
            <a:off x="7550634" y="4810539"/>
            <a:ext cx="2278379" cy="1590261"/>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Abraham</a:t>
            </a:r>
          </a:p>
        </p:txBody>
      </p:sp>
      <p:sp>
        <p:nvSpPr>
          <p:cNvPr id="6" name="Round Same Side Corner Rectangle 5">
            <a:extLst>
              <a:ext uri="{FF2B5EF4-FFF2-40B4-BE49-F238E27FC236}">
                <a16:creationId xmlns:a16="http://schemas.microsoft.com/office/drawing/2014/main" id="{0F0CE866-7779-7202-BDA9-B4BC1615CAC7}"/>
              </a:ext>
            </a:extLst>
          </p:cNvPr>
          <p:cNvSpPr/>
          <p:nvPr/>
        </p:nvSpPr>
        <p:spPr>
          <a:xfrm>
            <a:off x="2770535" y="4466348"/>
            <a:ext cx="2278379" cy="1938993"/>
          </a:xfrm>
          <a:prstGeom prst="round2SameRect">
            <a:avLst>
              <a:gd name="adj1" fmla="val 16667"/>
              <a:gd name="adj2" fmla="val 1693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Israel</a:t>
            </a:r>
          </a:p>
        </p:txBody>
      </p:sp>
      <p:sp>
        <p:nvSpPr>
          <p:cNvPr id="7" name="TextBox 6">
            <a:extLst>
              <a:ext uri="{FF2B5EF4-FFF2-40B4-BE49-F238E27FC236}">
                <a16:creationId xmlns:a16="http://schemas.microsoft.com/office/drawing/2014/main" id="{DA848BA8-15A5-8928-F966-676884EE47E6}"/>
              </a:ext>
            </a:extLst>
          </p:cNvPr>
          <p:cNvSpPr txBox="1"/>
          <p:nvPr/>
        </p:nvSpPr>
        <p:spPr>
          <a:xfrm>
            <a:off x="7550634" y="5883965"/>
            <a:ext cx="2278379" cy="461665"/>
          </a:xfrm>
          <a:prstGeom prst="rect">
            <a:avLst/>
          </a:prstGeom>
          <a:noFill/>
        </p:spPr>
        <p:txBody>
          <a:bodyPr wrap="square" rtlCol="0">
            <a:spAutoFit/>
          </a:bodyPr>
          <a:lstStyle/>
          <a:p>
            <a:pPr algn="ctr"/>
            <a:r>
              <a:rPr lang="en-US" sz="2400" dirty="0">
                <a:solidFill>
                  <a:schemeClr val="bg1"/>
                </a:solidFill>
                <a:latin typeface="Century Gothic" panose="020B0502020202020204" pitchFamily="34" charset="0"/>
              </a:rPr>
              <a:t>Genesis 15.6</a:t>
            </a:r>
          </a:p>
        </p:txBody>
      </p:sp>
    </p:spTree>
    <p:extLst>
      <p:ext uri="{BB962C8B-B14F-4D97-AF65-F5344CB8AC3E}">
        <p14:creationId xmlns:p14="http://schemas.microsoft.com/office/powerpoint/2010/main" val="3586846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24909B1-744B-E90D-28E4-3F84E775D580}"/>
              </a:ext>
            </a:extLst>
          </p:cNvPr>
          <p:cNvSpPr/>
          <p:nvPr/>
        </p:nvSpPr>
        <p:spPr>
          <a:xfrm>
            <a:off x="6823708" y="2584174"/>
            <a:ext cx="3585211" cy="3816626"/>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God</a:t>
            </a:r>
          </a:p>
        </p:txBody>
      </p:sp>
      <p:sp>
        <p:nvSpPr>
          <p:cNvPr id="4" name="TextBox 3">
            <a:extLst>
              <a:ext uri="{FF2B5EF4-FFF2-40B4-BE49-F238E27FC236}">
                <a16:creationId xmlns:a16="http://schemas.microsoft.com/office/drawing/2014/main" id="{6E073F60-D990-2E88-6668-A4A78CF68C4C}"/>
              </a:ext>
            </a:extLst>
          </p:cNvPr>
          <p:cNvSpPr txBox="1"/>
          <p:nvPr/>
        </p:nvSpPr>
        <p:spPr>
          <a:xfrm>
            <a:off x="535305" y="248722"/>
            <a:ext cx="11121389" cy="1754326"/>
          </a:xfrm>
          <a:prstGeom prst="rect">
            <a:avLst/>
          </a:prstGeom>
          <a:noFill/>
        </p:spPr>
        <p:txBody>
          <a:bodyPr wrap="square" rtlCol="0">
            <a:spAutoFit/>
          </a:bodyPr>
          <a:lstStyle/>
          <a:p>
            <a:pPr algn="ctr"/>
            <a:r>
              <a:rPr lang="en-US" sz="3600" dirty="0">
                <a:latin typeface="Century Gothic" panose="020B0502020202020204" pitchFamily="34" charset="0"/>
              </a:rPr>
              <a:t>“</a:t>
            </a:r>
            <a:r>
              <a:rPr lang="en-US" sz="3600" dirty="0">
                <a:effectLst/>
                <a:latin typeface="Century Gothic" panose="020B0502020202020204" pitchFamily="34" charset="0"/>
              </a:rPr>
              <a:t>So then, those who are of faith are blessed along with Abraham, the man of faith.</a:t>
            </a:r>
            <a:r>
              <a:rPr lang="en-US" sz="3600" dirty="0">
                <a:latin typeface="Century Gothic" panose="020B0502020202020204" pitchFamily="34" charset="0"/>
              </a:rPr>
              <a:t>” (Galatians 3:9, ESV) </a:t>
            </a:r>
          </a:p>
        </p:txBody>
      </p:sp>
      <p:sp>
        <p:nvSpPr>
          <p:cNvPr id="5" name="Round Same Side Corner Rectangle 4">
            <a:extLst>
              <a:ext uri="{FF2B5EF4-FFF2-40B4-BE49-F238E27FC236}">
                <a16:creationId xmlns:a16="http://schemas.microsoft.com/office/drawing/2014/main" id="{E9A1A236-67A5-5590-BF81-ACD23E2F7961}"/>
              </a:ext>
            </a:extLst>
          </p:cNvPr>
          <p:cNvSpPr/>
          <p:nvPr/>
        </p:nvSpPr>
        <p:spPr>
          <a:xfrm>
            <a:off x="7550634" y="4810539"/>
            <a:ext cx="2278379" cy="1590261"/>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Abraham</a:t>
            </a:r>
          </a:p>
        </p:txBody>
      </p:sp>
      <p:sp>
        <p:nvSpPr>
          <p:cNvPr id="6" name="Round Same Side Corner Rectangle 5">
            <a:extLst>
              <a:ext uri="{FF2B5EF4-FFF2-40B4-BE49-F238E27FC236}">
                <a16:creationId xmlns:a16="http://schemas.microsoft.com/office/drawing/2014/main" id="{0F0CE866-7779-7202-BDA9-B4BC1615CAC7}"/>
              </a:ext>
            </a:extLst>
          </p:cNvPr>
          <p:cNvSpPr/>
          <p:nvPr/>
        </p:nvSpPr>
        <p:spPr>
          <a:xfrm>
            <a:off x="2770535" y="4466348"/>
            <a:ext cx="2278379" cy="1938993"/>
          </a:xfrm>
          <a:prstGeom prst="round2SameRect">
            <a:avLst>
              <a:gd name="adj1" fmla="val 16667"/>
              <a:gd name="adj2" fmla="val 1693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Josh</a:t>
            </a:r>
          </a:p>
        </p:txBody>
      </p:sp>
      <p:sp>
        <p:nvSpPr>
          <p:cNvPr id="7" name="TextBox 6">
            <a:extLst>
              <a:ext uri="{FF2B5EF4-FFF2-40B4-BE49-F238E27FC236}">
                <a16:creationId xmlns:a16="http://schemas.microsoft.com/office/drawing/2014/main" id="{CD0C7DB9-22D7-1640-B752-76E492C6B2A9}"/>
              </a:ext>
            </a:extLst>
          </p:cNvPr>
          <p:cNvSpPr txBox="1"/>
          <p:nvPr/>
        </p:nvSpPr>
        <p:spPr>
          <a:xfrm>
            <a:off x="7550634" y="5883965"/>
            <a:ext cx="2278379" cy="461665"/>
          </a:xfrm>
          <a:prstGeom prst="rect">
            <a:avLst/>
          </a:prstGeom>
          <a:noFill/>
        </p:spPr>
        <p:txBody>
          <a:bodyPr wrap="square" rtlCol="0">
            <a:spAutoFit/>
          </a:bodyPr>
          <a:lstStyle/>
          <a:p>
            <a:pPr algn="ctr"/>
            <a:r>
              <a:rPr lang="en-US" sz="2400" dirty="0">
                <a:solidFill>
                  <a:schemeClr val="bg1"/>
                </a:solidFill>
                <a:latin typeface="Century Gothic" panose="020B0502020202020204" pitchFamily="34" charset="0"/>
              </a:rPr>
              <a:t>Genesis 15.6</a:t>
            </a:r>
          </a:p>
        </p:txBody>
      </p:sp>
    </p:spTree>
    <p:extLst>
      <p:ext uri="{BB962C8B-B14F-4D97-AF65-F5344CB8AC3E}">
        <p14:creationId xmlns:p14="http://schemas.microsoft.com/office/powerpoint/2010/main" val="1654093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24909B1-744B-E90D-28E4-3F84E775D580}"/>
              </a:ext>
            </a:extLst>
          </p:cNvPr>
          <p:cNvSpPr/>
          <p:nvPr/>
        </p:nvSpPr>
        <p:spPr>
          <a:xfrm>
            <a:off x="6823708" y="2584174"/>
            <a:ext cx="3585211" cy="3816626"/>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200" b="1" dirty="0">
              <a:solidFill>
                <a:schemeClr val="bg1"/>
              </a:solidFill>
              <a:latin typeface="Century Gothic" panose="020B0502020202020204" pitchFamily="34" charset="0"/>
            </a:endParaRPr>
          </a:p>
          <a:p>
            <a:pPr algn="ctr"/>
            <a:endParaRPr lang="en-US" sz="3200" b="1" dirty="0">
              <a:solidFill>
                <a:schemeClr val="bg1"/>
              </a:solidFill>
              <a:latin typeface="Century Gothic" panose="020B0502020202020204" pitchFamily="34" charset="0"/>
            </a:endParaRPr>
          </a:p>
          <a:p>
            <a:pPr algn="ctr"/>
            <a:r>
              <a:rPr lang="en-US" sz="3200" b="1" dirty="0">
                <a:solidFill>
                  <a:schemeClr val="bg1"/>
                </a:solidFill>
                <a:latin typeface="Century Gothic" panose="020B0502020202020204" pitchFamily="34" charset="0"/>
              </a:rPr>
              <a:t>Christ</a:t>
            </a:r>
          </a:p>
        </p:txBody>
      </p:sp>
      <p:sp>
        <p:nvSpPr>
          <p:cNvPr id="4" name="TextBox 3">
            <a:extLst>
              <a:ext uri="{FF2B5EF4-FFF2-40B4-BE49-F238E27FC236}">
                <a16:creationId xmlns:a16="http://schemas.microsoft.com/office/drawing/2014/main" id="{6E073F60-D990-2E88-6668-A4A78CF68C4C}"/>
              </a:ext>
            </a:extLst>
          </p:cNvPr>
          <p:cNvSpPr txBox="1"/>
          <p:nvPr/>
        </p:nvSpPr>
        <p:spPr>
          <a:xfrm>
            <a:off x="535305" y="248722"/>
            <a:ext cx="11121389" cy="2062103"/>
          </a:xfrm>
          <a:prstGeom prst="rect">
            <a:avLst/>
          </a:prstGeom>
          <a:noFill/>
        </p:spPr>
        <p:txBody>
          <a:bodyPr wrap="square" rtlCol="0">
            <a:spAutoFit/>
          </a:bodyPr>
          <a:lstStyle/>
          <a:p>
            <a:pPr algn="ctr"/>
            <a:r>
              <a:rPr lang="en-US" sz="3200" dirty="0">
                <a:latin typeface="Century Gothic" panose="020B0502020202020204" pitchFamily="34" charset="0"/>
              </a:rPr>
              <a:t>“</a:t>
            </a:r>
            <a:r>
              <a:rPr lang="en-US" sz="3200" dirty="0">
                <a:effectLst/>
                <a:latin typeface="Century Gothic" panose="020B0502020202020204" pitchFamily="34" charset="0"/>
              </a:rPr>
              <a:t>And because you are sons, God has sent the Spirit of his Son into our hearts, crying, “Abba! Father!” So you are no longer a slave, but a son, and if a son, then an heir through God.</a:t>
            </a:r>
            <a:r>
              <a:rPr lang="en-US" sz="3200" dirty="0">
                <a:latin typeface="Century Gothic" panose="020B0502020202020204" pitchFamily="34" charset="0"/>
              </a:rPr>
              <a:t>” (Galatians 4:6–7, ESV) </a:t>
            </a:r>
          </a:p>
        </p:txBody>
      </p:sp>
      <p:sp>
        <p:nvSpPr>
          <p:cNvPr id="6" name="Round Same Side Corner Rectangle 5">
            <a:extLst>
              <a:ext uri="{FF2B5EF4-FFF2-40B4-BE49-F238E27FC236}">
                <a16:creationId xmlns:a16="http://schemas.microsoft.com/office/drawing/2014/main" id="{0F0CE866-7779-7202-BDA9-B4BC1615CAC7}"/>
              </a:ext>
            </a:extLst>
          </p:cNvPr>
          <p:cNvSpPr/>
          <p:nvPr/>
        </p:nvSpPr>
        <p:spPr>
          <a:xfrm>
            <a:off x="2770535" y="4466348"/>
            <a:ext cx="2278379" cy="1938993"/>
          </a:xfrm>
          <a:prstGeom prst="round2SameRect">
            <a:avLst>
              <a:gd name="adj1" fmla="val 16667"/>
              <a:gd name="adj2" fmla="val 1693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Josh</a:t>
            </a:r>
          </a:p>
        </p:txBody>
      </p:sp>
      <p:sp>
        <p:nvSpPr>
          <p:cNvPr id="5" name="TextBox 4">
            <a:extLst>
              <a:ext uri="{FF2B5EF4-FFF2-40B4-BE49-F238E27FC236}">
                <a16:creationId xmlns:a16="http://schemas.microsoft.com/office/drawing/2014/main" id="{EAFFDC77-1823-C179-9B47-9C8B49FDFABE}"/>
              </a:ext>
            </a:extLst>
          </p:cNvPr>
          <p:cNvSpPr txBox="1"/>
          <p:nvPr/>
        </p:nvSpPr>
        <p:spPr>
          <a:xfrm>
            <a:off x="7716822" y="4435852"/>
            <a:ext cx="1798982" cy="830997"/>
          </a:xfrm>
          <a:prstGeom prst="rect">
            <a:avLst/>
          </a:prstGeom>
          <a:noFill/>
        </p:spPr>
        <p:txBody>
          <a:bodyPr wrap="square" rtlCol="0">
            <a:spAutoFit/>
          </a:bodyPr>
          <a:lstStyle/>
          <a:p>
            <a:pPr algn="ctr"/>
            <a:r>
              <a:rPr lang="en-US" sz="2400" dirty="0">
                <a:solidFill>
                  <a:schemeClr val="bg1"/>
                </a:solidFill>
                <a:latin typeface="Century Gothic" panose="020B0502020202020204" pitchFamily="34" charset="0"/>
              </a:rPr>
              <a:t>Adoption</a:t>
            </a:r>
          </a:p>
          <a:p>
            <a:pPr algn="ctr"/>
            <a:r>
              <a:rPr lang="en-US" sz="2400" dirty="0">
                <a:solidFill>
                  <a:schemeClr val="bg1"/>
                </a:solidFill>
                <a:latin typeface="Century Gothic" panose="020B0502020202020204" pitchFamily="34" charset="0"/>
              </a:rPr>
              <a:t>Spirit</a:t>
            </a:r>
          </a:p>
        </p:txBody>
      </p:sp>
    </p:spTree>
    <p:extLst>
      <p:ext uri="{BB962C8B-B14F-4D97-AF65-F5344CB8AC3E}">
        <p14:creationId xmlns:p14="http://schemas.microsoft.com/office/powerpoint/2010/main" val="773875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24909B1-744B-E90D-28E4-3F84E775D580}"/>
              </a:ext>
            </a:extLst>
          </p:cNvPr>
          <p:cNvSpPr/>
          <p:nvPr/>
        </p:nvSpPr>
        <p:spPr>
          <a:xfrm>
            <a:off x="6823708" y="2584174"/>
            <a:ext cx="3585211" cy="3816626"/>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200" b="1" dirty="0">
              <a:solidFill>
                <a:schemeClr val="bg1"/>
              </a:solidFill>
              <a:latin typeface="Century Gothic" panose="020B0502020202020204" pitchFamily="34" charset="0"/>
            </a:endParaRPr>
          </a:p>
          <a:p>
            <a:pPr algn="ctr"/>
            <a:endParaRPr lang="en-US" sz="3200" b="1" dirty="0">
              <a:solidFill>
                <a:schemeClr val="bg1"/>
              </a:solidFill>
              <a:latin typeface="Century Gothic" panose="020B0502020202020204" pitchFamily="34" charset="0"/>
            </a:endParaRPr>
          </a:p>
          <a:p>
            <a:pPr algn="ctr"/>
            <a:r>
              <a:rPr lang="en-US" sz="3200" b="1" dirty="0">
                <a:solidFill>
                  <a:schemeClr val="bg1"/>
                </a:solidFill>
                <a:latin typeface="Century Gothic" panose="020B0502020202020204" pitchFamily="34" charset="0"/>
              </a:rPr>
              <a:t>Christ</a:t>
            </a:r>
          </a:p>
        </p:txBody>
      </p:sp>
      <p:sp>
        <p:nvSpPr>
          <p:cNvPr id="4" name="TextBox 3">
            <a:extLst>
              <a:ext uri="{FF2B5EF4-FFF2-40B4-BE49-F238E27FC236}">
                <a16:creationId xmlns:a16="http://schemas.microsoft.com/office/drawing/2014/main" id="{6E073F60-D990-2E88-6668-A4A78CF68C4C}"/>
              </a:ext>
            </a:extLst>
          </p:cNvPr>
          <p:cNvSpPr txBox="1"/>
          <p:nvPr/>
        </p:nvSpPr>
        <p:spPr>
          <a:xfrm>
            <a:off x="535305" y="248722"/>
            <a:ext cx="11121389" cy="2062103"/>
          </a:xfrm>
          <a:prstGeom prst="rect">
            <a:avLst/>
          </a:prstGeom>
          <a:noFill/>
        </p:spPr>
        <p:txBody>
          <a:bodyPr wrap="square" rtlCol="0">
            <a:spAutoFit/>
          </a:bodyPr>
          <a:lstStyle/>
          <a:p>
            <a:pPr algn="ctr"/>
            <a:r>
              <a:rPr lang="en-US" sz="3200" dirty="0">
                <a:latin typeface="Century Gothic" panose="020B0502020202020204" pitchFamily="34" charset="0"/>
              </a:rPr>
              <a:t>“</a:t>
            </a:r>
            <a:r>
              <a:rPr lang="en-US" sz="3200" dirty="0">
                <a:effectLst/>
                <a:latin typeface="Century Gothic" panose="020B0502020202020204" pitchFamily="34" charset="0"/>
              </a:rPr>
              <a:t>And because you are sons, God has sent the Spirit of his Son into our hearts, crying, “Abba! Father!” So you are no longer a slave, but a son, and if a son, then an heir through God.</a:t>
            </a:r>
            <a:r>
              <a:rPr lang="en-US" sz="3200" dirty="0">
                <a:latin typeface="Century Gothic" panose="020B0502020202020204" pitchFamily="34" charset="0"/>
              </a:rPr>
              <a:t>” (Galatians 4:6–7, ESV) </a:t>
            </a:r>
          </a:p>
        </p:txBody>
      </p:sp>
      <p:sp>
        <p:nvSpPr>
          <p:cNvPr id="6" name="Round Same Side Corner Rectangle 5">
            <a:extLst>
              <a:ext uri="{FF2B5EF4-FFF2-40B4-BE49-F238E27FC236}">
                <a16:creationId xmlns:a16="http://schemas.microsoft.com/office/drawing/2014/main" id="{0F0CE866-7779-7202-BDA9-B4BC1615CAC7}"/>
              </a:ext>
            </a:extLst>
          </p:cNvPr>
          <p:cNvSpPr/>
          <p:nvPr/>
        </p:nvSpPr>
        <p:spPr>
          <a:xfrm>
            <a:off x="7477122" y="4461807"/>
            <a:ext cx="2278379" cy="1938993"/>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Josh</a:t>
            </a:r>
          </a:p>
        </p:txBody>
      </p:sp>
      <p:sp>
        <p:nvSpPr>
          <p:cNvPr id="5" name="TextBox 4">
            <a:extLst>
              <a:ext uri="{FF2B5EF4-FFF2-40B4-BE49-F238E27FC236}">
                <a16:creationId xmlns:a16="http://schemas.microsoft.com/office/drawing/2014/main" id="{8A8A8964-C6F7-EEC4-FC9E-F6496809CB9F}"/>
              </a:ext>
            </a:extLst>
          </p:cNvPr>
          <p:cNvSpPr txBox="1"/>
          <p:nvPr/>
        </p:nvSpPr>
        <p:spPr>
          <a:xfrm>
            <a:off x="7477122" y="5624726"/>
            <a:ext cx="2278379" cy="830997"/>
          </a:xfrm>
          <a:prstGeom prst="rect">
            <a:avLst/>
          </a:prstGeom>
          <a:noFill/>
        </p:spPr>
        <p:txBody>
          <a:bodyPr wrap="square" rtlCol="0">
            <a:spAutoFit/>
          </a:bodyPr>
          <a:lstStyle/>
          <a:p>
            <a:pPr algn="ctr"/>
            <a:r>
              <a:rPr lang="en-US" sz="2400" dirty="0">
                <a:solidFill>
                  <a:schemeClr val="bg1"/>
                </a:solidFill>
                <a:latin typeface="Century Gothic" panose="020B0502020202020204" pitchFamily="34" charset="0"/>
              </a:rPr>
              <a:t>Galatians 2.26-27</a:t>
            </a:r>
          </a:p>
        </p:txBody>
      </p:sp>
      <p:sp>
        <p:nvSpPr>
          <p:cNvPr id="7" name="TextBox 6">
            <a:extLst>
              <a:ext uri="{FF2B5EF4-FFF2-40B4-BE49-F238E27FC236}">
                <a16:creationId xmlns:a16="http://schemas.microsoft.com/office/drawing/2014/main" id="{C979F252-42AF-4F4C-8B45-D87B2132818C}"/>
              </a:ext>
            </a:extLst>
          </p:cNvPr>
          <p:cNvSpPr txBox="1"/>
          <p:nvPr/>
        </p:nvSpPr>
        <p:spPr>
          <a:xfrm>
            <a:off x="7716822" y="4435852"/>
            <a:ext cx="1798982" cy="830997"/>
          </a:xfrm>
          <a:prstGeom prst="rect">
            <a:avLst/>
          </a:prstGeom>
          <a:noFill/>
        </p:spPr>
        <p:txBody>
          <a:bodyPr wrap="square" rtlCol="0">
            <a:spAutoFit/>
          </a:bodyPr>
          <a:lstStyle/>
          <a:p>
            <a:pPr algn="ctr"/>
            <a:r>
              <a:rPr lang="en-US" sz="2400" dirty="0">
                <a:solidFill>
                  <a:schemeClr val="bg1"/>
                </a:solidFill>
                <a:latin typeface="Century Gothic" panose="020B0502020202020204" pitchFamily="34" charset="0"/>
              </a:rPr>
              <a:t>Adoption</a:t>
            </a:r>
          </a:p>
          <a:p>
            <a:pPr algn="ctr"/>
            <a:r>
              <a:rPr lang="en-US" sz="2400" dirty="0">
                <a:solidFill>
                  <a:schemeClr val="bg1"/>
                </a:solidFill>
                <a:latin typeface="Century Gothic" panose="020B0502020202020204" pitchFamily="34" charset="0"/>
              </a:rPr>
              <a:t>Spirit</a:t>
            </a:r>
          </a:p>
        </p:txBody>
      </p:sp>
    </p:spTree>
    <p:extLst>
      <p:ext uri="{BB962C8B-B14F-4D97-AF65-F5344CB8AC3E}">
        <p14:creationId xmlns:p14="http://schemas.microsoft.com/office/powerpoint/2010/main" val="1058773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073F60-D990-2E88-6668-A4A78CF68C4C}"/>
              </a:ext>
            </a:extLst>
          </p:cNvPr>
          <p:cNvSpPr txBox="1"/>
          <p:nvPr/>
        </p:nvSpPr>
        <p:spPr>
          <a:xfrm>
            <a:off x="83750" y="120347"/>
            <a:ext cx="11121389" cy="6786473"/>
          </a:xfrm>
          <a:prstGeom prst="rect">
            <a:avLst/>
          </a:prstGeom>
          <a:noFill/>
        </p:spPr>
        <p:txBody>
          <a:bodyPr wrap="square" rtlCol="0">
            <a:spAutoFit/>
          </a:bodyPr>
          <a:lstStyle/>
          <a:p>
            <a:pPr>
              <a:spcAft>
                <a:spcPts val="600"/>
              </a:spcAft>
            </a:pPr>
            <a:r>
              <a:rPr lang="en-US" sz="2800" dirty="0">
                <a:latin typeface="Century Gothic" panose="020B0502020202020204" pitchFamily="34" charset="0"/>
              </a:rPr>
              <a:t>“We were buried therefore with him by baptism into death, in order that, just as Christ was raised from the dead by the glory of the Father, we too might walk in </a:t>
            </a:r>
            <a:r>
              <a:rPr lang="en-US" sz="2800" dirty="0">
                <a:solidFill>
                  <a:schemeClr val="accent5">
                    <a:lumMod val="40000"/>
                    <a:lumOff val="60000"/>
                  </a:schemeClr>
                </a:solidFill>
                <a:latin typeface="Century Gothic" panose="020B0502020202020204" pitchFamily="34" charset="0"/>
              </a:rPr>
              <a:t>newness of life</a:t>
            </a:r>
            <a:r>
              <a:rPr lang="en-US" sz="2800" dirty="0">
                <a:latin typeface="Century Gothic" panose="020B0502020202020204" pitchFamily="34" charset="0"/>
              </a:rPr>
              <a:t>.” </a:t>
            </a:r>
            <a:br>
              <a:rPr lang="en-US" sz="2800" dirty="0">
                <a:latin typeface="Century Gothic" panose="020B0502020202020204" pitchFamily="34" charset="0"/>
              </a:rPr>
            </a:br>
            <a:r>
              <a:rPr lang="en-US" sz="2800" dirty="0">
                <a:latin typeface="Century Gothic" panose="020B0502020202020204" pitchFamily="34" charset="0"/>
              </a:rPr>
              <a:t>(Romans 6:4, ESV) </a:t>
            </a:r>
          </a:p>
          <a:p>
            <a:pPr>
              <a:spcAft>
                <a:spcPts val="600"/>
              </a:spcAft>
            </a:pPr>
            <a:r>
              <a:rPr lang="en-US" sz="2800" dirty="0">
                <a:latin typeface="Century Gothic" panose="020B0502020202020204" pitchFamily="34" charset="0"/>
              </a:rPr>
              <a:t>“Therefore, if anyone is in Christ, he is a </a:t>
            </a:r>
            <a:r>
              <a:rPr lang="en-US" sz="2800" dirty="0">
                <a:solidFill>
                  <a:schemeClr val="accent5">
                    <a:lumMod val="40000"/>
                    <a:lumOff val="60000"/>
                  </a:schemeClr>
                </a:solidFill>
                <a:latin typeface="Century Gothic" panose="020B0502020202020204" pitchFamily="34" charset="0"/>
              </a:rPr>
              <a:t>new creation</a:t>
            </a:r>
            <a:r>
              <a:rPr lang="en-US" sz="2800" dirty="0">
                <a:latin typeface="Century Gothic" panose="020B0502020202020204" pitchFamily="34" charset="0"/>
              </a:rPr>
              <a:t>. The old has passed away; behold, the new has </a:t>
            </a:r>
            <a:br>
              <a:rPr lang="en-US" sz="2800" dirty="0">
                <a:latin typeface="Century Gothic" panose="020B0502020202020204" pitchFamily="34" charset="0"/>
              </a:rPr>
            </a:br>
            <a:r>
              <a:rPr lang="en-US" sz="2800" dirty="0">
                <a:latin typeface="Century Gothic" panose="020B0502020202020204" pitchFamily="34" charset="0"/>
              </a:rPr>
              <a:t>come.” (2 Corinthians 5:17, ESV) </a:t>
            </a:r>
          </a:p>
          <a:p>
            <a:pPr>
              <a:spcAft>
                <a:spcPts val="600"/>
              </a:spcAft>
            </a:pPr>
            <a:r>
              <a:rPr lang="en-US" sz="2800" dirty="0">
                <a:latin typeface="Century Gothic" panose="020B0502020202020204" pitchFamily="34" charset="0"/>
              </a:rPr>
              <a:t>“and to put on the </a:t>
            </a:r>
            <a:r>
              <a:rPr lang="en-US" sz="2800" dirty="0">
                <a:solidFill>
                  <a:schemeClr val="accent5">
                    <a:lumMod val="40000"/>
                    <a:lumOff val="60000"/>
                  </a:schemeClr>
                </a:solidFill>
                <a:latin typeface="Century Gothic" panose="020B0502020202020204" pitchFamily="34" charset="0"/>
              </a:rPr>
              <a:t>new self, created </a:t>
            </a:r>
            <a:br>
              <a:rPr lang="en-US" sz="2800" dirty="0">
                <a:solidFill>
                  <a:schemeClr val="accent5">
                    <a:lumMod val="40000"/>
                    <a:lumOff val="60000"/>
                  </a:schemeClr>
                </a:solidFill>
                <a:latin typeface="Century Gothic" panose="020B0502020202020204" pitchFamily="34" charset="0"/>
              </a:rPr>
            </a:br>
            <a:r>
              <a:rPr lang="en-US" sz="2800" dirty="0">
                <a:solidFill>
                  <a:schemeClr val="accent5">
                    <a:lumMod val="40000"/>
                    <a:lumOff val="60000"/>
                  </a:schemeClr>
                </a:solidFill>
                <a:latin typeface="Century Gothic" panose="020B0502020202020204" pitchFamily="34" charset="0"/>
              </a:rPr>
              <a:t>after the likeness of God </a:t>
            </a:r>
            <a:r>
              <a:rPr lang="en-US" sz="2800" dirty="0">
                <a:latin typeface="Century Gothic" panose="020B0502020202020204" pitchFamily="34" charset="0"/>
              </a:rPr>
              <a:t>in true </a:t>
            </a:r>
            <a:br>
              <a:rPr lang="en-US" sz="2800" dirty="0">
                <a:latin typeface="Century Gothic" panose="020B0502020202020204" pitchFamily="34" charset="0"/>
              </a:rPr>
            </a:br>
            <a:r>
              <a:rPr lang="en-US" sz="2800" dirty="0">
                <a:latin typeface="Century Gothic" panose="020B0502020202020204" pitchFamily="34" charset="0"/>
              </a:rPr>
              <a:t>righteousness and holiness.” </a:t>
            </a:r>
            <a:br>
              <a:rPr lang="en-US" sz="2800" dirty="0">
                <a:latin typeface="Century Gothic" panose="020B0502020202020204" pitchFamily="34" charset="0"/>
              </a:rPr>
            </a:br>
            <a:r>
              <a:rPr lang="en-US" sz="2800" dirty="0">
                <a:latin typeface="Century Gothic" panose="020B0502020202020204" pitchFamily="34" charset="0"/>
              </a:rPr>
              <a:t>(Ephesians 4:24, ESV) </a:t>
            </a:r>
          </a:p>
          <a:p>
            <a:pPr>
              <a:spcAft>
                <a:spcPts val="600"/>
              </a:spcAft>
            </a:pPr>
            <a:r>
              <a:rPr lang="en-US" sz="2800" dirty="0">
                <a:latin typeface="Century Gothic" panose="020B0502020202020204" pitchFamily="34" charset="0"/>
              </a:rPr>
              <a:t>“and have put on the new self, which </a:t>
            </a:r>
            <a:br>
              <a:rPr lang="en-US" sz="2800" dirty="0">
                <a:latin typeface="Century Gothic" panose="020B0502020202020204" pitchFamily="34" charset="0"/>
              </a:rPr>
            </a:br>
            <a:r>
              <a:rPr lang="en-US" sz="2800" dirty="0">
                <a:latin typeface="Century Gothic" panose="020B0502020202020204" pitchFamily="34" charset="0"/>
              </a:rPr>
              <a:t>is being renewed in knowledge after </a:t>
            </a:r>
            <a:br>
              <a:rPr lang="en-US" sz="2800" dirty="0">
                <a:latin typeface="Century Gothic" panose="020B0502020202020204" pitchFamily="34" charset="0"/>
              </a:rPr>
            </a:br>
            <a:r>
              <a:rPr lang="en-US" sz="2800" dirty="0">
                <a:latin typeface="Century Gothic" panose="020B0502020202020204" pitchFamily="34" charset="0"/>
              </a:rPr>
              <a:t>the </a:t>
            </a:r>
            <a:r>
              <a:rPr lang="en-US" sz="2800" dirty="0">
                <a:solidFill>
                  <a:schemeClr val="accent5">
                    <a:lumMod val="40000"/>
                    <a:lumOff val="60000"/>
                  </a:schemeClr>
                </a:solidFill>
                <a:latin typeface="Century Gothic" panose="020B0502020202020204" pitchFamily="34" charset="0"/>
              </a:rPr>
              <a:t>image of its creator</a:t>
            </a:r>
            <a:r>
              <a:rPr lang="en-US" sz="2800" dirty="0">
                <a:latin typeface="Century Gothic" panose="020B0502020202020204" pitchFamily="34" charset="0"/>
              </a:rPr>
              <a:t>.” </a:t>
            </a:r>
            <a:br>
              <a:rPr lang="en-US" sz="2800" dirty="0">
                <a:latin typeface="Century Gothic" panose="020B0502020202020204" pitchFamily="34" charset="0"/>
              </a:rPr>
            </a:br>
            <a:r>
              <a:rPr lang="en-US" sz="2800" dirty="0">
                <a:latin typeface="Century Gothic" panose="020B0502020202020204" pitchFamily="34" charset="0"/>
              </a:rPr>
              <a:t>(Colossians 3:10, ESV) </a:t>
            </a:r>
          </a:p>
        </p:txBody>
      </p:sp>
      <p:sp>
        <p:nvSpPr>
          <p:cNvPr id="3" name="Round Same Side Corner Rectangle 2">
            <a:extLst>
              <a:ext uri="{FF2B5EF4-FFF2-40B4-BE49-F238E27FC236}">
                <a16:creationId xmlns:a16="http://schemas.microsoft.com/office/drawing/2014/main" id="{724909B1-744B-E90D-28E4-3F84E775D580}"/>
              </a:ext>
            </a:extLst>
          </p:cNvPr>
          <p:cNvSpPr/>
          <p:nvPr/>
        </p:nvSpPr>
        <p:spPr>
          <a:xfrm>
            <a:off x="6823708" y="2584174"/>
            <a:ext cx="3585211" cy="3816626"/>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200" b="1" dirty="0">
              <a:solidFill>
                <a:schemeClr val="bg1"/>
              </a:solidFill>
              <a:latin typeface="Century Gothic" panose="020B0502020202020204" pitchFamily="34" charset="0"/>
            </a:endParaRPr>
          </a:p>
          <a:p>
            <a:pPr algn="ctr"/>
            <a:endParaRPr lang="en-US" sz="3200" b="1" dirty="0">
              <a:solidFill>
                <a:schemeClr val="bg1"/>
              </a:solidFill>
              <a:latin typeface="Century Gothic" panose="020B0502020202020204" pitchFamily="34" charset="0"/>
            </a:endParaRPr>
          </a:p>
          <a:p>
            <a:pPr algn="ctr"/>
            <a:r>
              <a:rPr lang="en-US" sz="3200" b="1" dirty="0">
                <a:solidFill>
                  <a:schemeClr val="bg1"/>
                </a:solidFill>
                <a:latin typeface="Century Gothic" panose="020B0502020202020204" pitchFamily="34" charset="0"/>
              </a:rPr>
              <a:t>Christ</a:t>
            </a:r>
          </a:p>
        </p:txBody>
      </p:sp>
      <p:sp>
        <p:nvSpPr>
          <p:cNvPr id="6" name="Round Same Side Corner Rectangle 5">
            <a:extLst>
              <a:ext uri="{FF2B5EF4-FFF2-40B4-BE49-F238E27FC236}">
                <a16:creationId xmlns:a16="http://schemas.microsoft.com/office/drawing/2014/main" id="{0F0CE866-7779-7202-BDA9-B4BC1615CAC7}"/>
              </a:ext>
            </a:extLst>
          </p:cNvPr>
          <p:cNvSpPr/>
          <p:nvPr/>
        </p:nvSpPr>
        <p:spPr>
          <a:xfrm>
            <a:off x="7477122" y="4461807"/>
            <a:ext cx="2278379" cy="1938993"/>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Josh</a:t>
            </a:r>
          </a:p>
        </p:txBody>
      </p:sp>
      <p:sp>
        <p:nvSpPr>
          <p:cNvPr id="8" name="TextBox 7">
            <a:extLst>
              <a:ext uri="{FF2B5EF4-FFF2-40B4-BE49-F238E27FC236}">
                <a16:creationId xmlns:a16="http://schemas.microsoft.com/office/drawing/2014/main" id="{2E867F54-9D69-1A28-9D69-4DF5C9B95267}"/>
              </a:ext>
            </a:extLst>
          </p:cNvPr>
          <p:cNvSpPr txBox="1"/>
          <p:nvPr/>
        </p:nvSpPr>
        <p:spPr>
          <a:xfrm>
            <a:off x="7477122" y="5624726"/>
            <a:ext cx="2278379" cy="830997"/>
          </a:xfrm>
          <a:prstGeom prst="rect">
            <a:avLst/>
          </a:prstGeom>
          <a:noFill/>
        </p:spPr>
        <p:txBody>
          <a:bodyPr wrap="square" rtlCol="0">
            <a:spAutoFit/>
          </a:bodyPr>
          <a:lstStyle/>
          <a:p>
            <a:pPr algn="ctr"/>
            <a:r>
              <a:rPr lang="en-US" sz="2400" dirty="0">
                <a:solidFill>
                  <a:schemeClr val="bg1"/>
                </a:solidFill>
                <a:latin typeface="Century Gothic" panose="020B0502020202020204" pitchFamily="34" charset="0"/>
              </a:rPr>
              <a:t>Galatians 2.26-27</a:t>
            </a:r>
          </a:p>
        </p:txBody>
      </p:sp>
      <p:sp>
        <p:nvSpPr>
          <p:cNvPr id="9" name="TextBox 8">
            <a:extLst>
              <a:ext uri="{FF2B5EF4-FFF2-40B4-BE49-F238E27FC236}">
                <a16:creationId xmlns:a16="http://schemas.microsoft.com/office/drawing/2014/main" id="{26E37176-4B83-7A7B-EE94-F93FEC14CFFB}"/>
              </a:ext>
            </a:extLst>
          </p:cNvPr>
          <p:cNvSpPr txBox="1"/>
          <p:nvPr/>
        </p:nvSpPr>
        <p:spPr>
          <a:xfrm>
            <a:off x="7716822" y="4435852"/>
            <a:ext cx="1798982" cy="830997"/>
          </a:xfrm>
          <a:prstGeom prst="rect">
            <a:avLst/>
          </a:prstGeom>
          <a:noFill/>
        </p:spPr>
        <p:txBody>
          <a:bodyPr wrap="square" rtlCol="0">
            <a:spAutoFit/>
          </a:bodyPr>
          <a:lstStyle/>
          <a:p>
            <a:pPr algn="ctr"/>
            <a:r>
              <a:rPr lang="en-US" sz="2400" dirty="0">
                <a:solidFill>
                  <a:schemeClr val="bg1"/>
                </a:solidFill>
                <a:latin typeface="Century Gothic" panose="020B0502020202020204" pitchFamily="34" charset="0"/>
              </a:rPr>
              <a:t>Adoption</a:t>
            </a:r>
          </a:p>
          <a:p>
            <a:pPr algn="ctr"/>
            <a:r>
              <a:rPr lang="en-US" sz="2400" dirty="0">
                <a:solidFill>
                  <a:schemeClr val="bg1"/>
                </a:solidFill>
                <a:latin typeface="Century Gothic" panose="020B0502020202020204" pitchFamily="34" charset="0"/>
              </a:rPr>
              <a:t>Spirit</a:t>
            </a:r>
          </a:p>
        </p:txBody>
      </p:sp>
    </p:spTree>
    <p:extLst>
      <p:ext uri="{BB962C8B-B14F-4D97-AF65-F5344CB8AC3E}">
        <p14:creationId xmlns:p14="http://schemas.microsoft.com/office/powerpoint/2010/main" val="401938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9A9B76-9EF4-DB85-AAF8-1FDD157937CA}"/>
              </a:ext>
            </a:extLst>
          </p:cNvPr>
          <p:cNvSpPr txBox="1"/>
          <p:nvPr/>
        </p:nvSpPr>
        <p:spPr>
          <a:xfrm>
            <a:off x="597093" y="1501356"/>
            <a:ext cx="9235440" cy="2554545"/>
          </a:xfrm>
          <a:prstGeom prst="rect">
            <a:avLst/>
          </a:prstGeom>
          <a:noFill/>
        </p:spPr>
        <p:txBody>
          <a:bodyPr wrap="square" rtlCol="0">
            <a:spAutoFit/>
          </a:bodyPr>
          <a:lstStyle/>
          <a:p>
            <a:r>
              <a:rPr lang="en-US" sz="3200" dirty="0">
                <a:latin typeface="Century Gothic" panose="020B0502020202020204" pitchFamily="34" charset="0"/>
              </a:rPr>
              <a:t>“I have been crucified with Christ. It is no longer I who live, but Christ who lives in me. And the life I now </a:t>
            </a:r>
            <a:r>
              <a:rPr lang="en-US" sz="3200" dirty="0">
                <a:solidFill>
                  <a:schemeClr val="accent5">
                    <a:lumMod val="40000"/>
                    <a:lumOff val="60000"/>
                  </a:schemeClr>
                </a:solidFill>
                <a:latin typeface="Century Gothic" panose="020B0502020202020204" pitchFamily="34" charset="0"/>
              </a:rPr>
              <a:t>live in the flesh </a:t>
            </a:r>
            <a:r>
              <a:rPr lang="en-US" sz="3200" dirty="0">
                <a:latin typeface="Century Gothic" panose="020B0502020202020204" pitchFamily="34" charset="0"/>
              </a:rPr>
              <a:t>I live by faith in the Son of God, who loved me and gave himself for me.” (Galatians 2:20, ESV) </a:t>
            </a:r>
          </a:p>
        </p:txBody>
      </p:sp>
      <p:sp>
        <p:nvSpPr>
          <p:cNvPr id="5" name="TextBox 4">
            <a:extLst>
              <a:ext uri="{FF2B5EF4-FFF2-40B4-BE49-F238E27FC236}">
                <a16:creationId xmlns:a16="http://schemas.microsoft.com/office/drawing/2014/main" id="{26DF989E-17E8-4A4F-117F-92AFC2FEA259}"/>
              </a:ext>
            </a:extLst>
          </p:cNvPr>
          <p:cNvSpPr txBox="1"/>
          <p:nvPr/>
        </p:nvSpPr>
        <p:spPr>
          <a:xfrm>
            <a:off x="560070" y="5555974"/>
            <a:ext cx="9309487" cy="1077218"/>
          </a:xfrm>
          <a:prstGeom prst="rect">
            <a:avLst/>
          </a:prstGeom>
          <a:solidFill>
            <a:srgbClr val="292929"/>
          </a:solidFill>
        </p:spPr>
        <p:txBody>
          <a:bodyPr wrap="square" rtlCol="0">
            <a:spAutoFit/>
          </a:bodyPr>
          <a:lstStyle/>
          <a:p>
            <a:r>
              <a:rPr lang="en-US" sz="3200" b="1" dirty="0">
                <a:solidFill>
                  <a:schemeClr val="bg2">
                    <a:lumMod val="40000"/>
                    <a:lumOff val="60000"/>
                  </a:schemeClr>
                </a:solidFill>
                <a:latin typeface="Century Gothic" panose="020B0502020202020204" pitchFamily="34" charset="0"/>
              </a:rPr>
              <a:t>Misconception #3</a:t>
            </a:r>
          </a:p>
          <a:p>
            <a:r>
              <a:rPr lang="en-US" sz="3200" b="1" dirty="0">
                <a:solidFill>
                  <a:schemeClr val="bg2">
                    <a:lumMod val="40000"/>
                    <a:lumOff val="60000"/>
                  </a:schemeClr>
                </a:solidFill>
                <a:latin typeface="Century Gothic" panose="020B0502020202020204" pitchFamily="34" charset="0"/>
              </a:rPr>
              <a:t>the Spirit affects you inside, not your body</a:t>
            </a:r>
          </a:p>
        </p:txBody>
      </p:sp>
    </p:spTree>
    <p:extLst>
      <p:ext uri="{BB962C8B-B14F-4D97-AF65-F5344CB8AC3E}">
        <p14:creationId xmlns:p14="http://schemas.microsoft.com/office/powerpoint/2010/main" val="29035989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9A9B76-9EF4-DB85-AAF8-1FDD157937CA}"/>
              </a:ext>
            </a:extLst>
          </p:cNvPr>
          <p:cNvSpPr txBox="1"/>
          <p:nvPr/>
        </p:nvSpPr>
        <p:spPr>
          <a:xfrm>
            <a:off x="597093" y="2240019"/>
            <a:ext cx="9235440" cy="1077218"/>
          </a:xfrm>
          <a:prstGeom prst="rect">
            <a:avLst/>
          </a:prstGeom>
          <a:noFill/>
        </p:spPr>
        <p:txBody>
          <a:bodyPr wrap="square" rtlCol="0">
            <a:spAutoFit/>
          </a:bodyPr>
          <a:lstStyle/>
          <a:p>
            <a:r>
              <a:rPr lang="en-US" sz="3200" dirty="0">
                <a:latin typeface="Century Gothic" panose="020B0502020202020204" pitchFamily="34" charset="0"/>
              </a:rPr>
              <a:t>“</a:t>
            </a:r>
            <a:r>
              <a:rPr lang="en-US" sz="3200" dirty="0">
                <a:effectLst/>
                <a:latin typeface="Century Gothic" panose="020B0502020202020204" pitchFamily="34" charset="0"/>
              </a:rPr>
              <a:t>If we </a:t>
            </a:r>
            <a:r>
              <a:rPr lang="en-US" sz="3200" dirty="0">
                <a:solidFill>
                  <a:schemeClr val="accent5">
                    <a:lumMod val="40000"/>
                    <a:lumOff val="60000"/>
                  </a:schemeClr>
                </a:solidFill>
                <a:effectLst/>
                <a:latin typeface="Century Gothic" panose="020B0502020202020204" pitchFamily="34" charset="0"/>
              </a:rPr>
              <a:t>live by the Spirit</a:t>
            </a:r>
            <a:r>
              <a:rPr lang="en-US" sz="3200" dirty="0">
                <a:effectLst/>
                <a:latin typeface="Century Gothic" panose="020B0502020202020204" pitchFamily="34" charset="0"/>
              </a:rPr>
              <a:t>, let us also keep in step with the Spirit.</a:t>
            </a:r>
            <a:r>
              <a:rPr lang="en-US" sz="3200" dirty="0">
                <a:latin typeface="Century Gothic" panose="020B0502020202020204" pitchFamily="34" charset="0"/>
              </a:rPr>
              <a:t>” (Galatians 5:25, ESV) </a:t>
            </a:r>
          </a:p>
        </p:txBody>
      </p:sp>
      <p:sp>
        <p:nvSpPr>
          <p:cNvPr id="5" name="TextBox 4">
            <a:extLst>
              <a:ext uri="{FF2B5EF4-FFF2-40B4-BE49-F238E27FC236}">
                <a16:creationId xmlns:a16="http://schemas.microsoft.com/office/drawing/2014/main" id="{26DF989E-17E8-4A4F-117F-92AFC2FEA259}"/>
              </a:ext>
            </a:extLst>
          </p:cNvPr>
          <p:cNvSpPr txBox="1"/>
          <p:nvPr/>
        </p:nvSpPr>
        <p:spPr>
          <a:xfrm>
            <a:off x="560070" y="5555974"/>
            <a:ext cx="9309487" cy="1077218"/>
          </a:xfrm>
          <a:prstGeom prst="rect">
            <a:avLst/>
          </a:prstGeom>
          <a:solidFill>
            <a:srgbClr val="292929"/>
          </a:solidFill>
        </p:spPr>
        <p:txBody>
          <a:bodyPr wrap="square" rtlCol="0">
            <a:spAutoFit/>
          </a:bodyPr>
          <a:lstStyle/>
          <a:p>
            <a:r>
              <a:rPr lang="en-US" sz="3200" b="1" dirty="0">
                <a:solidFill>
                  <a:schemeClr val="bg2">
                    <a:lumMod val="40000"/>
                    <a:lumOff val="60000"/>
                  </a:schemeClr>
                </a:solidFill>
                <a:latin typeface="Century Gothic" panose="020B0502020202020204" pitchFamily="34" charset="0"/>
              </a:rPr>
              <a:t>Misconception #3</a:t>
            </a:r>
          </a:p>
          <a:p>
            <a:r>
              <a:rPr lang="en-US" sz="3200" b="1" dirty="0">
                <a:solidFill>
                  <a:schemeClr val="bg2">
                    <a:lumMod val="40000"/>
                    <a:lumOff val="60000"/>
                  </a:schemeClr>
                </a:solidFill>
                <a:latin typeface="Century Gothic" panose="020B0502020202020204" pitchFamily="34" charset="0"/>
              </a:rPr>
              <a:t>the Spirit affects you inside, not your body</a:t>
            </a:r>
          </a:p>
        </p:txBody>
      </p:sp>
    </p:spTree>
    <p:extLst>
      <p:ext uri="{BB962C8B-B14F-4D97-AF65-F5344CB8AC3E}">
        <p14:creationId xmlns:p14="http://schemas.microsoft.com/office/powerpoint/2010/main" val="93347537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9A9B76-9EF4-DB85-AAF8-1FDD157937CA}"/>
              </a:ext>
            </a:extLst>
          </p:cNvPr>
          <p:cNvSpPr txBox="1"/>
          <p:nvPr/>
        </p:nvSpPr>
        <p:spPr>
          <a:xfrm>
            <a:off x="597093" y="1501356"/>
            <a:ext cx="9235440" cy="2554545"/>
          </a:xfrm>
          <a:prstGeom prst="rect">
            <a:avLst/>
          </a:prstGeom>
          <a:noFill/>
        </p:spPr>
        <p:txBody>
          <a:bodyPr wrap="square" rtlCol="0">
            <a:spAutoFit/>
          </a:bodyPr>
          <a:lstStyle/>
          <a:p>
            <a:r>
              <a:rPr lang="en-US" sz="3200" dirty="0">
                <a:latin typeface="Century Gothic" panose="020B0502020202020204" pitchFamily="34" charset="0"/>
              </a:rPr>
              <a:t>“Brothers, if anyone is caught in any transgression, </a:t>
            </a:r>
            <a:r>
              <a:rPr lang="en-US" sz="3200" dirty="0">
                <a:solidFill>
                  <a:schemeClr val="accent5">
                    <a:lumMod val="40000"/>
                    <a:lumOff val="60000"/>
                  </a:schemeClr>
                </a:solidFill>
                <a:latin typeface="Century Gothic" panose="020B0502020202020204" pitchFamily="34" charset="0"/>
              </a:rPr>
              <a:t>you who are spiritual </a:t>
            </a:r>
            <a:r>
              <a:rPr lang="en-US" sz="3200" dirty="0">
                <a:latin typeface="Century Gothic" panose="020B0502020202020204" pitchFamily="34" charset="0"/>
              </a:rPr>
              <a:t>should restore him in a spirit of gentleness. Keep watch on yourself, lest you too be tempted.” (Galatians 6:1, ESV) </a:t>
            </a:r>
          </a:p>
        </p:txBody>
      </p:sp>
      <p:sp>
        <p:nvSpPr>
          <p:cNvPr id="5" name="TextBox 4">
            <a:extLst>
              <a:ext uri="{FF2B5EF4-FFF2-40B4-BE49-F238E27FC236}">
                <a16:creationId xmlns:a16="http://schemas.microsoft.com/office/drawing/2014/main" id="{26DF989E-17E8-4A4F-117F-92AFC2FEA259}"/>
              </a:ext>
            </a:extLst>
          </p:cNvPr>
          <p:cNvSpPr txBox="1"/>
          <p:nvPr/>
        </p:nvSpPr>
        <p:spPr>
          <a:xfrm>
            <a:off x="560070" y="5555974"/>
            <a:ext cx="9309487" cy="1077218"/>
          </a:xfrm>
          <a:prstGeom prst="rect">
            <a:avLst/>
          </a:prstGeom>
          <a:solidFill>
            <a:srgbClr val="292929"/>
          </a:solidFill>
        </p:spPr>
        <p:txBody>
          <a:bodyPr wrap="square" rtlCol="0">
            <a:spAutoFit/>
          </a:bodyPr>
          <a:lstStyle/>
          <a:p>
            <a:r>
              <a:rPr lang="en-US" sz="3200" b="1" dirty="0">
                <a:solidFill>
                  <a:schemeClr val="bg2">
                    <a:lumMod val="40000"/>
                    <a:lumOff val="60000"/>
                  </a:schemeClr>
                </a:solidFill>
                <a:latin typeface="Century Gothic" panose="020B0502020202020204" pitchFamily="34" charset="0"/>
              </a:rPr>
              <a:t>Misconception #3</a:t>
            </a:r>
          </a:p>
          <a:p>
            <a:r>
              <a:rPr lang="en-US" sz="3200" b="1" dirty="0">
                <a:solidFill>
                  <a:schemeClr val="bg2">
                    <a:lumMod val="40000"/>
                    <a:lumOff val="60000"/>
                  </a:schemeClr>
                </a:solidFill>
                <a:latin typeface="Century Gothic" panose="020B0502020202020204" pitchFamily="34" charset="0"/>
              </a:rPr>
              <a:t>the Spirit affects you inside, not your body</a:t>
            </a:r>
          </a:p>
        </p:txBody>
      </p:sp>
    </p:spTree>
    <p:extLst>
      <p:ext uri="{BB962C8B-B14F-4D97-AF65-F5344CB8AC3E}">
        <p14:creationId xmlns:p14="http://schemas.microsoft.com/office/powerpoint/2010/main" val="347328277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9A9B76-9EF4-DB85-AAF8-1FDD157937CA}"/>
              </a:ext>
            </a:extLst>
          </p:cNvPr>
          <p:cNvSpPr txBox="1"/>
          <p:nvPr/>
        </p:nvSpPr>
        <p:spPr>
          <a:xfrm>
            <a:off x="560070" y="654970"/>
            <a:ext cx="9235440" cy="4247317"/>
          </a:xfrm>
          <a:prstGeom prst="rect">
            <a:avLst/>
          </a:prstGeom>
          <a:noFill/>
        </p:spPr>
        <p:txBody>
          <a:bodyPr wrap="square" rtlCol="0">
            <a:spAutoFit/>
          </a:bodyPr>
          <a:lstStyle/>
          <a:p>
            <a:r>
              <a:rPr lang="en-US" sz="3000" dirty="0">
                <a:latin typeface="Century Gothic" panose="020B0502020202020204" pitchFamily="34" charset="0"/>
              </a:rPr>
              <a:t>“I will sprinkle clean water on you, and you shall be clean from all your </a:t>
            </a:r>
            <a:r>
              <a:rPr lang="en-US" sz="3000" dirty="0" err="1">
                <a:latin typeface="Century Gothic" panose="020B0502020202020204" pitchFamily="34" charset="0"/>
              </a:rPr>
              <a:t>uncleannesses</a:t>
            </a:r>
            <a:r>
              <a:rPr lang="en-US" sz="3000" dirty="0">
                <a:latin typeface="Century Gothic" panose="020B0502020202020204" pitchFamily="34" charset="0"/>
              </a:rPr>
              <a:t>, and from all your idols I will cleanse you. And I will give you a new heart, and a new spirit I will put within you. And I will remove the heart of stone from your flesh and give you a heart of flesh. And </a:t>
            </a:r>
            <a:r>
              <a:rPr lang="en-US" sz="3000" dirty="0">
                <a:solidFill>
                  <a:schemeClr val="accent5">
                    <a:lumMod val="40000"/>
                    <a:lumOff val="60000"/>
                  </a:schemeClr>
                </a:solidFill>
                <a:latin typeface="Century Gothic" panose="020B0502020202020204" pitchFamily="34" charset="0"/>
              </a:rPr>
              <a:t>I will put my Spirit within you</a:t>
            </a:r>
            <a:r>
              <a:rPr lang="en-US" sz="3000" dirty="0">
                <a:latin typeface="Century Gothic" panose="020B0502020202020204" pitchFamily="34" charset="0"/>
              </a:rPr>
              <a:t>, and cause you to walk in my statutes and be careful to obey my rules.” (Ezekiel 36:25–27, ESV) </a:t>
            </a:r>
          </a:p>
        </p:txBody>
      </p:sp>
      <p:sp>
        <p:nvSpPr>
          <p:cNvPr id="5" name="TextBox 4">
            <a:extLst>
              <a:ext uri="{FF2B5EF4-FFF2-40B4-BE49-F238E27FC236}">
                <a16:creationId xmlns:a16="http://schemas.microsoft.com/office/drawing/2014/main" id="{26DF989E-17E8-4A4F-117F-92AFC2FEA259}"/>
              </a:ext>
            </a:extLst>
          </p:cNvPr>
          <p:cNvSpPr txBox="1"/>
          <p:nvPr/>
        </p:nvSpPr>
        <p:spPr>
          <a:xfrm>
            <a:off x="560070" y="5555974"/>
            <a:ext cx="9309487" cy="584775"/>
          </a:xfrm>
          <a:prstGeom prst="rect">
            <a:avLst/>
          </a:prstGeom>
          <a:solidFill>
            <a:srgbClr val="292929"/>
          </a:solidFill>
        </p:spPr>
        <p:txBody>
          <a:bodyPr wrap="square" rtlCol="0">
            <a:spAutoFit/>
          </a:bodyPr>
          <a:lstStyle/>
          <a:p>
            <a:r>
              <a:rPr lang="en-US" sz="3200" b="1" dirty="0">
                <a:solidFill>
                  <a:schemeClr val="bg2">
                    <a:lumMod val="40000"/>
                    <a:lumOff val="60000"/>
                  </a:schemeClr>
                </a:solidFill>
                <a:latin typeface="Century Gothic" panose="020B0502020202020204" pitchFamily="34" charset="0"/>
              </a:rPr>
              <a:t>Salvation Means We Receive A New Spirit</a:t>
            </a:r>
          </a:p>
        </p:txBody>
      </p:sp>
    </p:spTree>
    <p:extLst>
      <p:ext uri="{BB962C8B-B14F-4D97-AF65-F5344CB8AC3E}">
        <p14:creationId xmlns:p14="http://schemas.microsoft.com/office/powerpoint/2010/main" val="14101471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9A9B76-9EF4-DB85-AAF8-1FDD157937CA}"/>
              </a:ext>
            </a:extLst>
          </p:cNvPr>
          <p:cNvSpPr txBox="1"/>
          <p:nvPr/>
        </p:nvSpPr>
        <p:spPr>
          <a:xfrm>
            <a:off x="560070" y="560070"/>
            <a:ext cx="9235440" cy="4324261"/>
          </a:xfrm>
          <a:prstGeom prst="rect">
            <a:avLst/>
          </a:prstGeom>
          <a:noFill/>
        </p:spPr>
        <p:txBody>
          <a:bodyPr wrap="square" rtlCol="0">
            <a:spAutoFit/>
          </a:bodyPr>
          <a:lstStyle/>
          <a:p>
            <a:r>
              <a:rPr lang="en-US" sz="2500" baseline="30000" dirty="0">
                <a:latin typeface="Century Gothic" panose="020B0502020202020204" pitchFamily="34" charset="0"/>
              </a:rPr>
              <a:t>1 </a:t>
            </a:r>
            <a:r>
              <a:rPr lang="en-US" sz="2500" dirty="0">
                <a:latin typeface="Century Gothic" panose="020B0502020202020204" pitchFamily="34" charset="0"/>
              </a:rPr>
              <a:t>O foolish Galatians! Who has bewitched you? It was before your eyes that Jesus Christ was publicly portrayed as crucified. </a:t>
            </a:r>
            <a:r>
              <a:rPr lang="en-US" sz="2500" baseline="30000" dirty="0">
                <a:latin typeface="Century Gothic" panose="020B0502020202020204" pitchFamily="34" charset="0"/>
              </a:rPr>
              <a:t>2</a:t>
            </a:r>
            <a:r>
              <a:rPr lang="en-US" sz="2500" dirty="0">
                <a:latin typeface="Century Gothic" panose="020B0502020202020204" pitchFamily="34" charset="0"/>
              </a:rPr>
              <a:t> Let me ask you only this: Did you </a:t>
            </a:r>
            <a:r>
              <a:rPr lang="en-US" sz="2500" dirty="0">
                <a:solidFill>
                  <a:schemeClr val="accent5">
                    <a:lumMod val="40000"/>
                    <a:lumOff val="60000"/>
                  </a:schemeClr>
                </a:solidFill>
                <a:latin typeface="Century Gothic" panose="020B0502020202020204" pitchFamily="34" charset="0"/>
              </a:rPr>
              <a:t>receive the Spirit </a:t>
            </a:r>
            <a:r>
              <a:rPr lang="en-US" sz="2500" dirty="0">
                <a:latin typeface="Century Gothic" panose="020B0502020202020204" pitchFamily="34" charset="0"/>
              </a:rPr>
              <a:t>by works of the law or by hearing with faith? </a:t>
            </a:r>
            <a:r>
              <a:rPr lang="en-US" sz="2500" baseline="30000" dirty="0">
                <a:latin typeface="Century Gothic" panose="020B0502020202020204" pitchFamily="34" charset="0"/>
              </a:rPr>
              <a:t>3</a:t>
            </a:r>
            <a:r>
              <a:rPr lang="en-US" sz="2500" dirty="0">
                <a:latin typeface="Century Gothic" panose="020B0502020202020204" pitchFamily="34" charset="0"/>
              </a:rPr>
              <a:t> Are you so foolish? Having begun by the Spirit, are you now being perfected by the flesh? </a:t>
            </a:r>
            <a:r>
              <a:rPr lang="en-US" sz="2500" baseline="30000" dirty="0">
                <a:latin typeface="Century Gothic" panose="020B0502020202020204" pitchFamily="34" charset="0"/>
              </a:rPr>
              <a:t>4</a:t>
            </a:r>
            <a:r>
              <a:rPr lang="en-US" sz="2500" dirty="0">
                <a:latin typeface="Century Gothic" panose="020B0502020202020204" pitchFamily="34" charset="0"/>
              </a:rPr>
              <a:t> Did you suffer so many things in vain—if indeed it was in vain? </a:t>
            </a:r>
            <a:r>
              <a:rPr lang="en-US" sz="2500" baseline="30000" dirty="0">
                <a:latin typeface="Century Gothic" panose="020B0502020202020204" pitchFamily="34" charset="0"/>
              </a:rPr>
              <a:t>5</a:t>
            </a:r>
            <a:r>
              <a:rPr lang="en-US" sz="2500" dirty="0">
                <a:latin typeface="Century Gothic" panose="020B0502020202020204" pitchFamily="34" charset="0"/>
              </a:rPr>
              <a:t> Does he who </a:t>
            </a:r>
            <a:r>
              <a:rPr lang="en-US" sz="2500" dirty="0">
                <a:solidFill>
                  <a:schemeClr val="accent5">
                    <a:lumMod val="40000"/>
                    <a:lumOff val="60000"/>
                  </a:schemeClr>
                </a:solidFill>
                <a:latin typeface="Century Gothic" panose="020B0502020202020204" pitchFamily="34" charset="0"/>
              </a:rPr>
              <a:t>supplies the Spirit</a:t>
            </a:r>
            <a:r>
              <a:rPr lang="en-US" sz="2500" dirty="0">
                <a:latin typeface="Century Gothic" panose="020B0502020202020204" pitchFamily="34" charset="0"/>
              </a:rPr>
              <a:t> to you and works miracles among you do so by works of the law, or by hearing with faith— </a:t>
            </a:r>
            <a:r>
              <a:rPr lang="en-US" sz="2500" baseline="30000" dirty="0">
                <a:latin typeface="Century Gothic" panose="020B0502020202020204" pitchFamily="34" charset="0"/>
              </a:rPr>
              <a:t>6</a:t>
            </a:r>
            <a:r>
              <a:rPr lang="en-US" sz="2500" dirty="0">
                <a:latin typeface="Century Gothic" panose="020B0502020202020204" pitchFamily="34" charset="0"/>
              </a:rPr>
              <a:t> just as Abraham “believed God, and it was counted to him as righteousness”? </a:t>
            </a:r>
            <a:r>
              <a:rPr lang="en-US" sz="2400" dirty="0">
                <a:latin typeface="Century Gothic" panose="020B0502020202020204" pitchFamily="34" charset="0"/>
              </a:rPr>
              <a:t>(Galatians 3:1–6 ESV)</a:t>
            </a:r>
          </a:p>
        </p:txBody>
      </p:sp>
    </p:spTree>
    <p:extLst>
      <p:ext uri="{BB962C8B-B14F-4D97-AF65-F5344CB8AC3E}">
        <p14:creationId xmlns:p14="http://schemas.microsoft.com/office/powerpoint/2010/main" val="68576546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9A9B76-9EF4-DB85-AAF8-1FDD157937CA}"/>
              </a:ext>
            </a:extLst>
          </p:cNvPr>
          <p:cNvSpPr txBox="1"/>
          <p:nvPr/>
        </p:nvSpPr>
        <p:spPr>
          <a:xfrm>
            <a:off x="560070" y="1747577"/>
            <a:ext cx="9235440" cy="2062103"/>
          </a:xfrm>
          <a:prstGeom prst="rect">
            <a:avLst/>
          </a:prstGeom>
          <a:noFill/>
        </p:spPr>
        <p:txBody>
          <a:bodyPr wrap="square" rtlCol="0">
            <a:spAutoFit/>
          </a:bodyPr>
          <a:lstStyle/>
          <a:p>
            <a:r>
              <a:rPr lang="en-US" sz="3200" dirty="0">
                <a:latin typeface="Century Gothic" panose="020B0502020202020204" pitchFamily="34" charset="0"/>
              </a:rPr>
              <a:t>“</a:t>
            </a:r>
            <a:r>
              <a:rPr lang="en-US" sz="3200" dirty="0">
                <a:effectLst/>
                <a:latin typeface="Century Gothic" panose="020B0502020202020204" pitchFamily="34" charset="0"/>
              </a:rPr>
              <a:t>Jesus answered, ‘Truly, truly, I say to you, unless one is </a:t>
            </a:r>
            <a:r>
              <a:rPr lang="en-US" sz="3200" dirty="0">
                <a:solidFill>
                  <a:schemeClr val="accent5">
                    <a:lumMod val="40000"/>
                    <a:lumOff val="60000"/>
                  </a:schemeClr>
                </a:solidFill>
                <a:effectLst/>
                <a:latin typeface="Century Gothic" panose="020B0502020202020204" pitchFamily="34" charset="0"/>
              </a:rPr>
              <a:t>born of water and the Spirit</a:t>
            </a:r>
            <a:r>
              <a:rPr lang="en-US" sz="3200" dirty="0">
                <a:effectLst/>
                <a:latin typeface="Century Gothic" panose="020B0502020202020204" pitchFamily="34" charset="0"/>
              </a:rPr>
              <a:t>, he cannot enter the kingdom of God.’</a:t>
            </a:r>
            <a:r>
              <a:rPr lang="en-US" sz="3200" dirty="0">
                <a:latin typeface="Century Gothic" panose="020B0502020202020204" pitchFamily="34" charset="0"/>
              </a:rPr>
              <a:t>” </a:t>
            </a:r>
            <a:br>
              <a:rPr lang="en-US" sz="3200" dirty="0">
                <a:latin typeface="Century Gothic" panose="020B0502020202020204" pitchFamily="34" charset="0"/>
              </a:rPr>
            </a:br>
            <a:r>
              <a:rPr lang="en-US" sz="3200" dirty="0">
                <a:latin typeface="Century Gothic" panose="020B0502020202020204" pitchFamily="34" charset="0"/>
              </a:rPr>
              <a:t>(John 3:5, ESV) </a:t>
            </a:r>
          </a:p>
        </p:txBody>
      </p:sp>
      <p:sp>
        <p:nvSpPr>
          <p:cNvPr id="5" name="TextBox 4">
            <a:extLst>
              <a:ext uri="{FF2B5EF4-FFF2-40B4-BE49-F238E27FC236}">
                <a16:creationId xmlns:a16="http://schemas.microsoft.com/office/drawing/2014/main" id="{26DF989E-17E8-4A4F-117F-92AFC2FEA259}"/>
              </a:ext>
            </a:extLst>
          </p:cNvPr>
          <p:cNvSpPr txBox="1"/>
          <p:nvPr/>
        </p:nvSpPr>
        <p:spPr>
          <a:xfrm>
            <a:off x="560070" y="5555974"/>
            <a:ext cx="9309487" cy="584775"/>
          </a:xfrm>
          <a:prstGeom prst="rect">
            <a:avLst/>
          </a:prstGeom>
          <a:solidFill>
            <a:srgbClr val="292929"/>
          </a:solidFill>
        </p:spPr>
        <p:txBody>
          <a:bodyPr wrap="square" rtlCol="0">
            <a:spAutoFit/>
          </a:bodyPr>
          <a:lstStyle/>
          <a:p>
            <a:r>
              <a:rPr lang="en-US" sz="3200" b="1" dirty="0">
                <a:solidFill>
                  <a:schemeClr val="bg2">
                    <a:lumMod val="40000"/>
                    <a:lumOff val="60000"/>
                  </a:schemeClr>
                </a:solidFill>
                <a:latin typeface="Century Gothic" panose="020B0502020202020204" pitchFamily="34" charset="0"/>
              </a:rPr>
              <a:t>Salvation Means We Receive A New Spirit</a:t>
            </a:r>
          </a:p>
        </p:txBody>
      </p:sp>
    </p:spTree>
    <p:extLst>
      <p:ext uri="{BB962C8B-B14F-4D97-AF65-F5344CB8AC3E}">
        <p14:creationId xmlns:p14="http://schemas.microsoft.com/office/powerpoint/2010/main" val="402944140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9A9B76-9EF4-DB85-AAF8-1FDD157937CA}"/>
              </a:ext>
            </a:extLst>
          </p:cNvPr>
          <p:cNvSpPr txBox="1"/>
          <p:nvPr/>
        </p:nvSpPr>
        <p:spPr>
          <a:xfrm>
            <a:off x="560070" y="1501356"/>
            <a:ext cx="9235440" cy="2554545"/>
          </a:xfrm>
          <a:prstGeom prst="rect">
            <a:avLst/>
          </a:prstGeom>
          <a:noFill/>
        </p:spPr>
        <p:txBody>
          <a:bodyPr wrap="square" rtlCol="0">
            <a:spAutoFit/>
          </a:bodyPr>
          <a:lstStyle/>
          <a:p>
            <a:r>
              <a:rPr lang="en-US" sz="3200" dirty="0">
                <a:latin typeface="Century Gothic" panose="020B0502020202020204" pitchFamily="34" charset="0"/>
              </a:rPr>
              <a:t>“And Peter said to them, ‘Repent and be baptized every one of you in the name of Jesus Christ for the forgiveness of your sins, and you will </a:t>
            </a:r>
            <a:r>
              <a:rPr lang="en-US" sz="3200" dirty="0">
                <a:solidFill>
                  <a:schemeClr val="accent5">
                    <a:lumMod val="40000"/>
                    <a:lumOff val="60000"/>
                  </a:schemeClr>
                </a:solidFill>
                <a:latin typeface="Century Gothic" panose="020B0502020202020204" pitchFamily="34" charset="0"/>
              </a:rPr>
              <a:t>receive the gift of the Holy Spirit</a:t>
            </a:r>
            <a:r>
              <a:rPr lang="en-US" sz="3200" dirty="0">
                <a:latin typeface="Century Gothic" panose="020B0502020202020204" pitchFamily="34" charset="0"/>
              </a:rPr>
              <a:t>.’” (Acts 2:38, ESV) </a:t>
            </a:r>
          </a:p>
        </p:txBody>
      </p:sp>
      <p:sp>
        <p:nvSpPr>
          <p:cNvPr id="5" name="TextBox 4">
            <a:extLst>
              <a:ext uri="{FF2B5EF4-FFF2-40B4-BE49-F238E27FC236}">
                <a16:creationId xmlns:a16="http://schemas.microsoft.com/office/drawing/2014/main" id="{26DF989E-17E8-4A4F-117F-92AFC2FEA259}"/>
              </a:ext>
            </a:extLst>
          </p:cNvPr>
          <p:cNvSpPr txBox="1"/>
          <p:nvPr/>
        </p:nvSpPr>
        <p:spPr>
          <a:xfrm>
            <a:off x="560070" y="5555974"/>
            <a:ext cx="9309487" cy="584775"/>
          </a:xfrm>
          <a:prstGeom prst="rect">
            <a:avLst/>
          </a:prstGeom>
          <a:solidFill>
            <a:srgbClr val="292929"/>
          </a:solidFill>
        </p:spPr>
        <p:txBody>
          <a:bodyPr wrap="square" rtlCol="0">
            <a:spAutoFit/>
          </a:bodyPr>
          <a:lstStyle/>
          <a:p>
            <a:r>
              <a:rPr lang="en-US" sz="3200" b="1" dirty="0">
                <a:solidFill>
                  <a:schemeClr val="bg2">
                    <a:lumMod val="40000"/>
                    <a:lumOff val="60000"/>
                  </a:schemeClr>
                </a:solidFill>
                <a:latin typeface="Century Gothic" panose="020B0502020202020204" pitchFamily="34" charset="0"/>
              </a:rPr>
              <a:t>Salvation Means We Receive A New Spirit</a:t>
            </a:r>
          </a:p>
        </p:txBody>
      </p:sp>
    </p:spTree>
    <p:extLst>
      <p:ext uri="{BB962C8B-B14F-4D97-AF65-F5344CB8AC3E}">
        <p14:creationId xmlns:p14="http://schemas.microsoft.com/office/powerpoint/2010/main" val="269248380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9A9B76-9EF4-DB85-AAF8-1FDD157937CA}"/>
              </a:ext>
            </a:extLst>
          </p:cNvPr>
          <p:cNvSpPr txBox="1"/>
          <p:nvPr/>
        </p:nvSpPr>
        <p:spPr>
          <a:xfrm>
            <a:off x="560070" y="496644"/>
            <a:ext cx="9235440" cy="4708981"/>
          </a:xfrm>
          <a:prstGeom prst="rect">
            <a:avLst/>
          </a:prstGeom>
          <a:noFill/>
        </p:spPr>
        <p:txBody>
          <a:bodyPr wrap="square" rtlCol="0">
            <a:spAutoFit/>
          </a:bodyPr>
          <a:lstStyle/>
          <a:p>
            <a:r>
              <a:rPr lang="en-US" sz="3000" dirty="0">
                <a:latin typeface="Century Gothic" panose="020B0502020202020204" pitchFamily="34" charset="0"/>
              </a:rPr>
              <a:t>“</a:t>
            </a:r>
            <a:r>
              <a:rPr lang="en-US" sz="3000" dirty="0">
                <a:effectLst/>
                <a:latin typeface="Century Gothic" panose="020B0502020202020204" pitchFamily="34" charset="0"/>
              </a:rPr>
              <a:t>for in Christ Jesus you are all sons of God, through faith. For as many of you as were baptized into Christ have </a:t>
            </a:r>
            <a:r>
              <a:rPr lang="en-US" sz="3000" dirty="0">
                <a:solidFill>
                  <a:schemeClr val="accent5">
                    <a:lumMod val="40000"/>
                    <a:lumOff val="60000"/>
                  </a:schemeClr>
                </a:solidFill>
                <a:effectLst/>
                <a:latin typeface="Century Gothic" panose="020B0502020202020204" pitchFamily="34" charset="0"/>
              </a:rPr>
              <a:t>put on Christ</a:t>
            </a:r>
            <a:r>
              <a:rPr lang="en-US" sz="3000" dirty="0">
                <a:effectLst/>
                <a:latin typeface="Century Gothic" panose="020B0502020202020204" pitchFamily="34" charset="0"/>
              </a:rPr>
              <a:t>.</a:t>
            </a:r>
            <a:r>
              <a:rPr lang="en-US" sz="3000" dirty="0">
                <a:latin typeface="Century Gothic" panose="020B0502020202020204" pitchFamily="34" charset="0"/>
              </a:rPr>
              <a:t>” (Galatians 3:26–27, ESV) </a:t>
            </a:r>
          </a:p>
          <a:p>
            <a:endParaRPr lang="en-US" sz="3000" dirty="0">
              <a:latin typeface="Century Gothic" panose="020B0502020202020204" pitchFamily="34" charset="0"/>
            </a:endParaRPr>
          </a:p>
          <a:p>
            <a:r>
              <a:rPr lang="en-US" sz="3000" dirty="0">
                <a:latin typeface="Century Gothic" panose="020B0502020202020204" pitchFamily="34" charset="0"/>
              </a:rPr>
              <a:t>“And because you are sons, God has sent the </a:t>
            </a:r>
            <a:r>
              <a:rPr lang="en-US" sz="3000" dirty="0">
                <a:solidFill>
                  <a:schemeClr val="accent5">
                    <a:lumMod val="40000"/>
                    <a:lumOff val="60000"/>
                  </a:schemeClr>
                </a:solidFill>
                <a:latin typeface="Century Gothic" panose="020B0502020202020204" pitchFamily="34" charset="0"/>
              </a:rPr>
              <a:t>Spirit of his Son into our hearts</a:t>
            </a:r>
            <a:r>
              <a:rPr lang="en-US" sz="3000" dirty="0">
                <a:latin typeface="Century Gothic" panose="020B0502020202020204" pitchFamily="34" charset="0"/>
              </a:rPr>
              <a:t>, crying, “Abba! Father!” So you are no longer a slave, but a son, and if a son, then an heir through God.” (Galatians 4:6–7, ESV)</a:t>
            </a:r>
          </a:p>
        </p:txBody>
      </p:sp>
      <p:sp>
        <p:nvSpPr>
          <p:cNvPr id="5" name="TextBox 4">
            <a:extLst>
              <a:ext uri="{FF2B5EF4-FFF2-40B4-BE49-F238E27FC236}">
                <a16:creationId xmlns:a16="http://schemas.microsoft.com/office/drawing/2014/main" id="{26DF989E-17E8-4A4F-117F-92AFC2FEA259}"/>
              </a:ext>
            </a:extLst>
          </p:cNvPr>
          <p:cNvSpPr txBox="1"/>
          <p:nvPr/>
        </p:nvSpPr>
        <p:spPr>
          <a:xfrm>
            <a:off x="560070" y="5555974"/>
            <a:ext cx="9309487" cy="584775"/>
          </a:xfrm>
          <a:prstGeom prst="rect">
            <a:avLst/>
          </a:prstGeom>
          <a:solidFill>
            <a:srgbClr val="292929"/>
          </a:solidFill>
        </p:spPr>
        <p:txBody>
          <a:bodyPr wrap="square" rtlCol="0">
            <a:spAutoFit/>
          </a:bodyPr>
          <a:lstStyle/>
          <a:p>
            <a:r>
              <a:rPr lang="en-US" sz="3200" b="1" dirty="0">
                <a:solidFill>
                  <a:schemeClr val="bg2">
                    <a:lumMod val="40000"/>
                    <a:lumOff val="60000"/>
                  </a:schemeClr>
                </a:solidFill>
                <a:latin typeface="Century Gothic" panose="020B0502020202020204" pitchFamily="34" charset="0"/>
              </a:rPr>
              <a:t>Salvation Means We Receive A New Spirit</a:t>
            </a:r>
          </a:p>
        </p:txBody>
      </p:sp>
    </p:spTree>
    <p:extLst>
      <p:ext uri="{BB962C8B-B14F-4D97-AF65-F5344CB8AC3E}">
        <p14:creationId xmlns:p14="http://schemas.microsoft.com/office/powerpoint/2010/main" val="319021383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82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6DF989E-17E8-4A4F-117F-92AFC2FEA259}"/>
              </a:ext>
            </a:extLst>
          </p:cNvPr>
          <p:cNvSpPr txBox="1"/>
          <p:nvPr/>
        </p:nvSpPr>
        <p:spPr>
          <a:xfrm>
            <a:off x="560070" y="5555974"/>
            <a:ext cx="9309487" cy="1077218"/>
          </a:xfrm>
          <a:prstGeom prst="rect">
            <a:avLst/>
          </a:prstGeom>
          <a:solidFill>
            <a:srgbClr val="292929"/>
          </a:solidFill>
        </p:spPr>
        <p:txBody>
          <a:bodyPr wrap="square" rtlCol="0">
            <a:spAutoFit/>
          </a:bodyPr>
          <a:lstStyle/>
          <a:p>
            <a:r>
              <a:rPr lang="en-US" sz="3200" b="1" dirty="0">
                <a:solidFill>
                  <a:schemeClr val="bg2">
                    <a:lumMod val="40000"/>
                    <a:lumOff val="60000"/>
                  </a:schemeClr>
                </a:solidFill>
                <a:latin typeface="Century Gothic" panose="020B0502020202020204" pitchFamily="34" charset="0"/>
              </a:rPr>
              <a:t>Misconception #1</a:t>
            </a:r>
          </a:p>
          <a:p>
            <a:r>
              <a:rPr lang="en-US" sz="3200" b="1" dirty="0">
                <a:solidFill>
                  <a:schemeClr val="bg2">
                    <a:lumMod val="40000"/>
                    <a:lumOff val="60000"/>
                  </a:schemeClr>
                </a:solidFill>
                <a:latin typeface="Century Gothic" panose="020B0502020202020204" pitchFamily="34" charset="0"/>
              </a:rPr>
              <a:t>receiving the Spirit = miraculous gifts</a:t>
            </a:r>
          </a:p>
        </p:txBody>
      </p:sp>
      <p:sp>
        <p:nvSpPr>
          <p:cNvPr id="6" name="TextBox 5">
            <a:extLst>
              <a:ext uri="{FF2B5EF4-FFF2-40B4-BE49-F238E27FC236}">
                <a16:creationId xmlns:a16="http://schemas.microsoft.com/office/drawing/2014/main" id="{E6AA951B-845F-4ED9-7BA5-9AAD4956664A}"/>
              </a:ext>
            </a:extLst>
          </p:cNvPr>
          <p:cNvSpPr txBox="1"/>
          <p:nvPr/>
        </p:nvSpPr>
        <p:spPr>
          <a:xfrm>
            <a:off x="560070" y="560070"/>
            <a:ext cx="9235440" cy="4324261"/>
          </a:xfrm>
          <a:prstGeom prst="rect">
            <a:avLst/>
          </a:prstGeom>
          <a:noFill/>
        </p:spPr>
        <p:txBody>
          <a:bodyPr wrap="square" rtlCol="0">
            <a:spAutoFit/>
          </a:bodyPr>
          <a:lstStyle/>
          <a:p>
            <a:r>
              <a:rPr lang="en-US" sz="2500" baseline="30000" dirty="0">
                <a:latin typeface="Century Gothic" panose="020B0502020202020204" pitchFamily="34" charset="0"/>
              </a:rPr>
              <a:t>1 </a:t>
            </a:r>
            <a:r>
              <a:rPr lang="en-US" sz="2500" dirty="0">
                <a:latin typeface="Century Gothic" panose="020B0502020202020204" pitchFamily="34" charset="0"/>
              </a:rPr>
              <a:t>O foolish Galatians! Who has bewitched you? It was before your eyes that Jesus Christ was publicly portrayed as crucified. </a:t>
            </a:r>
            <a:r>
              <a:rPr lang="en-US" sz="2500" baseline="30000" dirty="0">
                <a:latin typeface="Century Gothic" panose="020B0502020202020204" pitchFamily="34" charset="0"/>
              </a:rPr>
              <a:t>2</a:t>
            </a:r>
            <a:r>
              <a:rPr lang="en-US" sz="2500" dirty="0">
                <a:latin typeface="Century Gothic" panose="020B0502020202020204" pitchFamily="34" charset="0"/>
              </a:rPr>
              <a:t> Let me ask you only this: Did you receive the Spirit by works of the law or by hearing with faith? </a:t>
            </a:r>
            <a:r>
              <a:rPr lang="en-US" sz="2500" baseline="30000" dirty="0">
                <a:latin typeface="Century Gothic" panose="020B0502020202020204" pitchFamily="34" charset="0"/>
              </a:rPr>
              <a:t>3</a:t>
            </a:r>
            <a:r>
              <a:rPr lang="en-US" sz="2500" dirty="0">
                <a:latin typeface="Century Gothic" panose="020B0502020202020204" pitchFamily="34" charset="0"/>
              </a:rPr>
              <a:t> Are you so foolish? Having begun by the Spirit, are you now being perfected by the flesh? </a:t>
            </a:r>
            <a:r>
              <a:rPr lang="en-US" sz="2500" baseline="30000" dirty="0">
                <a:latin typeface="Century Gothic" panose="020B0502020202020204" pitchFamily="34" charset="0"/>
              </a:rPr>
              <a:t>4</a:t>
            </a:r>
            <a:r>
              <a:rPr lang="en-US" sz="2500" dirty="0">
                <a:latin typeface="Century Gothic" panose="020B0502020202020204" pitchFamily="34" charset="0"/>
              </a:rPr>
              <a:t> Did you suffer so many things in vain—if indeed it was in vain? </a:t>
            </a:r>
            <a:r>
              <a:rPr lang="en-US" sz="2500" baseline="30000" dirty="0">
                <a:latin typeface="Century Gothic" panose="020B0502020202020204" pitchFamily="34" charset="0"/>
              </a:rPr>
              <a:t>5</a:t>
            </a:r>
            <a:r>
              <a:rPr lang="en-US" sz="2500" dirty="0">
                <a:latin typeface="Century Gothic" panose="020B0502020202020204" pitchFamily="34" charset="0"/>
              </a:rPr>
              <a:t> Does he who supplies the Spirit to you and </a:t>
            </a:r>
            <a:r>
              <a:rPr lang="en-US" sz="2500" dirty="0">
                <a:solidFill>
                  <a:schemeClr val="accent5">
                    <a:lumMod val="40000"/>
                    <a:lumOff val="60000"/>
                  </a:schemeClr>
                </a:solidFill>
                <a:latin typeface="Century Gothic" panose="020B0502020202020204" pitchFamily="34" charset="0"/>
              </a:rPr>
              <a:t>works miracles among you </a:t>
            </a:r>
            <a:r>
              <a:rPr lang="en-US" sz="2500" dirty="0">
                <a:latin typeface="Century Gothic" panose="020B0502020202020204" pitchFamily="34" charset="0"/>
              </a:rPr>
              <a:t>do so by works of the law, or by hearing with faith— </a:t>
            </a:r>
            <a:r>
              <a:rPr lang="en-US" sz="2500" baseline="30000" dirty="0">
                <a:latin typeface="Century Gothic" panose="020B0502020202020204" pitchFamily="34" charset="0"/>
              </a:rPr>
              <a:t>6</a:t>
            </a:r>
            <a:r>
              <a:rPr lang="en-US" sz="2500" dirty="0">
                <a:latin typeface="Century Gothic" panose="020B0502020202020204" pitchFamily="34" charset="0"/>
              </a:rPr>
              <a:t> just as Abraham “believed God, and it was counted to him as righteousness”? </a:t>
            </a:r>
            <a:r>
              <a:rPr lang="en-US" sz="2400" dirty="0">
                <a:latin typeface="Century Gothic" panose="020B0502020202020204" pitchFamily="34" charset="0"/>
              </a:rPr>
              <a:t>(Galatians 3:1–6 ESV)</a:t>
            </a:r>
          </a:p>
        </p:txBody>
      </p:sp>
    </p:spTree>
    <p:extLst>
      <p:ext uri="{BB962C8B-B14F-4D97-AF65-F5344CB8AC3E}">
        <p14:creationId xmlns:p14="http://schemas.microsoft.com/office/powerpoint/2010/main" val="135018324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6DF989E-17E8-4A4F-117F-92AFC2FEA259}"/>
              </a:ext>
            </a:extLst>
          </p:cNvPr>
          <p:cNvSpPr txBox="1"/>
          <p:nvPr/>
        </p:nvSpPr>
        <p:spPr>
          <a:xfrm>
            <a:off x="560070" y="5555974"/>
            <a:ext cx="9309487" cy="1077218"/>
          </a:xfrm>
          <a:prstGeom prst="rect">
            <a:avLst/>
          </a:prstGeom>
          <a:solidFill>
            <a:srgbClr val="292929"/>
          </a:solidFill>
        </p:spPr>
        <p:txBody>
          <a:bodyPr wrap="square" rtlCol="0">
            <a:spAutoFit/>
          </a:bodyPr>
          <a:lstStyle/>
          <a:p>
            <a:r>
              <a:rPr lang="en-US" sz="3200" b="1" dirty="0">
                <a:solidFill>
                  <a:schemeClr val="bg2">
                    <a:lumMod val="40000"/>
                    <a:lumOff val="60000"/>
                  </a:schemeClr>
                </a:solidFill>
                <a:latin typeface="Century Gothic" panose="020B0502020202020204" pitchFamily="34" charset="0"/>
              </a:rPr>
              <a:t>Misconception #1</a:t>
            </a:r>
          </a:p>
          <a:p>
            <a:r>
              <a:rPr lang="en-US" sz="3200" b="1" dirty="0">
                <a:solidFill>
                  <a:schemeClr val="bg2">
                    <a:lumMod val="40000"/>
                    <a:lumOff val="60000"/>
                  </a:schemeClr>
                </a:solidFill>
                <a:latin typeface="Century Gothic" panose="020B0502020202020204" pitchFamily="34" charset="0"/>
              </a:rPr>
              <a:t>receiving the Spirit = miraculous gifts</a:t>
            </a:r>
          </a:p>
        </p:txBody>
      </p:sp>
      <p:sp>
        <p:nvSpPr>
          <p:cNvPr id="6" name="TextBox 5">
            <a:extLst>
              <a:ext uri="{FF2B5EF4-FFF2-40B4-BE49-F238E27FC236}">
                <a16:creationId xmlns:a16="http://schemas.microsoft.com/office/drawing/2014/main" id="{E6AA951B-845F-4ED9-7BA5-9AAD4956664A}"/>
              </a:ext>
            </a:extLst>
          </p:cNvPr>
          <p:cNvSpPr txBox="1"/>
          <p:nvPr/>
        </p:nvSpPr>
        <p:spPr>
          <a:xfrm>
            <a:off x="560070" y="560070"/>
            <a:ext cx="9235440" cy="3785652"/>
          </a:xfrm>
          <a:prstGeom prst="rect">
            <a:avLst/>
          </a:prstGeom>
          <a:noFill/>
        </p:spPr>
        <p:txBody>
          <a:bodyPr wrap="square" rtlCol="0">
            <a:spAutoFit/>
          </a:bodyPr>
          <a:lstStyle/>
          <a:p>
            <a:pPr>
              <a:spcAft>
                <a:spcPts val="1200"/>
              </a:spcAft>
            </a:pPr>
            <a:r>
              <a:rPr lang="en-US" sz="3200" dirty="0">
                <a:solidFill>
                  <a:schemeClr val="accent5">
                    <a:lumMod val="40000"/>
                    <a:lumOff val="60000"/>
                  </a:schemeClr>
                </a:solidFill>
                <a:latin typeface="Century Gothic" panose="020B0502020202020204" pitchFamily="34" charset="0"/>
              </a:rPr>
              <a:t>Purpose of miraculous gifts:</a:t>
            </a:r>
          </a:p>
          <a:p>
            <a:pPr marL="457200" indent="-457200">
              <a:spcAft>
                <a:spcPts val="1200"/>
              </a:spcAft>
              <a:buFont typeface="System Font Regular"/>
              <a:buChar char="-"/>
            </a:pPr>
            <a:r>
              <a:rPr lang="en-US" sz="2800" dirty="0">
                <a:latin typeface="Century Gothic" panose="020B0502020202020204" pitchFamily="34" charset="0"/>
              </a:rPr>
              <a:t>Revelation (John 14.26; 16.12-15)</a:t>
            </a:r>
          </a:p>
          <a:p>
            <a:pPr marL="457200" indent="-457200">
              <a:spcAft>
                <a:spcPts val="1200"/>
              </a:spcAft>
              <a:buFont typeface="System Font Regular"/>
              <a:buChar char="-"/>
            </a:pPr>
            <a:r>
              <a:rPr lang="en-US" sz="2800" dirty="0">
                <a:latin typeface="Century Gothic" panose="020B0502020202020204" pitchFamily="34" charset="0"/>
              </a:rPr>
              <a:t>Confirming the apostles as God’s messengers (Mark 16.20; Hebrews 2.3-4; Acts 2.1-4,33)</a:t>
            </a:r>
          </a:p>
          <a:p>
            <a:pPr marL="457200" indent="-457200">
              <a:spcAft>
                <a:spcPts val="1200"/>
              </a:spcAft>
              <a:buFont typeface="System Font Regular"/>
              <a:buChar char="-"/>
            </a:pPr>
            <a:r>
              <a:rPr lang="en-US" sz="2800" dirty="0">
                <a:latin typeface="Century Gothic" panose="020B0502020202020204" pitchFamily="34" charset="0"/>
              </a:rPr>
              <a:t>Confirming acceptance of the Gentiles </a:t>
            </a:r>
            <a:br>
              <a:rPr lang="en-US" sz="2800" dirty="0">
                <a:latin typeface="Century Gothic" panose="020B0502020202020204" pitchFamily="34" charset="0"/>
              </a:rPr>
            </a:br>
            <a:r>
              <a:rPr lang="en-US" sz="2800" dirty="0">
                <a:latin typeface="Century Gothic" panose="020B0502020202020204" pitchFamily="34" charset="0"/>
              </a:rPr>
              <a:t>(Acts 10.44-48)</a:t>
            </a:r>
          </a:p>
          <a:p>
            <a:pPr marL="457200" indent="-457200">
              <a:spcAft>
                <a:spcPts val="1200"/>
              </a:spcAft>
              <a:buFont typeface="System Font Regular"/>
              <a:buChar char="-"/>
            </a:pPr>
            <a:r>
              <a:rPr lang="en-US" sz="2800" dirty="0">
                <a:latin typeface="Century Gothic" panose="020B0502020202020204" pitchFamily="34" charset="0"/>
              </a:rPr>
              <a:t>NOT for salvation (Acts 10.44-48)</a:t>
            </a:r>
          </a:p>
        </p:txBody>
      </p:sp>
    </p:spTree>
    <p:extLst>
      <p:ext uri="{BB962C8B-B14F-4D97-AF65-F5344CB8AC3E}">
        <p14:creationId xmlns:p14="http://schemas.microsoft.com/office/powerpoint/2010/main" val="37124293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6DF989E-17E8-4A4F-117F-92AFC2FEA259}"/>
              </a:ext>
            </a:extLst>
          </p:cNvPr>
          <p:cNvSpPr txBox="1"/>
          <p:nvPr/>
        </p:nvSpPr>
        <p:spPr>
          <a:xfrm>
            <a:off x="560070" y="5555974"/>
            <a:ext cx="9309487" cy="1077218"/>
          </a:xfrm>
          <a:prstGeom prst="rect">
            <a:avLst/>
          </a:prstGeom>
          <a:solidFill>
            <a:srgbClr val="292929"/>
          </a:solidFill>
        </p:spPr>
        <p:txBody>
          <a:bodyPr wrap="square" rtlCol="0">
            <a:spAutoFit/>
          </a:bodyPr>
          <a:lstStyle/>
          <a:p>
            <a:r>
              <a:rPr lang="en-US" sz="3200" b="1" dirty="0">
                <a:solidFill>
                  <a:schemeClr val="bg2">
                    <a:lumMod val="40000"/>
                    <a:lumOff val="60000"/>
                  </a:schemeClr>
                </a:solidFill>
                <a:latin typeface="Century Gothic" panose="020B0502020202020204" pitchFamily="34" charset="0"/>
              </a:rPr>
              <a:t>Misconception #1</a:t>
            </a:r>
          </a:p>
          <a:p>
            <a:r>
              <a:rPr lang="en-US" sz="3200" b="1" dirty="0">
                <a:solidFill>
                  <a:schemeClr val="bg2">
                    <a:lumMod val="40000"/>
                    <a:lumOff val="60000"/>
                  </a:schemeClr>
                </a:solidFill>
                <a:latin typeface="Century Gothic" panose="020B0502020202020204" pitchFamily="34" charset="0"/>
              </a:rPr>
              <a:t>receiving the Spirit = miraculous gifts</a:t>
            </a:r>
          </a:p>
        </p:txBody>
      </p:sp>
      <p:sp>
        <p:nvSpPr>
          <p:cNvPr id="6" name="TextBox 5">
            <a:extLst>
              <a:ext uri="{FF2B5EF4-FFF2-40B4-BE49-F238E27FC236}">
                <a16:creationId xmlns:a16="http://schemas.microsoft.com/office/drawing/2014/main" id="{E6AA951B-845F-4ED9-7BA5-9AAD4956664A}"/>
              </a:ext>
            </a:extLst>
          </p:cNvPr>
          <p:cNvSpPr txBox="1"/>
          <p:nvPr/>
        </p:nvSpPr>
        <p:spPr>
          <a:xfrm>
            <a:off x="560070" y="560070"/>
            <a:ext cx="9235440" cy="584775"/>
          </a:xfrm>
          <a:prstGeom prst="rect">
            <a:avLst/>
          </a:prstGeom>
          <a:noFill/>
        </p:spPr>
        <p:txBody>
          <a:bodyPr wrap="square" rtlCol="0">
            <a:spAutoFit/>
          </a:bodyPr>
          <a:lstStyle/>
          <a:p>
            <a:pPr>
              <a:spcAft>
                <a:spcPts val="1200"/>
              </a:spcAft>
            </a:pPr>
            <a:r>
              <a:rPr lang="en-US" sz="3200" dirty="0">
                <a:solidFill>
                  <a:schemeClr val="accent5">
                    <a:lumMod val="40000"/>
                    <a:lumOff val="60000"/>
                  </a:schemeClr>
                </a:solidFill>
                <a:latin typeface="Century Gothic" panose="020B0502020202020204" pitchFamily="34" charset="0"/>
              </a:rPr>
              <a:t>Miraculous gifts were not permanent</a:t>
            </a:r>
          </a:p>
        </p:txBody>
      </p:sp>
      <p:sp>
        <p:nvSpPr>
          <p:cNvPr id="2" name="TextBox 1">
            <a:extLst>
              <a:ext uri="{FF2B5EF4-FFF2-40B4-BE49-F238E27FC236}">
                <a16:creationId xmlns:a16="http://schemas.microsoft.com/office/drawing/2014/main" id="{06826822-D8EE-E104-CE12-1AA4C6100726}"/>
              </a:ext>
            </a:extLst>
          </p:cNvPr>
          <p:cNvSpPr txBox="1"/>
          <p:nvPr/>
        </p:nvSpPr>
        <p:spPr>
          <a:xfrm>
            <a:off x="945956" y="1655244"/>
            <a:ext cx="8537713" cy="2246769"/>
          </a:xfrm>
          <a:prstGeom prst="rect">
            <a:avLst/>
          </a:prstGeom>
          <a:noFill/>
        </p:spPr>
        <p:txBody>
          <a:bodyPr wrap="square" rtlCol="0">
            <a:spAutoFit/>
          </a:bodyPr>
          <a:lstStyle/>
          <a:p>
            <a:pPr algn="ctr"/>
            <a:r>
              <a:rPr lang="en-US" sz="2800" dirty="0">
                <a:latin typeface="Century Gothic" panose="020B0502020202020204" pitchFamily="34" charset="0"/>
              </a:rPr>
              <a:t>Acts 8:17–18 (ESV) </a:t>
            </a:r>
          </a:p>
          <a:p>
            <a:pPr algn="ctr"/>
            <a:r>
              <a:rPr lang="en-US" sz="2800" baseline="30000" dirty="0">
                <a:latin typeface="Century Gothic" panose="020B0502020202020204" pitchFamily="34" charset="0"/>
              </a:rPr>
              <a:t>17</a:t>
            </a:r>
            <a:r>
              <a:rPr lang="en-US" sz="2800" dirty="0">
                <a:latin typeface="Century Gothic" panose="020B0502020202020204" pitchFamily="34" charset="0"/>
              </a:rPr>
              <a:t> Then they laid their hands on them and they received the Holy Spirit. </a:t>
            </a:r>
            <a:r>
              <a:rPr lang="en-US" sz="2800" baseline="30000" dirty="0">
                <a:latin typeface="Century Gothic" panose="020B0502020202020204" pitchFamily="34" charset="0"/>
              </a:rPr>
              <a:t>18</a:t>
            </a:r>
            <a:r>
              <a:rPr lang="en-US" sz="2800" dirty="0">
                <a:latin typeface="Century Gothic" panose="020B0502020202020204" pitchFamily="34" charset="0"/>
              </a:rPr>
              <a:t> Now when Simon saw that the Spirit was given through the laying on of the apostles’ hands, he offered them money, </a:t>
            </a:r>
          </a:p>
        </p:txBody>
      </p:sp>
    </p:spTree>
    <p:extLst>
      <p:ext uri="{BB962C8B-B14F-4D97-AF65-F5344CB8AC3E}">
        <p14:creationId xmlns:p14="http://schemas.microsoft.com/office/powerpoint/2010/main" val="2843362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6DF989E-17E8-4A4F-117F-92AFC2FEA259}"/>
              </a:ext>
            </a:extLst>
          </p:cNvPr>
          <p:cNvSpPr txBox="1"/>
          <p:nvPr/>
        </p:nvSpPr>
        <p:spPr>
          <a:xfrm>
            <a:off x="560070" y="5555974"/>
            <a:ext cx="9309487" cy="1077218"/>
          </a:xfrm>
          <a:prstGeom prst="rect">
            <a:avLst/>
          </a:prstGeom>
          <a:solidFill>
            <a:srgbClr val="292929"/>
          </a:solidFill>
        </p:spPr>
        <p:txBody>
          <a:bodyPr wrap="square" rtlCol="0">
            <a:spAutoFit/>
          </a:bodyPr>
          <a:lstStyle/>
          <a:p>
            <a:r>
              <a:rPr lang="en-US" sz="3200" b="1" dirty="0">
                <a:solidFill>
                  <a:schemeClr val="bg2">
                    <a:lumMod val="40000"/>
                    <a:lumOff val="60000"/>
                  </a:schemeClr>
                </a:solidFill>
                <a:latin typeface="Century Gothic" panose="020B0502020202020204" pitchFamily="34" charset="0"/>
              </a:rPr>
              <a:t>Misconception #1</a:t>
            </a:r>
          </a:p>
          <a:p>
            <a:r>
              <a:rPr lang="en-US" sz="3200" b="1" dirty="0">
                <a:solidFill>
                  <a:schemeClr val="bg2">
                    <a:lumMod val="40000"/>
                    <a:lumOff val="60000"/>
                  </a:schemeClr>
                </a:solidFill>
                <a:latin typeface="Century Gothic" panose="020B0502020202020204" pitchFamily="34" charset="0"/>
              </a:rPr>
              <a:t>receiving the Spirit = miraculous gifts</a:t>
            </a:r>
          </a:p>
        </p:txBody>
      </p:sp>
      <p:sp>
        <p:nvSpPr>
          <p:cNvPr id="6" name="TextBox 5">
            <a:extLst>
              <a:ext uri="{FF2B5EF4-FFF2-40B4-BE49-F238E27FC236}">
                <a16:creationId xmlns:a16="http://schemas.microsoft.com/office/drawing/2014/main" id="{E6AA951B-845F-4ED9-7BA5-9AAD4956664A}"/>
              </a:ext>
            </a:extLst>
          </p:cNvPr>
          <p:cNvSpPr txBox="1"/>
          <p:nvPr/>
        </p:nvSpPr>
        <p:spPr>
          <a:xfrm>
            <a:off x="560070" y="560070"/>
            <a:ext cx="9235440" cy="584775"/>
          </a:xfrm>
          <a:prstGeom prst="rect">
            <a:avLst/>
          </a:prstGeom>
          <a:noFill/>
        </p:spPr>
        <p:txBody>
          <a:bodyPr wrap="square" rtlCol="0">
            <a:spAutoFit/>
          </a:bodyPr>
          <a:lstStyle/>
          <a:p>
            <a:pPr>
              <a:spcAft>
                <a:spcPts val="1200"/>
              </a:spcAft>
            </a:pPr>
            <a:r>
              <a:rPr lang="en-US" sz="3200" dirty="0">
                <a:solidFill>
                  <a:schemeClr val="accent5">
                    <a:lumMod val="40000"/>
                    <a:lumOff val="60000"/>
                  </a:schemeClr>
                </a:solidFill>
                <a:latin typeface="Century Gothic" panose="020B0502020202020204" pitchFamily="34" charset="0"/>
              </a:rPr>
              <a:t>Miraculous gifts were not permanent</a:t>
            </a:r>
          </a:p>
        </p:txBody>
      </p:sp>
      <p:sp>
        <p:nvSpPr>
          <p:cNvPr id="2" name="TextBox 1">
            <a:extLst>
              <a:ext uri="{FF2B5EF4-FFF2-40B4-BE49-F238E27FC236}">
                <a16:creationId xmlns:a16="http://schemas.microsoft.com/office/drawing/2014/main" id="{06826822-D8EE-E104-CE12-1AA4C6100726}"/>
              </a:ext>
            </a:extLst>
          </p:cNvPr>
          <p:cNvSpPr txBox="1"/>
          <p:nvPr/>
        </p:nvSpPr>
        <p:spPr>
          <a:xfrm>
            <a:off x="945956" y="1655244"/>
            <a:ext cx="8537713" cy="2677656"/>
          </a:xfrm>
          <a:prstGeom prst="rect">
            <a:avLst/>
          </a:prstGeom>
          <a:noFill/>
        </p:spPr>
        <p:txBody>
          <a:bodyPr wrap="square" rtlCol="0">
            <a:spAutoFit/>
          </a:bodyPr>
          <a:lstStyle/>
          <a:p>
            <a:pPr algn="ctr"/>
            <a:r>
              <a:rPr lang="en-US" sz="2800" dirty="0">
                <a:latin typeface="Century Gothic" panose="020B0502020202020204" pitchFamily="34" charset="0"/>
              </a:rPr>
              <a:t>1 Corinthians 13:8–10 (ESV) </a:t>
            </a:r>
          </a:p>
          <a:p>
            <a:pPr algn="ctr"/>
            <a:r>
              <a:rPr lang="en-US" sz="2800" baseline="30000" dirty="0">
                <a:latin typeface="Century Gothic" panose="020B0502020202020204" pitchFamily="34" charset="0"/>
              </a:rPr>
              <a:t>8 </a:t>
            </a:r>
            <a:r>
              <a:rPr lang="en-US" sz="2800" dirty="0">
                <a:latin typeface="Century Gothic" panose="020B0502020202020204" pitchFamily="34" charset="0"/>
              </a:rPr>
              <a:t>Love never ends. As for prophecies, they will pass away; as for tongues, they will cease; as for knowledge, it will pass away. </a:t>
            </a:r>
            <a:r>
              <a:rPr lang="en-US" sz="2800" baseline="30000" dirty="0">
                <a:latin typeface="Century Gothic" panose="020B0502020202020204" pitchFamily="34" charset="0"/>
              </a:rPr>
              <a:t>9</a:t>
            </a:r>
            <a:r>
              <a:rPr lang="en-US" sz="2800" dirty="0">
                <a:latin typeface="Century Gothic" panose="020B0502020202020204" pitchFamily="34" charset="0"/>
              </a:rPr>
              <a:t> For we know in part and we prophesy in part, </a:t>
            </a:r>
            <a:r>
              <a:rPr lang="en-US" sz="2800" baseline="30000" dirty="0">
                <a:latin typeface="Century Gothic" panose="020B0502020202020204" pitchFamily="34" charset="0"/>
              </a:rPr>
              <a:t>10</a:t>
            </a:r>
            <a:r>
              <a:rPr lang="en-US" sz="2800" dirty="0">
                <a:latin typeface="Century Gothic" panose="020B0502020202020204" pitchFamily="34" charset="0"/>
              </a:rPr>
              <a:t> but when the perfect comes, the partial will pass away. </a:t>
            </a:r>
          </a:p>
        </p:txBody>
      </p:sp>
    </p:spTree>
    <p:extLst>
      <p:ext uri="{BB962C8B-B14F-4D97-AF65-F5344CB8AC3E}">
        <p14:creationId xmlns:p14="http://schemas.microsoft.com/office/powerpoint/2010/main" val="268714604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9A9B76-9EF4-DB85-AAF8-1FDD157937CA}"/>
              </a:ext>
            </a:extLst>
          </p:cNvPr>
          <p:cNvSpPr txBox="1"/>
          <p:nvPr/>
        </p:nvSpPr>
        <p:spPr>
          <a:xfrm>
            <a:off x="560070" y="578026"/>
            <a:ext cx="9235440" cy="4401205"/>
          </a:xfrm>
          <a:prstGeom prst="rect">
            <a:avLst/>
          </a:prstGeom>
          <a:noFill/>
        </p:spPr>
        <p:txBody>
          <a:bodyPr wrap="square" rtlCol="0">
            <a:spAutoFit/>
          </a:bodyPr>
          <a:lstStyle/>
          <a:p>
            <a:pPr marL="514350" indent="-514350">
              <a:buFont typeface="+mj-lt"/>
              <a:buAutoNum type="arabicPeriod"/>
            </a:pPr>
            <a:r>
              <a:rPr lang="en-US" sz="2800" dirty="0">
                <a:latin typeface="Century Gothic" panose="020B0502020202020204" pitchFamily="34" charset="0"/>
              </a:rPr>
              <a:t>God’s people receive the Spirit by faith (Galatians 3.5)</a:t>
            </a:r>
          </a:p>
          <a:p>
            <a:pPr marL="514350" indent="-514350">
              <a:buFont typeface="+mj-lt"/>
              <a:buAutoNum type="arabicPeriod"/>
            </a:pPr>
            <a:r>
              <a:rPr lang="en-US" sz="2800" dirty="0">
                <a:latin typeface="Century Gothic" panose="020B0502020202020204" pitchFamily="34" charset="0"/>
              </a:rPr>
              <a:t>People of faith are sons of Abraham and blessed (Galatians 3.7-9)</a:t>
            </a:r>
          </a:p>
          <a:p>
            <a:pPr marL="514350" indent="-514350">
              <a:buFont typeface="+mj-lt"/>
              <a:buAutoNum type="arabicPeriod"/>
            </a:pPr>
            <a:r>
              <a:rPr lang="en-US" sz="2800" dirty="0">
                <a:latin typeface="Century Gothic" panose="020B0502020202020204" pitchFamily="34" charset="0"/>
              </a:rPr>
              <a:t>The Law brought a curse, not the blessing of Abraham (Galatians 3.10-12).</a:t>
            </a:r>
          </a:p>
          <a:p>
            <a:pPr marL="514350" indent="-514350">
              <a:buFont typeface="+mj-lt"/>
              <a:buAutoNum type="arabicPeriod"/>
            </a:pPr>
            <a:r>
              <a:rPr lang="en-US" sz="2800" dirty="0">
                <a:latin typeface="Century Gothic" panose="020B0502020202020204" pitchFamily="34" charset="0"/>
              </a:rPr>
              <a:t>Christ redeemed us from the curse </a:t>
            </a:r>
            <a:br>
              <a:rPr lang="en-US" sz="2800" dirty="0">
                <a:latin typeface="Century Gothic" panose="020B0502020202020204" pitchFamily="34" charset="0"/>
              </a:rPr>
            </a:br>
            <a:r>
              <a:rPr lang="en-US" sz="2800" dirty="0">
                <a:latin typeface="Century Gothic" panose="020B0502020202020204" pitchFamily="34" charset="0"/>
              </a:rPr>
              <a:t>(Galatians 3.13)</a:t>
            </a:r>
          </a:p>
          <a:p>
            <a:pPr marL="514350" indent="-514350">
              <a:buFont typeface="+mj-lt"/>
              <a:buAutoNum type="arabicPeriod"/>
            </a:pPr>
            <a:r>
              <a:rPr lang="en-US" sz="2800" dirty="0">
                <a:latin typeface="Century Gothic" panose="020B0502020202020204" pitchFamily="34" charset="0"/>
              </a:rPr>
              <a:t>By faith we receive the blessing of Abraham; we receive the promised Spirit (Galatians 3.14). </a:t>
            </a:r>
          </a:p>
        </p:txBody>
      </p:sp>
      <p:sp>
        <p:nvSpPr>
          <p:cNvPr id="5" name="TextBox 4">
            <a:extLst>
              <a:ext uri="{FF2B5EF4-FFF2-40B4-BE49-F238E27FC236}">
                <a16:creationId xmlns:a16="http://schemas.microsoft.com/office/drawing/2014/main" id="{26DF989E-17E8-4A4F-117F-92AFC2FEA259}"/>
              </a:ext>
            </a:extLst>
          </p:cNvPr>
          <p:cNvSpPr txBox="1"/>
          <p:nvPr/>
        </p:nvSpPr>
        <p:spPr>
          <a:xfrm>
            <a:off x="560070" y="5555974"/>
            <a:ext cx="9309487" cy="1077218"/>
          </a:xfrm>
          <a:prstGeom prst="rect">
            <a:avLst/>
          </a:prstGeom>
          <a:solidFill>
            <a:srgbClr val="292929"/>
          </a:solidFill>
        </p:spPr>
        <p:txBody>
          <a:bodyPr wrap="square" rtlCol="0">
            <a:spAutoFit/>
          </a:bodyPr>
          <a:lstStyle/>
          <a:p>
            <a:r>
              <a:rPr lang="en-US" sz="3200" b="1" dirty="0">
                <a:solidFill>
                  <a:schemeClr val="bg2">
                    <a:lumMod val="40000"/>
                    <a:lumOff val="60000"/>
                  </a:schemeClr>
                </a:solidFill>
                <a:latin typeface="Century Gothic" panose="020B0502020202020204" pitchFamily="34" charset="0"/>
              </a:rPr>
              <a:t>Misconception #2</a:t>
            </a:r>
          </a:p>
          <a:p>
            <a:r>
              <a:rPr lang="en-US" sz="3200" b="1" dirty="0">
                <a:solidFill>
                  <a:schemeClr val="bg2">
                    <a:lumMod val="40000"/>
                    <a:lumOff val="60000"/>
                  </a:schemeClr>
                </a:solidFill>
                <a:latin typeface="Century Gothic" panose="020B0502020202020204" pitchFamily="34" charset="0"/>
              </a:rPr>
              <a:t>the Spirit’s work ended in the 1</a:t>
            </a:r>
            <a:r>
              <a:rPr lang="en-US" sz="3200" b="1" baseline="30000" dirty="0">
                <a:solidFill>
                  <a:schemeClr val="bg2">
                    <a:lumMod val="40000"/>
                    <a:lumOff val="60000"/>
                  </a:schemeClr>
                </a:solidFill>
                <a:latin typeface="Century Gothic" panose="020B0502020202020204" pitchFamily="34" charset="0"/>
              </a:rPr>
              <a:t>st</a:t>
            </a:r>
            <a:r>
              <a:rPr lang="en-US" sz="3200" b="1" dirty="0">
                <a:solidFill>
                  <a:schemeClr val="bg2">
                    <a:lumMod val="40000"/>
                    <a:lumOff val="60000"/>
                  </a:schemeClr>
                </a:solidFill>
                <a:latin typeface="Century Gothic" panose="020B0502020202020204" pitchFamily="34" charset="0"/>
              </a:rPr>
              <a:t> Century</a:t>
            </a:r>
          </a:p>
        </p:txBody>
      </p:sp>
    </p:spTree>
    <p:extLst>
      <p:ext uri="{BB962C8B-B14F-4D97-AF65-F5344CB8AC3E}">
        <p14:creationId xmlns:p14="http://schemas.microsoft.com/office/powerpoint/2010/main" val="5297647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24909B1-744B-E90D-28E4-3F84E775D580}"/>
              </a:ext>
            </a:extLst>
          </p:cNvPr>
          <p:cNvSpPr/>
          <p:nvPr/>
        </p:nvSpPr>
        <p:spPr>
          <a:xfrm>
            <a:off x="6823708" y="2584174"/>
            <a:ext cx="3585211" cy="3816626"/>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God</a:t>
            </a:r>
          </a:p>
        </p:txBody>
      </p:sp>
      <p:sp>
        <p:nvSpPr>
          <p:cNvPr id="4" name="TextBox 3">
            <a:extLst>
              <a:ext uri="{FF2B5EF4-FFF2-40B4-BE49-F238E27FC236}">
                <a16:creationId xmlns:a16="http://schemas.microsoft.com/office/drawing/2014/main" id="{6E073F60-D990-2E88-6668-A4A78CF68C4C}"/>
              </a:ext>
            </a:extLst>
          </p:cNvPr>
          <p:cNvSpPr txBox="1"/>
          <p:nvPr/>
        </p:nvSpPr>
        <p:spPr>
          <a:xfrm>
            <a:off x="406097" y="29629"/>
            <a:ext cx="11121389" cy="2554545"/>
          </a:xfrm>
          <a:prstGeom prst="rect">
            <a:avLst/>
          </a:prstGeom>
          <a:noFill/>
        </p:spPr>
        <p:txBody>
          <a:bodyPr wrap="square" rtlCol="0">
            <a:spAutoFit/>
          </a:bodyPr>
          <a:lstStyle/>
          <a:p>
            <a:pPr algn="ctr"/>
            <a:r>
              <a:rPr lang="en-US" sz="4000" dirty="0">
                <a:latin typeface="Century Gothic" panose="020B0502020202020204" pitchFamily="34" charset="0"/>
              </a:rPr>
              <a:t>“I will bless those who bless you, and him who dishonors you I will curse, and in you all the families of the earth shall be blessed.”” (Genesis 12:3, ESV) </a:t>
            </a:r>
          </a:p>
        </p:txBody>
      </p:sp>
      <p:sp>
        <p:nvSpPr>
          <p:cNvPr id="5" name="Round Same Side Corner Rectangle 4">
            <a:extLst>
              <a:ext uri="{FF2B5EF4-FFF2-40B4-BE49-F238E27FC236}">
                <a16:creationId xmlns:a16="http://schemas.microsoft.com/office/drawing/2014/main" id="{E9A1A236-67A5-5590-BF81-ACD23E2F7961}"/>
              </a:ext>
            </a:extLst>
          </p:cNvPr>
          <p:cNvSpPr/>
          <p:nvPr/>
        </p:nvSpPr>
        <p:spPr>
          <a:xfrm>
            <a:off x="2770535" y="4466348"/>
            <a:ext cx="2278379" cy="1938993"/>
          </a:xfrm>
          <a:prstGeom prst="round2SameRect">
            <a:avLst>
              <a:gd name="adj1" fmla="val 16667"/>
              <a:gd name="adj2" fmla="val 1693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Abraham</a:t>
            </a:r>
          </a:p>
        </p:txBody>
      </p:sp>
    </p:spTree>
    <p:extLst>
      <p:ext uri="{BB962C8B-B14F-4D97-AF65-F5344CB8AC3E}">
        <p14:creationId xmlns:p14="http://schemas.microsoft.com/office/powerpoint/2010/main" val="236527259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24909B1-744B-E90D-28E4-3F84E775D580}"/>
              </a:ext>
            </a:extLst>
          </p:cNvPr>
          <p:cNvSpPr/>
          <p:nvPr/>
        </p:nvSpPr>
        <p:spPr>
          <a:xfrm>
            <a:off x="6823708" y="2584174"/>
            <a:ext cx="3585211" cy="3816626"/>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God</a:t>
            </a:r>
          </a:p>
        </p:txBody>
      </p:sp>
      <p:sp>
        <p:nvSpPr>
          <p:cNvPr id="4" name="TextBox 3">
            <a:extLst>
              <a:ext uri="{FF2B5EF4-FFF2-40B4-BE49-F238E27FC236}">
                <a16:creationId xmlns:a16="http://schemas.microsoft.com/office/drawing/2014/main" id="{6E073F60-D990-2E88-6668-A4A78CF68C4C}"/>
              </a:ext>
            </a:extLst>
          </p:cNvPr>
          <p:cNvSpPr txBox="1"/>
          <p:nvPr/>
        </p:nvSpPr>
        <p:spPr>
          <a:xfrm>
            <a:off x="406097" y="29629"/>
            <a:ext cx="11121389" cy="2554545"/>
          </a:xfrm>
          <a:prstGeom prst="rect">
            <a:avLst/>
          </a:prstGeom>
          <a:noFill/>
        </p:spPr>
        <p:txBody>
          <a:bodyPr wrap="square" rtlCol="0">
            <a:spAutoFit/>
          </a:bodyPr>
          <a:lstStyle/>
          <a:p>
            <a:pPr algn="ctr"/>
            <a:r>
              <a:rPr lang="en-US" sz="4000" dirty="0">
                <a:latin typeface="Century Gothic" panose="020B0502020202020204" pitchFamily="34" charset="0"/>
              </a:rPr>
              <a:t>“I will bless those who bless you, and him who dishonors you I will curse, and in you all the families of the earth shall be blessed.”” (Genesis 12:3, ESV) </a:t>
            </a:r>
          </a:p>
        </p:txBody>
      </p:sp>
      <p:sp>
        <p:nvSpPr>
          <p:cNvPr id="5" name="Round Same Side Corner Rectangle 4">
            <a:extLst>
              <a:ext uri="{FF2B5EF4-FFF2-40B4-BE49-F238E27FC236}">
                <a16:creationId xmlns:a16="http://schemas.microsoft.com/office/drawing/2014/main" id="{E9A1A236-67A5-5590-BF81-ACD23E2F7961}"/>
              </a:ext>
            </a:extLst>
          </p:cNvPr>
          <p:cNvSpPr/>
          <p:nvPr/>
        </p:nvSpPr>
        <p:spPr>
          <a:xfrm>
            <a:off x="7550634" y="4810539"/>
            <a:ext cx="2278379" cy="1590261"/>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Abraham</a:t>
            </a:r>
          </a:p>
        </p:txBody>
      </p:sp>
      <p:sp>
        <p:nvSpPr>
          <p:cNvPr id="2" name="TextBox 1">
            <a:extLst>
              <a:ext uri="{FF2B5EF4-FFF2-40B4-BE49-F238E27FC236}">
                <a16:creationId xmlns:a16="http://schemas.microsoft.com/office/drawing/2014/main" id="{68649043-7F24-0A72-E006-5FDDBBF55A26}"/>
              </a:ext>
            </a:extLst>
          </p:cNvPr>
          <p:cNvSpPr txBox="1"/>
          <p:nvPr/>
        </p:nvSpPr>
        <p:spPr>
          <a:xfrm>
            <a:off x="7550634" y="5883965"/>
            <a:ext cx="2278379" cy="461665"/>
          </a:xfrm>
          <a:prstGeom prst="rect">
            <a:avLst/>
          </a:prstGeom>
          <a:noFill/>
        </p:spPr>
        <p:txBody>
          <a:bodyPr wrap="square" rtlCol="0">
            <a:spAutoFit/>
          </a:bodyPr>
          <a:lstStyle/>
          <a:p>
            <a:pPr algn="ctr"/>
            <a:r>
              <a:rPr lang="en-US" sz="2400" dirty="0">
                <a:solidFill>
                  <a:schemeClr val="bg1"/>
                </a:solidFill>
                <a:latin typeface="Century Gothic" panose="020B0502020202020204" pitchFamily="34" charset="0"/>
              </a:rPr>
              <a:t>Genesis 15.6</a:t>
            </a:r>
          </a:p>
        </p:txBody>
      </p:sp>
    </p:spTree>
    <p:extLst>
      <p:ext uri="{BB962C8B-B14F-4D97-AF65-F5344CB8AC3E}">
        <p14:creationId xmlns:p14="http://schemas.microsoft.com/office/powerpoint/2010/main" val="1859411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 2013 - 2022</Template>
  <TotalTime>387</TotalTime>
  <Words>1492</Words>
  <Application>Microsoft Macintosh PowerPoint</Application>
  <PresentationFormat>Widescreen</PresentationFormat>
  <Paragraphs>95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System Font Regular</vt:lpstr>
      <vt:lpstr>Century Gothic</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9</cp:revision>
  <dcterms:created xsi:type="dcterms:W3CDTF">2023-02-17T17:08:39Z</dcterms:created>
  <dcterms:modified xsi:type="dcterms:W3CDTF">2023-04-16T00:52:21Z</dcterms:modified>
</cp:coreProperties>
</file>