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46" r:id="rId3"/>
    <p:sldId id="347" r:id="rId4"/>
    <p:sldId id="348" r:id="rId5"/>
    <p:sldId id="349" r:id="rId6"/>
    <p:sldId id="350" r:id="rId7"/>
    <p:sldId id="259" r:id="rId8"/>
    <p:sldId id="351" r:id="rId9"/>
    <p:sldId id="352" r:id="rId10"/>
    <p:sldId id="343" r:id="rId11"/>
    <p:sldId id="353" r:id="rId12"/>
    <p:sldId id="344" r:id="rId13"/>
    <p:sldId id="354" r:id="rId14"/>
    <p:sldId id="262" r:id="rId15"/>
  </p:sldIdLst>
  <p:sldSz cx="12192000" cy="6858000"/>
  <p:notesSz cx="6858000" cy="9144000"/>
  <p:embeddedFontLst>
    <p:embeddedFont>
      <p:font typeface="Avenir Heavy" panose="02000503020000020003" pitchFamily="2" charset="0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F1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8"/>
    <p:restoredTop sz="94754"/>
  </p:normalViewPr>
  <p:slideViewPr>
    <p:cSldViewPr snapToGrid="0" snapToObjects="1">
      <p:cViewPr varScale="1">
        <p:scale>
          <a:sx n="75" d="100"/>
          <a:sy n="75" d="100"/>
        </p:scale>
        <p:origin x="19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 doctrine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of 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113868"/>
            <a:ext cx="10628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Romans 9:19–24 (ESV) </a:t>
            </a:r>
          </a:p>
          <a:p>
            <a:r>
              <a:rPr lang="en-US" sz="2600" baseline="30000" dirty="0">
                <a:latin typeface="Century Gothic" panose="020B0502020202020204" pitchFamily="34" charset="0"/>
              </a:rPr>
              <a:t>19</a:t>
            </a:r>
            <a:r>
              <a:rPr lang="en-US" sz="2600" dirty="0">
                <a:latin typeface="Century Gothic" panose="020B0502020202020204" pitchFamily="34" charset="0"/>
              </a:rPr>
              <a:t> You will say to me then, “Why does he still find fault? For who can resist his will?” </a:t>
            </a:r>
            <a:r>
              <a:rPr lang="en-US" sz="2600" baseline="30000" dirty="0">
                <a:latin typeface="Century Gothic" panose="020B0502020202020204" pitchFamily="34" charset="0"/>
              </a:rPr>
              <a:t>20</a:t>
            </a:r>
            <a:r>
              <a:rPr lang="en-US" sz="2600" dirty="0">
                <a:latin typeface="Century Gothic" panose="020B0502020202020204" pitchFamily="34" charset="0"/>
              </a:rPr>
              <a:t> But who are you, O man, to answer back to God? Will what is molded say to its molder, “Why have you made me like this?” </a:t>
            </a:r>
            <a:r>
              <a:rPr lang="en-US" sz="2600" baseline="30000" dirty="0">
                <a:latin typeface="Century Gothic" panose="020B0502020202020204" pitchFamily="34" charset="0"/>
              </a:rPr>
              <a:t>21</a:t>
            </a:r>
            <a:r>
              <a:rPr lang="en-US" sz="2600" dirty="0">
                <a:latin typeface="Century Gothic" panose="020B0502020202020204" pitchFamily="34" charset="0"/>
              </a:rPr>
              <a:t> Has the potter no right over the clay, to make out of the same lump one vessel for honorable use and another for dishonorable use? </a:t>
            </a:r>
            <a:r>
              <a:rPr lang="en-US" sz="2600" baseline="30000" dirty="0">
                <a:latin typeface="Century Gothic" panose="020B0502020202020204" pitchFamily="34" charset="0"/>
              </a:rPr>
              <a:t>22</a:t>
            </a:r>
            <a:r>
              <a:rPr lang="en-US" sz="2600" dirty="0">
                <a:latin typeface="Century Gothic" panose="020B0502020202020204" pitchFamily="34" charset="0"/>
              </a:rPr>
              <a:t> What if God, desiring to show his wrath and to make known his power, has endured with much patience vessels of wrath prepared for destruction, </a:t>
            </a:r>
            <a:r>
              <a:rPr lang="en-US" sz="2600" baseline="30000" dirty="0">
                <a:latin typeface="Century Gothic" panose="020B0502020202020204" pitchFamily="34" charset="0"/>
              </a:rPr>
              <a:t>23</a:t>
            </a:r>
            <a:r>
              <a:rPr lang="en-US" sz="2600" dirty="0">
                <a:latin typeface="Century Gothic" panose="020B0502020202020204" pitchFamily="34" charset="0"/>
              </a:rPr>
              <a:t> in order to make known the riches of his glory for vessels of mercy, which he has prepared beforehand for glory— </a:t>
            </a:r>
            <a:r>
              <a:rPr lang="en-US" sz="2600" baseline="30000" dirty="0">
                <a:latin typeface="Century Gothic" panose="020B0502020202020204" pitchFamily="34" charset="0"/>
              </a:rPr>
              <a:t>24</a:t>
            </a:r>
            <a:r>
              <a:rPr lang="en-US" sz="2600" dirty="0">
                <a:latin typeface="Century Gothic" panose="020B0502020202020204" pitchFamily="34" charset="0"/>
              </a:rPr>
              <a:t> even us whom he has called, not from the Jews only but also from the Gentiles? </a:t>
            </a:r>
          </a:p>
        </p:txBody>
      </p:sp>
    </p:spTree>
    <p:extLst>
      <p:ext uri="{BB962C8B-B14F-4D97-AF65-F5344CB8AC3E}">
        <p14:creationId xmlns:p14="http://schemas.microsoft.com/office/powerpoint/2010/main" val="252994838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Spiritual Israel</a:t>
            </a:r>
          </a:p>
          <a:p>
            <a:pPr algn="ctr"/>
            <a:r>
              <a:rPr lang="en-US" sz="2800" dirty="0"/>
              <a:t>vessels of mercy</a:t>
            </a:r>
          </a:p>
          <a:p>
            <a:pPr algn="ctr"/>
            <a:endParaRPr lang="en-US" sz="2800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Physical Israel</a:t>
            </a:r>
          </a:p>
          <a:p>
            <a:pPr algn="ctr"/>
            <a:r>
              <a:rPr lang="en-US" sz="2800" dirty="0"/>
              <a:t>vessels of wrath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28788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 doctrine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of 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227735"/>
            <a:ext cx="106282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Romans 9:30–33 (ESV) </a:t>
            </a:r>
          </a:p>
          <a:p>
            <a:r>
              <a:rPr lang="en-US" sz="2800" baseline="30000" dirty="0">
                <a:latin typeface="Century Gothic" panose="020B0502020202020204" pitchFamily="34" charset="0"/>
              </a:rPr>
              <a:t>30</a:t>
            </a:r>
            <a:r>
              <a:rPr lang="en-US" sz="2800" dirty="0">
                <a:latin typeface="Century Gothic" panose="020B0502020202020204" pitchFamily="34" charset="0"/>
              </a:rPr>
              <a:t> What shall we say, then? That Gentiles who did not pursue righteousness have attained it, that is, a righteousness that is by faith; </a:t>
            </a:r>
            <a:r>
              <a:rPr lang="en-US" sz="2800" baseline="30000" dirty="0">
                <a:latin typeface="Century Gothic" panose="020B0502020202020204" pitchFamily="34" charset="0"/>
              </a:rPr>
              <a:t>31</a:t>
            </a:r>
            <a:r>
              <a:rPr lang="en-US" sz="2800" dirty="0">
                <a:latin typeface="Century Gothic" panose="020B0502020202020204" pitchFamily="34" charset="0"/>
              </a:rPr>
              <a:t> but that Israel who pursued a law that would lead to righteousness did not succeed in reaching that law. </a:t>
            </a:r>
            <a:r>
              <a:rPr lang="en-US" sz="2800" baseline="30000" dirty="0">
                <a:latin typeface="Century Gothic" panose="020B0502020202020204" pitchFamily="34" charset="0"/>
              </a:rPr>
              <a:t>32</a:t>
            </a:r>
            <a:r>
              <a:rPr lang="en-US" sz="2800" dirty="0">
                <a:latin typeface="Century Gothic" panose="020B0502020202020204" pitchFamily="34" charset="0"/>
              </a:rPr>
              <a:t> Why? Because they did not pursue it by faith, but as if it were based on works. They have stumbled over the stumbling stone, </a:t>
            </a:r>
            <a:r>
              <a:rPr lang="en-US" sz="2800" baseline="30000" dirty="0">
                <a:latin typeface="Century Gothic" panose="020B0502020202020204" pitchFamily="34" charset="0"/>
              </a:rPr>
              <a:t>33</a:t>
            </a:r>
            <a:r>
              <a:rPr lang="en-US" sz="2800" dirty="0">
                <a:latin typeface="Century Gothic" panose="020B0502020202020204" pitchFamily="34" charset="0"/>
              </a:rPr>
              <a:t> as it is written, “Behold, I am laying in Zion a stone of stumbling, and a rock of offense; and whoever believes in him will not be put to shame.” </a:t>
            </a:r>
          </a:p>
        </p:txBody>
      </p:sp>
    </p:spTree>
    <p:extLst>
      <p:ext uri="{BB962C8B-B14F-4D97-AF65-F5344CB8AC3E}">
        <p14:creationId xmlns:p14="http://schemas.microsoft.com/office/powerpoint/2010/main" val="263265760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Spiritual Israel</a:t>
            </a:r>
          </a:p>
          <a:p>
            <a:pPr algn="ctr"/>
            <a:r>
              <a:rPr lang="en-US" sz="2800" dirty="0"/>
              <a:t>vessels of mercy</a:t>
            </a:r>
          </a:p>
          <a:p>
            <a:pPr algn="ctr"/>
            <a:r>
              <a:rPr lang="en-US" sz="2800" dirty="0"/>
              <a:t>righteous by faith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Physical Israel</a:t>
            </a:r>
          </a:p>
          <a:p>
            <a:pPr algn="ctr"/>
            <a:r>
              <a:rPr lang="en-US" sz="2800" dirty="0"/>
              <a:t>vessels of wrath</a:t>
            </a:r>
          </a:p>
          <a:p>
            <a:pPr algn="ctr"/>
            <a:r>
              <a:rPr lang="en-US" sz="2800" dirty="0"/>
              <a:t>unrighteous by works</a:t>
            </a:r>
          </a:p>
        </p:txBody>
      </p:sp>
    </p:spTree>
    <p:extLst>
      <p:ext uri="{BB962C8B-B14F-4D97-AF65-F5344CB8AC3E}">
        <p14:creationId xmlns:p14="http://schemas.microsoft.com/office/powerpoint/2010/main" val="184957666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Romans 9 is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NOT</a:t>
            </a:r>
            <a:r>
              <a:rPr lang="en-US" sz="4000" b="1" dirty="0">
                <a:latin typeface="Century Gothic" panose="020B0502020202020204" pitchFamily="34" charset="0"/>
              </a:rPr>
              <a:t> about…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Steve</a:t>
            </a:r>
          </a:p>
          <a:p>
            <a:pPr algn="ctr"/>
            <a:r>
              <a:rPr lang="en-US" sz="2600" dirty="0"/>
              <a:t>elected to salvation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Eric</a:t>
            </a:r>
          </a:p>
          <a:p>
            <a:pPr algn="ctr"/>
            <a:r>
              <a:rPr lang="en-US" sz="2600" dirty="0"/>
              <a:t>elected to damnation</a:t>
            </a:r>
          </a:p>
        </p:txBody>
      </p:sp>
    </p:spTree>
    <p:extLst>
      <p:ext uri="{BB962C8B-B14F-4D97-AF65-F5344CB8AC3E}">
        <p14:creationId xmlns:p14="http://schemas.microsoft.com/office/powerpoint/2010/main" val="1397976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Romans 9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</a:t>
            </a:r>
            <a:r>
              <a:rPr lang="en-US" sz="4000" b="1" dirty="0">
                <a:latin typeface="Century Gothic" panose="020B0502020202020204" pitchFamily="34" charset="0"/>
              </a:rPr>
              <a:t> about…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Spiritual Israel</a:t>
            </a:r>
          </a:p>
          <a:p>
            <a:pPr algn="ctr"/>
            <a:r>
              <a:rPr lang="en-US" sz="2600" dirty="0"/>
              <a:t>righteous through faith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Physical Israel</a:t>
            </a:r>
          </a:p>
          <a:p>
            <a:pPr algn="ctr"/>
            <a:r>
              <a:rPr lang="en-US" sz="2600" dirty="0"/>
              <a:t>unrighteous through law</a:t>
            </a:r>
          </a:p>
        </p:txBody>
      </p:sp>
    </p:spTree>
    <p:extLst>
      <p:ext uri="{BB962C8B-B14F-4D97-AF65-F5344CB8AC3E}">
        <p14:creationId xmlns:p14="http://schemas.microsoft.com/office/powerpoint/2010/main" val="37621216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Isaac</a:t>
            </a:r>
          </a:p>
          <a:p>
            <a:pPr algn="ctr"/>
            <a:r>
              <a:rPr lang="en-US" sz="2600" dirty="0"/>
              <a:t>chosen by promise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Ishmael</a:t>
            </a:r>
          </a:p>
        </p:txBody>
      </p:sp>
    </p:spTree>
    <p:extLst>
      <p:ext uri="{BB962C8B-B14F-4D97-AF65-F5344CB8AC3E}">
        <p14:creationId xmlns:p14="http://schemas.microsoft.com/office/powerpoint/2010/main" val="3368663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Jacob</a:t>
            </a:r>
          </a:p>
          <a:p>
            <a:pPr algn="ctr"/>
            <a:r>
              <a:rPr lang="en-US" sz="2600" dirty="0"/>
              <a:t>chosen by promise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Esau</a:t>
            </a:r>
          </a:p>
        </p:txBody>
      </p:sp>
    </p:spTree>
    <p:extLst>
      <p:ext uri="{BB962C8B-B14F-4D97-AF65-F5344CB8AC3E}">
        <p14:creationId xmlns:p14="http://schemas.microsoft.com/office/powerpoint/2010/main" val="15375807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Israel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Pharaoh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5976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 doctrine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of 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347021"/>
            <a:ext cx="106282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Romans 9:14–18 (ESV) </a:t>
            </a:r>
          </a:p>
          <a:p>
            <a:r>
              <a:rPr lang="en-US" sz="2800" baseline="30000" dirty="0">
                <a:latin typeface="Century Gothic" panose="020B0502020202020204" pitchFamily="34" charset="0"/>
              </a:rPr>
              <a:t>14</a:t>
            </a:r>
            <a:r>
              <a:rPr lang="en-US" sz="2800" dirty="0">
                <a:latin typeface="Century Gothic" panose="020B0502020202020204" pitchFamily="34" charset="0"/>
              </a:rPr>
              <a:t> What shall we say then? Is there injustice on God’s part? By no means! </a:t>
            </a:r>
            <a:r>
              <a:rPr lang="en-US" sz="2800" baseline="30000" dirty="0">
                <a:latin typeface="Century Gothic" panose="020B0502020202020204" pitchFamily="34" charset="0"/>
              </a:rPr>
              <a:t>15</a:t>
            </a:r>
            <a:r>
              <a:rPr lang="en-US" sz="2800" dirty="0">
                <a:latin typeface="Century Gothic" panose="020B0502020202020204" pitchFamily="34" charset="0"/>
              </a:rPr>
              <a:t> For he says to Moses, “I will have mercy on whom I have mercy, and I will have compassion on whom I have compassion.” </a:t>
            </a:r>
            <a:r>
              <a:rPr lang="en-US" sz="2800" baseline="30000" dirty="0">
                <a:latin typeface="Century Gothic" panose="020B0502020202020204" pitchFamily="34" charset="0"/>
              </a:rPr>
              <a:t>16</a:t>
            </a:r>
            <a:r>
              <a:rPr lang="en-US" sz="2800" dirty="0">
                <a:latin typeface="Century Gothic" panose="020B0502020202020204" pitchFamily="34" charset="0"/>
              </a:rPr>
              <a:t> So then it depends not on human will or exertion, but on God, who has mercy. </a:t>
            </a:r>
            <a:r>
              <a:rPr lang="en-US" sz="2800" baseline="30000" dirty="0">
                <a:latin typeface="Century Gothic" panose="020B0502020202020204" pitchFamily="34" charset="0"/>
              </a:rPr>
              <a:t>17</a:t>
            </a:r>
            <a:r>
              <a:rPr lang="en-US" sz="2800" dirty="0">
                <a:latin typeface="Century Gothic" panose="020B0502020202020204" pitchFamily="34" charset="0"/>
              </a:rPr>
              <a:t> For the Scripture says to Pharaoh, “For this very purpose I have raised you up, that I might show my power in you, and that my name might be proclaimed in all the earth.” </a:t>
            </a:r>
            <a:r>
              <a:rPr lang="en-US" sz="2800" baseline="30000" dirty="0">
                <a:latin typeface="Century Gothic" panose="020B0502020202020204" pitchFamily="34" charset="0"/>
              </a:rPr>
              <a:t>18</a:t>
            </a:r>
            <a:r>
              <a:rPr lang="en-US" sz="2800" dirty="0">
                <a:latin typeface="Century Gothic" panose="020B0502020202020204" pitchFamily="34" charset="0"/>
              </a:rPr>
              <a:t> So then he has mercy on whomever he wills, and he hardens whomever he wills. </a:t>
            </a:r>
          </a:p>
        </p:txBody>
      </p:sp>
    </p:spTree>
    <p:extLst>
      <p:ext uri="{BB962C8B-B14F-4D97-AF65-F5344CB8AC3E}">
        <p14:creationId xmlns:p14="http://schemas.microsoft.com/office/powerpoint/2010/main" val="129406166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Israel</a:t>
            </a:r>
          </a:p>
          <a:p>
            <a:pPr algn="ctr"/>
            <a:r>
              <a:rPr lang="en-US" sz="2800" dirty="0"/>
              <a:t>chosen to serve</a:t>
            </a:r>
          </a:p>
          <a:p>
            <a:pPr algn="ctr"/>
            <a:endParaRPr lang="en-US" sz="2800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Pharaoh</a:t>
            </a:r>
          </a:p>
          <a:p>
            <a:pPr algn="ctr"/>
            <a:r>
              <a:rPr lang="en-US" sz="2800" dirty="0"/>
              <a:t>chosen to serve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3410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B3D3D-A165-7D05-F618-EF1FEA24840F}"/>
              </a:ext>
            </a:extLst>
          </p:cNvPr>
          <p:cNvSpPr txBox="1"/>
          <p:nvPr/>
        </p:nvSpPr>
        <p:spPr>
          <a:xfrm>
            <a:off x="0" y="551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Election</a:t>
            </a:r>
            <a:r>
              <a:rPr lang="en-US" sz="4000" b="1" dirty="0">
                <a:latin typeface="Century Gothic" panose="020B0502020202020204" pitchFamily="34" charset="0"/>
              </a:rPr>
              <a:t> in Romans 9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B953540-6EC6-6DBB-2EA7-73CC349F692E}"/>
              </a:ext>
            </a:extLst>
          </p:cNvPr>
          <p:cNvSpPr/>
          <p:nvPr/>
        </p:nvSpPr>
        <p:spPr>
          <a:xfrm>
            <a:off x="1605420" y="2467627"/>
            <a:ext cx="3897682" cy="439037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Israel</a:t>
            </a:r>
          </a:p>
          <a:p>
            <a:pPr algn="ctr"/>
            <a:r>
              <a:rPr lang="en-US" sz="2800" dirty="0"/>
              <a:t>chosen to serve</a:t>
            </a:r>
          </a:p>
          <a:p>
            <a:pPr algn="ctr"/>
            <a:r>
              <a:rPr lang="en-US" sz="2800" dirty="0"/>
              <a:t>undeserved mercy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4E4D196-56B5-849A-95A2-A485E51F5631}"/>
              </a:ext>
            </a:extLst>
          </p:cNvPr>
          <p:cNvSpPr/>
          <p:nvPr/>
        </p:nvSpPr>
        <p:spPr>
          <a:xfrm>
            <a:off x="6688899" y="2467626"/>
            <a:ext cx="3897682" cy="4390373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Pharaoh</a:t>
            </a:r>
          </a:p>
          <a:p>
            <a:pPr algn="ctr"/>
            <a:r>
              <a:rPr lang="en-US" sz="2800" dirty="0"/>
              <a:t>chosen to serve</a:t>
            </a:r>
          </a:p>
          <a:p>
            <a:pPr algn="ctr"/>
            <a:r>
              <a:rPr lang="en-US" sz="2800" dirty="0"/>
              <a:t>deserved hardening</a:t>
            </a:r>
          </a:p>
        </p:txBody>
      </p:sp>
    </p:spTree>
    <p:extLst>
      <p:ext uri="{BB962C8B-B14F-4D97-AF65-F5344CB8AC3E}">
        <p14:creationId xmlns:p14="http://schemas.microsoft.com/office/powerpoint/2010/main" val="224855536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544</Words>
  <Application>Microsoft Macintosh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Avenir Heavy</vt:lpstr>
      <vt:lpstr>Calibri</vt:lpstr>
      <vt:lpstr>Century Gothic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18</cp:revision>
  <dcterms:created xsi:type="dcterms:W3CDTF">2016-12-02T01:41:56Z</dcterms:created>
  <dcterms:modified xsi:type="dcterms:W3CDTF">2023-04-30T12:08:01Z</dcterms:modified>
</cp:coreProperties>
</file>