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330" r:id="rId3"/>
    <p:sldId id="336" r:id="rId4"/>
    <p:sldId id="335" r:id="rId5"/>
    <p:sldId id="337" r:id="rId6"/>
    <p:sldId id="338" r:id="rId7"/>
    <p:sldId id="339" r:id="rId8"/>
    <p:sldId id="340" r:id="rId9"/>
    <p:sldId id="342" r:id="rId10"/>
    <p:sldId id="344" r:id="rId11"/>
    <p:sldId id="343" r:id="rId12"/>
    <p:sldId id="345" r:id="rId13"/>
    <p:sldId id="262"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p:restoredTop sz="94754"/>
  </p:normalViewPr>
  <p:slideViewPr>
    <p:cSldViewPr snapToGrid="0" snapToObjects="1">
      <p:cViewPr varScale="1">
        <p:scale>
          <a:sx n="38" d="100"/>
          <a:sy n="38" d="100"/>
        </p:scale>
        <p:origin x="19" y="9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4/22/2023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ea typeface="Avenir Heavy" charset="0"/>
                <a:cs typeface="Avenir Heavy" charset="0"/>
              </a:rPr>
              <a:t>to the </a:t>
            </a:r>
            <a:r>
              <a:rPr lang="en-US" sz="5400" b="1" dirty="0">
                <a:solidFill>
                  <a:srgbClr val="FF0000"/>
                </a:solidFill>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Once saved,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Always striving</a:t>
            </a:r>
          </a:p>
        </p:txBody>
      </p:sp>
      <p:sp>
        <p:nvSpPr>
          <p:cNvPr id="2" name="TextBox 1">
            <a:extLst>
              <a:ext uri="{FF2B5EF4-FFF2-40B4-BE49-F238E27FC236}">
                <a16:creationId xmlns:a16="http://schemas.microsoft.com/office/drawing/2014/main" id="{E91E109A-F2E6-666F-A3CD-4B378283B3F0}"/>
              </a:ext>
            </a:extLst>
          </p:cNvPr>
          <p:cNvSpPr txBox="1"/>
          <p:nvPr/>
        </p:nvSpPr>
        <p:spPr>
          <a:xfrm>
            <a:off x="725013" y="975642"/>
            <a:ext cx="10214872" cy="3539430"/>
          </a:xfrm>
          <a:prstGeom prst="rect">
            <a:avLst/>
          </a:prstGeom>
          <a:noFill/>
        </p:spPr>
        <p:txBody>
          <a:bodyPr wrap="square" rtlCol="0">
            <a:spAutoFit/>
          </a:bodyPr>
          <a:lstStyle/>
          <a:p>
            <a:pPr marR="0" lvl="1">
              <a:spcBef>
                <a:spcPts val="0"/>
              </a:spcBef>
              <a:spcAft>
                <a:spcPts val="0"/>
              </a:spcAft>
            </a:pPr>
            <a:r>
              <a:rPr lang="en-US" sz="3200" dirty="0">
                <a:solidFill>
                  <a:schemeClr val="accent1"/>
                </a:solidFill>
                <a:effectLst/>
                <a:latin typeface="Times New Roman" panose="02020603050405020304" pitchFamily="18" charset="0"/>
                <a:ea typeface="Times New Roman" panose="02020603050405020304" pitchFamily="18" charset="0"/>
              </a:rPr>
              <a:t>“Eternal life is free, but not without cost; it is by grace, but not without conditions. It is promised to those who “by perseverance in doing good seek for glory and honor and immortality” (Romans 2:7). Unbelievers are told the conditions of salvation; believers are told the conditions of continuance in salvation; these conditions are declared by God to be the appointed means of enjoying eternal life.”</a:t>
            </a:r>
          </a:p>
        </p:txBody>
      </p:sp>
    </p:spTree>
    <p:extLst>
      <p:ext uri="{BB962C8B-B14F-4D97-AF65-F5344CB8AC3E}">
        <p14:creationId xmlns:p14="http://schemas.microsoft.com/office/powerpoint/2010/main" val="28358369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Christ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Intercedes</a:t>
            </a:r>
          </a:p>
        </p:txBody>
      </p:sp>
      <p:sp>
        <p:nvSpPr>
          <p:cNvPr id="2" name="TextBox 1">
            <a:extLst>
              <a:ext uri="{FF2B5EF4-FFF2-40B4-BE49-F238E27FC236}">
                <a16:creationId xmlns:a16="http://schemas.microsoft.com/office/drawing/2014/main" id="{E91E109A-F2E6-666F-A3CD-4B378283B3F0}"/>
              </a:ext>
            </a:extLst>
          </p:cNvPr>
          <p:cNvSpPr txBox="1"/>
          <p:nvPr/>
        </p:nvSpPr>
        <p:spPr>
          <a:xfrm>
            <a:off x="825417" y="347021"/>
            <a:ext cx="10214872" cy="4401205"/>
          </a:xfrm>
          <a:prstGeom prst="rect">
            <a:avLst/>
          </a:prstGeom>
          <a:noFill/>
        </p:spPr>
        <p:txBody>
          <a:bodyPr wrap="square" rtlCol="0">
            <a:spAutoFit/>
          </a:bodyPr>
          <a:lstStyle/>
          <a:p>
            <a:r>
              <a:rPr lang="en-US" sz="2800" dirty="0">
                <a:latin typeface="+mj-lt"/>
              </a:rPr>
              <a:t>Romans 8:31-35 (ESV) </a:t>
            </a:r>
          </a:p>
          <a:p>
            <a:r>
              <a:rPr lang="en-US" sz="2800" u="none" strike="noStrike" baseline="30000" dirty="0">
                <a:effectLst/>
                <a:latin typeface="+mj-lt"/>
              </a:rPr>
              <a:t>31</a:t>
            </a:r>
            <a:r>
              <a:rPr lang="en-US" sz="2800" baseline="30000" dirty="0">
                <a:latin typeface="+mj-lt"/>
              </a:rPr>
              <a:t> </a:t>
            </a:r>
            <a:r>
              <a:rPr lang="en-US" sz="2800" dirty="0">
                <a:effectLst/>
                <a:latin typeface="+mj-lt"/>
              </a:rPr>
              <a:t>What then shall we say to these things? </a:t>
            </a:r>
            <a:r>
              <a:rPr lang="en-US" sz="2800" dirty="0">
                <a:solidFill>
                  <a:srgbClr val="00B0F0"/>
                </a:solidFill>
                <a:effectLst/>
                <a:latin typeface="+mj-lt"/>
              </a:rPr>
              <a:t>If God is for us, who can be against us? </a:t>
            </a:r>
            <a:r>
              <a:rPr lang="en-US" sz="2800" u="none" strike="noStrike" baseline="30000" dirty="0">
                <a:effectLst/>
                <a:latin typeface="+mj-lt"/>
              </a:rPr>
              <a:t>32</a:t>
            </a:r>
            <a:r>
              <a:rPr lang="en-US" sz="2800" baseline="30000" dirty="0">
                <a:latin typeface="+mj-lt"/>
              </a:rPr>
              <a:t> </a:t>
            </a:r>
            <a:r>
              <a:rPr lang="en-US" sz="2800" dirty="0">
                <a:effectLst/>
                <a:latin typeface="+mj-lt"/>
              </a:rPr>
              <a:t>He who did not spare His own Son, but gave Him up for us all, how </a:t>
            </a:r>
            <a:r>
              <a:rPr lang="en-US" sz="2800" dirty="0">
                <a:solidFill>
                  <a:srgbClr val="FF0000"/>
                </a:solidFill>
                <a:effectLst/>
                <a:latin typeface="+mj-lt"/>
              </a:rPr>
              <a:t>will He not also with Him graciously give us all things? </a:t>
            </a:r>
            <a:r>
              <a:rPr lang="en-US" sz="2800" u="none" strike="noStrike" baseline="30000" dirty="0">
                <a:effectLst/>
                <a:latin typeface="+mj-lt"/>
              </a:rPr>
              <a:t>33</a:t>
            </a:r>
            <a:r>
              <a:rPr lang="en-US" sz="2800" dirty="0">
                <a:effectLst/>
                <a:latin typeface="+mj-lt"/>
              </a:rPr>
              <a:t>Who shall bring any charge against God’s elect? It is God who justifies. </a:t>
            </a:r>
            <a:r>
              <a:rPr lang="en-US" sz="2800" u="none" strike="noStrike" baseline="30000" dirty="0">
                <a:effectLst/>
                <a:latin typeface="+mj-lt"/>
              </a:rPr>
              <a:t>34 </a:t>
            </a:r>
            <a:r>
              <a:rPr lang="en-US" sz="2800" dirty="0">
                <a:effectLst/>
                <a:latin typeface="+mj-lt"/>
              </a:rPr>
              <a:t>Who is to condemn? Christ Jesus is the One who died-more than that, who was raised-who is at the right hand of God, who is indeed interceding for us. </a:t>
            </a:r>
            <a:r>
              <a:rPr lang="en-US" sz="2800" u="none" strike="noStrike" baseline="30000" dirty="0">
                <a:effectLst/>
                <a:latin typeface="+mj-lt"/>
              </a:rPr>
              <a:t>35 </a:t>
            </a:r>
            <a:r>
              <a:rPr lang="en-US" sz="2800" dirty="0">
                <a:effectLst/>
                <a:latin typeface="+mj-lt"/>
              </a:rPr>
              <a:t>Who shall separate us from the love of Christ? Shall tribulation, or distress, or persecution, or famine, or nakedness, or danger, or sword?</a:t>
            </a:r>
            <a:endParaRPr lang="en-US" sz="2800" u="none" strike="noStrike" dirty="0">
              <a:effectLst/>
              <a:latin typeface="+mj-lt"/>
            </a:endParaRPr>
          </a:p>
        </p:txBody>
      </p:sp>
    </p:spTree>
    <p:extLst>
      <p:ext uri="{BB962C8B-B14F-4D97-AF65-F5344CB8AC3E}">
        <p14:creationId xmlns:p14="http://schemas.microsoft.com/office/powerpoint/2010/main" val="426613430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Conquerors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In Christ</a:t>
            </a:r>
          </a:p>
        </p:txBody>
      </p:sp>
      <p:sp>
        <p:nvSpPr>
          <p:cNvPr id="2" name="TextBox 1">
            <a:extLst>
              <a:ext uri="{FF2B5EF4-FFF2-40B4-BE49-F238E27FC236}">
                <a16:creationId xmlns:a16="http://schemas.microsoft.com/office/drawing/2014/main" id="{E91E109A-F2E6-666F-A3CD-4B378283B3F0}"/>
              </a:ext>
            </a:extLst>
          </p:cNvPr>
          <p:cNvSpPr txBox="1"/>
          <p:nvPr/>
        </p:nvSpPr>
        <p:spPr>
          <a:xfrm>
            <a:off x="825417" y="347021"/>
            <a:ext cx="10214872" cy="3539430"/>
          </a:xfrm>
          <a:prstGeom prst="rect">
            <a:avLst/>
          </a:prstGeom>
          <a:noFill/>
        </p:spPr>
        <p:txBody>
          <a:bodyPr wrap="square" rtlCol="0">
            <a:spAutoFit/>
          </a:bodyPr>
          <a:lstStyle/>
          <a:p>
            <a:r>
              <a:rPr lang="en-US" sz="2800" dirty="0">
                <a:latin typeface="+mj-lt"/>
              </a:rPr>
              <a:t>Romans 8:36-39 (ESV) </a:t>
            </a:r>
          </a:p>
          <a:p>
            <a:r>
              <a:rPr lang="en-US" sz="2800" u="none" strike="noStrike" baseline="30000" dirty="0">
                <a:effectLst/>
                <a:latin typeface="+mj-lt"/>
              </a:rPr>
              <a:t>36</a:t>
            </a:r>
            <a:r>
              <a:rPr lang="en-US" sz="2800" baseline="30000" dirty="0">
                <a:latin typeface="+mj-lt"/>
              </a:rPr>
              <a:t> </a:t>
            </a:r>
            <a:r>
              <a:rPr lang="en-US" sz="2800" dirty="0">
                <a:effectLst/>
                <a:latin typeface="+mj-lt"/>
              </a:rPr>
              <a:t>As it is written. “</a:t>
            </a:r>
            <a:r>
              <a:rPr lang="en-US" sz="2800" dirty="0">
                <a:solidFill>
                  <a:srgbClr val="FF0000"/>
                </a:solidFill>
                <a:effectLst/>
                <a:latin typeface="+mj-lt"/>
              </a:rPr>
              <a:t>For Your sake we are being killed all the day long; we are regarded as sheep to be slaughtered.” </a:t>
            </a:r>
            <a:r>
              <a:rPr lang="en-US" sz="2800" u="none" strike="noStrike" baseline="30000" dirty="0">
                <a:effectLst/>
                <a:latin typeface="+mj-lt"/>
              </a:rPr>
              <a:t>37 </a:t>
            </a:r>
            <a:r>
              <a:rPr lang="en-US" sz="2800" dirty="0">
                <a:effectLst/>
                <a:latin typeface="+mj-lt"/>
              </a:rPr>
              <a:t>No, in all these things we are more than conquerors through Him who loved us. </a:t>
            </a:r>
            <a:r>
              <a:rPr lang="en-US" sz="2800" u="none" strike="noStrike" baseline="30000" dirty="0">
                <a:effectLst/>
                <a:latin typeface="+mj-lt"/>
              </a:rPr>
              <a:t>38 </a:t>
            </a:r>
            <a:r>
              <a:rPr lang="en-US" sz="2800" dirty="0">
                <a:effectLst/>
                <a:latin typeface="+mj-lt"/>
              </a:rPr>
              <a:t>For I am sure that neither death nor life, nor angels nor rulers, nor things present nor things to come, nor powers, </a:t>
            </a:r>
            <a:r>
              <a:rPr lang="en-US" sz="2800" u="none" strike="noStrike" baseline="30000" dirty="0">
                <a:effectLst/>
                <a:latin typeface="+mj-lt"/>
              </a:rPr>
              <a:t>39 </a:t>
            </a:r>
            <a:r>
              <a:rPr lang="en-US" sz="2800" dirty="0">
                <a:effectLst/>
                <a:latin typeface="+mj-lt"/>
              </a:rPr>
              <a:t>nor height nor depth, nor anything else in all creation, will be able to </a:t>
            </a:r>
            <a:r>
              <a:rPr lang="en-US" sz="2800" dirty="0" err="1">
                <a:effectLst/>
                <a:latin typeface="+mj-lt"/>
              </a:rPr>
              <a:t>seprate</a:t>
            </a:r>
            <a:r>
              <a:rPr lang="en-US" sz="2800" dirty="0">
                <a:effectLst/>
                <a:latin typeface="+mj-lt"/>
              </a:rPr>
              <a:t> us from the love of God in Christ Jesus our Lord.</a:t>
            </a:r>
            <a:endParaRPr lang="en-US" sz="2800" u="none" strike="noStrike" dirty="0">
              <a:effectLst/>
              <a:latin typeface="+mj-lt"/>
            </a:endParaRPr>
          </a:p>
        </p:txBody>
      </p:sp>
    </p:spTree>
    <p:extLst>
      <p:ext uri="{BB962C8B-B14F-4D97-AF65-F5344CB8AC3E}">
        <p14:creationId xmlns:p14="http://schemas.microsoft.com/office/powerpoint/2010/main" val="15407161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No</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Condemnation</a:t>
            </a:r>
          </a:p>
        </p:txBody>
      </p:sp>
      <p:sp>
        <p:nvSpPr>
          <p:cNvPr id="2" name="TextBox 1">
            <a:extLst>
              <a:ext uri="{FF2B5EF4-FFF2-40B4-BE49-F238E27FC236}">
                <a16:creationId xmlns:a16="http://schemas.microsoft.com/office/drawing/2014/main" id="{E91E109A-F2E6-666F-A3CD-4B378283B3F0}"/>
              </a:ext>
            </a:extLst>
          </p:cNvPr>
          <p:cNvSpPr txBox="1"/>
          <p:nvPr/>
        </p:nvSpPr>
        <p:spPr>
          <a:xfrm>
            <a:off x="951804" y="2043246"/>
            <a:ext cx="10214872" cy="1384995"/>
          </a:xfrm>
          <a:prstGeom prst="rect">
            <a:avLst/>
          </a:prstGeom>
          <a:noFill/>
        </p:spPr>
        <p:txBody>
          <a:bodyPr wrap="square" rtlCol="0">
            <a:spAutoFit/>
          </a:bodyPr>
          <a:lstStyle/>
          <a:p>
            <a:r>
              <a:rPr lang="en-US" sz="2800" dirty="0">
                <a:latin typeface="+mj-lt"/>
              </a:rPr>
              <a:t>Romans 8:1 (ESV) </a:t>
            </a:r>
          </a:p>
          <a:p>
            <a:r>
              <a:rPr lang="en-US" sz="2800" u="none" strike="noStrike" baseline="30000" dirty="0">
                <a:effectLst/>
                <a:latin typeface="+mj-lt"/>
              </a:rPr>
              <a:t>1</a:t>
            </a:r>
            <a:r>
              <a:rPr lang="en-US" sz="2800" baseline="30000" dirty="0">
                <a:latin typeface="+mj-lt"/>
              </a:rPr>
              <a:t> </a:t>
            </a:r>
            <a:r>
              <a:rPr lang="en-US" sz="2800" dirty="0">
                <a:effectLst/>
                <a:latin typeface="+mj-lt"/>
              </a:rPr>
              <a:t>There is therefore </a:t>
            </a:r>
            <a:r>
              <a:rPr lang="en-US" sz="2800" dirty="0">
                <a:solidFill>
                  <a:srgbClr val="00B0F0"/>
                </a:solidFill>
                <a:effectLst/>
                <a:latin typeface="+mj-lt"/>
              </a:rPr>
              <a:t>now</a:t>
            </a:r>
            <a:r>
              <a:rPr lang="en-US" sz="2800" dirty="0">
                <a:effectLst/>
                <a:latin typeface="+mj-lt"/>
              </a:rPr>
              <a:t> no condemnation for those who </a:t>
            </a:r>
            <a:r>
              <a:rPr lang="en-US" sz="2800" dirty="0">
                <a:solidFill>
                  <a:srgbClr val="00B0F0"/>
                </a:solidFill>
                <a:effectLst/>
                <a:latin typeface="+mj-lt"/>
              </a:rPr>
              <a:t>are</a:t>
            </a:r>
            <a:r>
              <a:rPr lang="en-US" sz="2800" dirty="0">
                <a:effectLst/>
                <a:latin typeface="+mj-lt"/>
              </a:rPr>
              <a:t> in Christ Jesus. </a:t>
            </a:r>
            <a:endParaRPr lang="en-US" sz="2800" u="none" strike="noStrike" dirty="0">
              <a:effectLst/>
              <a:latin typeface="+mj-lt"/>
            </a:endParaRPr>
          </a:p>
        </p:txBody>
      </p:sp>
    </p:spTree>
    <p:extLst>
      <p:ext uri="{BB962C8B-B14F-4D97-AF65-F5344CB8AC3E}">
        <p14:creationId xmlns:p14="http://schemas.microsoft.com/office/powerpoint/2010/main" val="346606954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Holy</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Spirit</a:t>
            </a:r>
          </a:p>
        </p:txBody>
      </p:sp>
      <p:sp>
        <p:nvSpPr>
          <p:cNvPr id="2" name="TextBox 1">
            <a:extLst>
              <a:ext uri="{FF2B5EF4-FFF2-40B4-BE49-F238E27FC236}">
                <a16:creationId xmlns:a16="http://schemas.microsoft.com/office/drawing/2014/main" id="{E91E109A-F2E6-666F-A3CD-4B378283B3F0}"/>
              </a:ext>
            </a:extLst>
          </p:cNvPr>
          <p:cNvSpPr txBox="1"/>
          <p:nvPr/>
        </p:nvSpPr>
        <p:spPr>
          <a:xfrm>
            <a:off x="859905" y="339269"/>
            <a:ext cx="10158845" cy="4647426"/>
          </a:xfrm>
          <a:prstGeom prst="rect">
            <a:avLst/>
          </a:prstGeom>
          <a:noFill/>
        </p:spPr>
        <p:txBody>
          <a:bodyPr wrap="square" rtlCol="0">
            <a:spAutoFit/>
          </a:bodyPr>
          <a:lstStyle/>
          <a:p>
            <a:r>
              <a:rPr lang="en-US" sz="2400" dirty="0">
                <a:latin typeface="+mj-lt"/>
              </a:rPr>
              <a:t>Romans 8:2 (ESV) </a:t>
            </a:r>
          </a:p>
          <a:p>
            <a:r>
              <a:rPr lang="en-US" sz="2400" u="none" strike="noStrike" baseline="30000" dirty="0">
                <a:effectLst/>
                <a:latin typeface="+mj-lt"/>
              </a:rPr>
              <a:t>2</a:t>
            </a:r>
            <a:r>
              <a:rPr lang="en-US" sz="2400" baseline="30000" dirty="0">
                <a:latin typeface="+mj-lt"/>
              </a:rPr>
              <a:t> </a:t>
            </a:r>
            <a:r>
              <a:rPr lang="en-US" sz="2400" dirty="0">
                <a:effectLst/>
                <a:latin typeface="+mj-lt"/>
              </a:rPr>
              <a:t>For the law of the Spirit of life has set you free in Christ Jesus from the law of sin and death.”</a:t>
            </a:r>
          </a:p>
          <a:p>
            <a:endParaRPr lang="en-US" sz="2400" u="none" strike="noStrike" dirty="0">
              <a:latin typeface="+mj-lt"/>
            </a:endParaRPr>
          </a:p>
          <a:p>
            <a:r>
              <a:rPr lang="en-US" sz="2400" dirty="0">
                <a:effectLst/>
                <a:latin typeface="+mj-lt"/>
              </a:rPr>
              <a:t>Romans 8:6 (ESV)</a:t>
            </a:r>
          </a:p>
          <a:p>
            <a:r>
              <a:rPr lang="en-US" sz="2400" baseline="30000" dirty="0">
                <a:latin typeface="+mj-lt"/>
              </a:rPr>
              <a:t>6 </a:t>
            </a:r>
            <a:r>
              <a:rPr lang="en-US" sz="2400" dirty="0">
                <a:effectLst/>
                <a:latin typeface="+mj-lt"/>
              </a:rPr>
              <a:t>For to set the mind on the flesh is death, but to set the mind on the Spirit is life and peace.”</a:t>
            </a:r>
          </a:p>
          <a:p>
            <a:endParaRPr lang="en-US" sz="2400" dirty="0">
              <a:latin typeface="+mj-lt"/>
            </a:endParaRPr>
          </a:p>
          <a:p>
            <a:r>
              <a:rPr lang="en-US" sz="2400" dirty="0">
                <a:effectLst/>
                <a:latin typeface="+mj-lt"/>
              </a:rPr>
              <a:t>Romans 8:14 (ESV)</a:t>
            </a:r>
          </a:p>
          <a:p>
            <a:r>
              <a:rPr lang="en-US" sz="2400" baseline="30000" dirty="0">
                <a:latin typeface="+mj-lt"/>
              </a:rPr>
              <a:t>14 </a:t>
            </a:r>
            <a:r>
              <a:rPr lang="en-US" sz="2400" dirty="0">
                <a:effectLst/>
                <a:latin typeface="+mj-lt"/>
              </a:rPr>
              <a:t>For all who are led by the Spirit of God are sons of God.”</a:t>
            </a:r>
          </a:p>
          <a:p>
            <a:endParaRPr lang="en-US" sz="2800" dirty="0">
              <a:effectLst/>
              <a:latin typeface="+mj-lt"/>
            </a:endParaRPr>
          </a:p>
          <a:p>
            <a:endParaRPr lang="en-US" sz="2800" u="none" strike="noStrike" dirty="0">
              <a:effectLst/>
              <a:latin typeface="+mj-lt"/>
            </a:endParaRPr>
          </a:p>
        </p:txBody>
      </p:sp>
    </p:spTree>
    <p:extLst>
      <p:ext uri="{BB962C8B-B14F-4D97-AF65-F5344CB8AC3E}">
        <p14:creationId xmlns:p14="http://schemas.microsoft.com/office/powerpoint/2010/main" val="304973731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Unworthy</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Comparison</a:t>
            </a:r>
          </a:p>
        </p:txBody>
      </p:sp>
      <p:sp>
        <p:nvSpPr>
          <p:cNvPr id="2" name="TextBox 1">
            <a:extLst>
              <a:ext uri="{FF2B5EF4-FFF2-40B4-BE49-F238E27FC236}">
                <a16:creationId xmlns:a16="http://schemas.microsoft.com/office/drawing/2014/main" id="{E91E109A-F2E6-666F-A3CD-4B378283B3F0}"/>
              </a:ext>
            </a:extLst>
          </p:cNvPr>
          <p:cNvSpPr txBox="1"/>
          <p:nvPr/>
        </p:nvSpPr>
        <p:spPr>
          <a:xfrm>
            <a:off x="1112628" y="2044005"/>
            <a:ext cx="10214872" cy="1384995"/>
          </a:xfrm>
          <a:prstGeom prst="rect">
            <a:avLst/>
          </a:prstGeom>
          <a:noFill/>
        </p:spPr>
        <p:txBody>
          <a:bodyPr wrap="square" rtlCol="0">
            <a:spAutoFit/>
          </a:bodyPr>
          <a:lstStyle/>
          <a:p>
            <a:r>
              <a:rPr lang="en-US" sz="2800" dirty="0">
                <a:latin typeface="+mj-lt"/>
              </a:rPr>
              <a:t>Romans 8:18 (ESV) </a:t>
            </a:r>
          </a:p>
          <a:p>
            <a:r>
              <a:rPr lang="en-US" sz="2800" u="none" strike="noStrike" baseline="30000" dirty="0">
                <a:effectLst/>
                <a:latin typeface="+mj-lt"/>
              </a:rPr>
              <a:t>18</a:t>
            </a:r>
            <a:r>
              <a:rPr lang="en-US" sz="2800" baseline="30000" dirty="0">
                <a:latin typeface="+mj-lt"/>
              </a:rPr>
              <a:t> </a:t>
            </a:r>
            <a:r>
              <a:rPr lang="en-US" sz="2800" dirty="0">
                <a:effectLst/>
                <a:latin typeface="+mj-lt"/>
              </a:rPr>
              <a:t>For I consider that the sufferings of this </a:t>
            </a:r>
            <a:r>
              <a:rPr lang="en-US" sz="2800" dirty="0">
                <a:solidFill>
                  <a:srgbClr val="FF0000"/>
                </a:solidFill>
                <a:effectLst/>
                <a:latin typeface="+mj-lt"/>
              </a:rPr>
              <a:t>present time</a:t>
            </a:r>
            <a:r>
              <a:rPr lang="en-US" sz="2800" dirty="0">
                <a:effectLst/>
                <a:latin typeface="+mj-lt"/>
              </a:rPr>
              <a:t> are not worth comparing with the </a:t>
            </a:r>
            <a:r>
              <a:rPr lang="en-US" sz="2800" dirty="0">
                <a:solidFill>
                  <a:srgbClr val="00B0F0"/>
                </a:solidFill>
                <a:effectLst/>
                <a:latin typeface="+mj-lt"/>
              </a:rPr>
              <a:t>glory that is to be revealed</a:t>
            </a:r>
            <a:r>
              <a:rPr lang="en-US" sz="2800" dirty="0">
                <a:effectLst/>
                <a:latin typeface="+mj-lt"/>
              </a:rPr>
              <a:t> to us. </a:t>
            </a:r>
            <a:endParaRPr lang="en-US" sz="2800" u="none" strike="noStrike" dirty="0">
              <a:effectLst/>
              <a:latin typeface="+mj-lt"/>
            </a:endParaRPr>
          </a:p>
        </p:txBody>
      </p:sp>
    </p:spTree>
    <p:extLst>
      <p:ext uri="{BB962C8B-B14F-4D97-AF65-F5344CB8AC3E}">
        <p14:creationId xmlns:p14="http://schemas.microsoft.com/office/powerpoint/2010/main" val="14361869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Eagerly waiting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For redemption</a:t>
            </a:r>
          </a:p>
        </p:txBody>
      </p:sp>
      <p:sp>
        <p:nvSpPr>
          <p:cNvPr id="2" name="TextBox 1">
            <a:extLst>
              <a:ext uri="{FF2B5EF4-FFF2-40B4-BE49-F238E27FC236}">
                <a16:creationId xmlns:a16="http://schemas.microsoft.com/office/drawing/2014/main" id="{E91E109A-F2E6-666F-A3CD-4B378283B3F0}"/>
              </a:ext>
            </a:extLst>
          </p:cNvPr>
          <p:cNvSpPr txBox="1"/>
          <p:nvPr/>
        </p:nvSpPr>
        <p:spPr>
          <a:xfrm>
            <a:off x="745030" y="413178"/>
            <a:ext cx="10214872" cy="4401205"/>
          </a:xfrm>
          <a:prstGeom prst="rect">
            <a:avLst/>
          </a:prstGeom>
          <a:noFill/>
        </p:spPr>
        <p:txBody>
          <a:bodyPr wrap="square" rtlCol="0">
            <a:spAutoFit/>
          </a:bodyPr>
          <a:lstStyle/>
          <a:p>
            <a:r>
              <a:rPr lang="en-US" sz="2800" dirty="0">
                <a:latin typeface="+mj-lt"/>
              </a:rPr>
              <a:t>Romans 8:19-23 (ESV) </a:t>
            </a:r>
          </a:p>
          <a:p>
            <a:r>
              <a:rPr lang="en-US" sz="2800" u="none" strike="noStrike" baseline="30000" dirty="0">
                <a:effectLst/>
                <a:latin typeface="+mj-lt"/>
              </a:rPr>
              <a:t>19</a:t>
            </a:r>
            <a:r>
              <a:rPr lang="en-US" sz="2800" baseline="30000" dirty="0">
                <a:latin typeface="+mj-lt"/>
              </a:rPr>
              <a:t> </a:t>
            </a:r>
            <a:r>
              <a:rPr lang="en-US" sz="2800" dirty="0">
                <a:effectLst/>
                <a:latin typeface="+mj-lt"/>
              </a:rPr>
              <a:t>For the creation waits with </a:t>
            </a:r>
            <a:r>
              <a:rPr lang="en-US" sz="2800" dirty="0">
                <a:solidFill>
                  <a:srgbClr val="FF0000"/>
                </a:solidFill>
                <a:effectLst/>
                <a:latin typeface="+mj-lt"/>
              </a:rPr>
              <a:t>eager longing </a:t>
            </a:r>
            <a:r>
              <a:rPr lang="en-US" sz="2800" dirty="0">
                <a:effectLst/>
                <a:latin typeface="+mj-lt"/>
              </a:rPr>
              <a:t>for the revealing of the sons of God. </a:t>
            </a:r>
            <a:r>
              <a:rPr lang="en-US" sz="2800" u="none" strike="noStrike" baseline="30000" dirty="0">
                <a:effectLst/>
                <a:latin typeface="+mj-lt"/>
              </a:rPr>
              <a:t>20 </a:t>
            </a:r>
            <a:r>
              <a:rPr lang="en-US" sz="2800" dirty="0">
                <a:effectLst/>
                <a:latin typeface="+mj-lt"/>
              </a:rPr>
              <a:t>For the creation was subjected to </a:t>
            </a:r>
            <a:r>
              <a:rPr lang="en-US" sz="2800" dirty="0">
                <a:solidFill>
                  <a:srgbClr val="00B0F0"/>
                </a:solidFill>
                <a:effectLst/>
                <a:latin typeface="+mj-lt"/>
              </a:rPr>
              <a:t>futility</a:t>
            </a:r>
            <a:r>
              <a:rPr lang="en-US" sz="2800" dirty="0">
                <a:effectLst/>
                <a:latin typeface="+mj-lt"/>
              </a:rPr>
              <a:t>, not willingly, but because of him who subjected it, in hope </a:t>
            </a:r>
            <a:r>
              <a:rPr lang="en-US" sz="2800" u="none" strike="noStrike" baseline="30000" dirty="0">
                <a:effectLst/>
                <a:latin typeface="+mj-lt"/>
              </a:rPr>
              <a:t>21</a:t>
            </a:r>
            <a:r>
              <a:rPr lang="en-US" sz="2800" baseline="30000" dirty="0">
                <a:latin typeface="+mj-lt"/>
              </a:rPr>
              <a:t> </a:t>
            </a:r>
            <a:r>
              <a:rPr lang="en-US" sz="2800" dirty="0">
                <a:effectLst/>
                <a:latin typeface="+mj-lt"/>
              </a:rPr>
              <a:t>that the creation itself will be set free from its bondage to corruption and obtain the freedom of the glory of the children of God. </a:t>
            </a:r>
            <a:r>
              <a:rPr lang="en-US" sz="2800" u="none" strike="noStrike" baseline="30000" dirty="0">
                <a:effectLst/>
                <a:latin typeface="+mj-lt"/>
              </a:rPr>
              <a:t>22</a:t>
            </a:r>
            <a:r>
              <a:rPr lang="en-US" sz="2800" baseline="30000" dirty="0">
                <a:latin typeface="+mj-lt"/>
              </a:rPr>
              <a:t> </a:t>
            </a:r>
            <a:r>
              <a:rPr lang="en-US" sz="2800" dirty="0">
                <a:effectLst/>
                <a:latin typeface="+mj-lt"/>
              </a:rPr>
              <a:t>For we know that the whole creation has been groaning together in the pains of childbirth until now. </a:t>
            </a:r>
            <a:r>
              <a:rPr lang="en-US" sz="2800" u="none" strike="noStrike" baseline="30000" dirty="0">
                <a:effectLst/>
                <a:latin typeface="+mj-lt"/>
              </a:rPr>
              <a:t>23</a:t>
            </a:r>
            <a:r>
              <a:rPr lang="en-US" sz="2800" baseline="30000" dirty="0">
                <a:latin typeface="+mj-lt"/>
              </a:rPr>
              <a:t> </a:t>
            </a:r>
            <a:r>
              <a:rPr lang="en-US" sz="2800" dirty="0">
                <a:effectLst/>
                <a:latin typeface="+mj-lt"/>
              </a:rPr>
              <a:t>For And not only the creation, but we ourselves, who have the </a:t>
            </a:r>
            <a:r>
              <a:rPr lang="en-US" sz="2800" dirty="0">
                <a:solidFill>
                  <a:srgbClr val="00B0F0"/>
                </a:solidFill>
                <a:effectLst/>
                <a:latin typeface="+mj-lt"/>
              </a:rPr>
              <a:t>first fruits of the Spirit</a:t>
            </a:r>
            <a:r>
              <a:rPr lang="en-US" sz="2800" dirty="0">
                <a:effectLst/>
                <a:latin typeface="+mj-lt"/>
              </a:rPr>
              <a:t>, groan inwardly as </a:t>
            </a:r>
            <a:r>
              <a:rPr lang="en-US" sz="2800" dirty="0">
                <a:solidFill>
                  <a:srgbClr val="FF0000"/>
                </a:solidFill>
                <a:effectLst/>
                <a:latin typeface="+mj-lt"/>
              </a:rPr>
              <a:t>we wait eagerly</a:t>
            </a:r>
            <a:r>
              <a:rPr lang="en-US" sz="2800" dirty="0">
                <a:effectLst/>
                <a:latin typeface="+mj-lt"/>
              </a:rPr>
              <a:t> for adoption as sons, the redemption of our bodies.</a:t>
            </a:r>
            <a:endParaRPr lang="en-US" sz="2800" u="none" strike="noStrike" dirty="0">
              <a:effectLst/>
              <a:latin typeface="+mj-lt"/>
            </a:endParaRPr>
          </a:p>
        </p:txBody>
      </p:sp>
    </p:spTree>
    <p:extLst>
      <p:ext uri="{BB962C8B-B14F-4D97-AF65-F5344CB8AC3E}">
        <p14:creationId xmlns:p14="http://schemas.microsoft.com/office/powerpoint/2010/main" val="390678787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Unseen</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Hope</a:t>
            </a:r>
          </a:p>
        </p:txBody>
      </p:sp>
      <p:sp>
        <p:nvSpPr>
          <p:cNvPr id="2" name="TextBox 1">
            <a:extLst>
              <a:ext uri="{FF2B5EF4-FFF2-40B4-BE49-F238E27FC236}">
                <a16:creationId xmlns:a16="http://schemas.microsoft.com/office/drawing/2014/main" id="{E91E109A-F2E6-666F-A3CD-4B378283B3F0}"/>
              </a:ext>
            </a:extLst>
          </p:cNvPr>
          <p:cNvSpPr txBox="1"/>
          <p:nvPr/>
        </p:nvSpPr>
        <p:spPr>
          <a:xfrm>
            <a:off x="745030" y="1613118"/>
            <a:ext cx="10214872" cy="1815882"/>
          </a:xfrm>
          <a:prstGeom prst="rect">
            <a:avLst/>
          </a:prstGeom>
          <a:noFill/>
        </p:spPr>
        <p:txBody>
          <a:bodyPr wrap="square" rtlCol="0">
            <a:spAutoFit/>
          </a:bodyPr>
          <a:lstStyle/>
          <a:p>
            <a:r>
              <a:rPr lang="en-US" sz="2800" dirty="0">
                <a:latin typeface="+mj-lt"/>
              </a:rPr>
              <a:t>Romans 8:24-25 (ESV) </a:t>
            </a:r>
          </a:p>
          <a:p>
            <a:r>
              <a:rPr lang="en-US" sz="2800" u="none" strike="noStrike" baseline="30000" dirty="0">
                <a:effectLst/>
                <a:latin typeface="+mj-lt"/>
              </a:rPr>
              <a:t>24</a:t>
            </a:r>
            <a:r>
              <a:rPr lang="en-US" sz="2800" baseline="30000" dirty="0">
                <a:latin typeface="+mj-lt"/>
              </a:rPr>
              <a:t> </a:t>
            </a:r>
            <a:r>
              <a:rPr lang="en-US" sz="2800" dirty="0">
                <a:effectLst/>
                <a:latin typeface="+mj-lt"/>
              </a:rPr>
              <a:t>For in this hope we were saved. Now hope </a:t>
            </a:r>
            <a:r>
              <a:rPr lang="en-US" sz="2800" dirty="0">
                <a:solidFill>
                  <a:srgbClr val="FF0000"/>
                </a:solidFill>
                <a:effectLst/>
                <a:latin typeface="+mj-lt"/>
              </a:rPr>
              <a:t>that is seen is not hope. </a:t>
            </a:r>
            <a:r>
              <a:rPr lang="en-US" sz="2800" dirty="0">
                <a:effectLst/>
                <a:latin typeface="+mj-lt"/>
              </a:rPr>
              <a:t>For who hopes for what he sees? </a:t>
            </a:r>
            <a:r>
              <a:rPr lang="en-US" sz="2800" u="none" strike="noStrike" baseline="30000" dirty="0">
                <a:effectLst/>
                <a:latin typeface="+mj-lt"/>
              </a:rPr>
              <a:t>25 </a:t>
            </a:r>
            <a:r>
              <a:rPr lang="en-US" sz="2800" dirty="0">
                <a:effectLst/>
                <a:latin typeface="+mj-lt"/>
              </a:rPr>
              <a:t>But if </a:t>
            </a:r>
            <a:r>
              <a:rPr lang="en-US" sz="2800" dirty="0">
                <a:solidFill>
                  <a:srgbClr val="00B0F0"/>
                </a:solidFill>
                <a:effectLst/>
                <a:latin typeface="+mj-lt"/>
              </a:rPr>
              <a:t>we hope for what we do not see</a:t>
            </a:r>
            <a:r>
              <a:rPr lang="en-US" sz="2800" dirty="0">
                <a:effectLst/>
                <a:latin typeface="+mj-lt"/>
              </a:rPr>
              <a:t>, we wait for it with patience.</a:t>
            </a:r>
            <a:endParaRPr lang="en-US" sz="2800" u="none" strike="noStrike" dirty="0">
              <a:effectLst/>
              <a:latin typeface="+mj-lt"/>
            </a:endParaRPr>
          </a:p>
        </p:txBody>
      </p:sp>
    </p:spTree>
    <p:extLst>
      <p:ext uri="{BB962C8B-B14F-4D97-AF65-F5344CB8AC3E}">
        <p14:creationId xmlns:p14="http://schemas.microsoft.com/office/powerpoint/2010/main" val="4044419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Interceding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Spirit</a:t>
            </a:r>
          </a:p>
        </p:txBody>
      </p:sp>
      <p:sp>
        <p:nvSpPr>
          <p:cNvPr id="2" name="TextBox 1">
            <a:extLst>
              <a:ext uri="{FF2B5EF4-FFF2-40B4-BE49-F238E27FC236}">
                <a16:creationId xmlns:a16="http://schemas.microsoft.com/office/drawing/2014/main" id="{E91E109A-F2E6-666F-A3CD-4B378283B3F0}"/>
              </a:ext>
            </a:extLst>
          </p:cNvPr>
          <p:cNvSpPr txBox="1"/>
          <p:nvPr/>
        </p:nvSpPr>
        <p:spPr>
          <a:xfrm>
            <a:off x="745030" y="1613118"/>
            <a:ext cx="10214872" cy="2677656"/>
          </a:xfrm>
          <a:prstGeom prst="rect">
            <a:avLst/>
          </a:prstGeom>
          <a:noFill/>
        </p:spPr>
        <p:txBody>
          <a:bodyPr wrap="square" rtlCol="0">
            <a:spAutoFit/>
          </a:bodyPr>
          <a:lstStyle/>
          <a:p>
            <a:r>
              <a:rPr lang="en-US" sz="2800" dirty="0">
                <a:latin typeface="+mj-lt"/>
              </a:rPr>
              <a:t>Romans 8:26-27 (ESV) </a:t>
            </a:r>
          </a:p>
          <a:p>
            <a:r>
              <a:rPr lang="en-US" sz="2800" u="none" strike="noStrike" baseline="30000" dirty="0">
                <a:effectLst/>
                <a:latin typeface="+mj-lt"/>
              </a:rPr>
              <a:t>26</a:t>
            </a:r>
            <a:r>
              <a:rPr lang="en-US" sz="2800" baseline="30000" dirty="0">
                <a:latin typeface="+mj-lt"/>
              </a:rPr>
              <a:t> </a:t>
            </a:r>
            <a:r>
              <a:rPr lang="en-US" sz="2800" dirty="0">
                <a:effectLst/>
                <a:latin typeface="+mj-lt"/>
              </a:rPr>
              <a:t>Likewise the Spirit helps us in our weakness. For we do not know what to pray for as we ought, the Spirit Himself intercedes for us with groanings too deep for words. </a:t>
            </a:r>
            <a:r>
              <a:rPr lang="en-US" sz="2800" u="none" strike="noStrike" baseline="30000" dirty="0">
                <a:effectLst/>
                <a:latin typeface="+mj-lt"/>
              </a:rPr>
              <a:t>27 </a:t>
            </a:r>
            <a:r>
              <a:rPr lang="en-US" sz="2800" dirty="0">
                <a:effectLst/>
                <a:latin typeface="+mj-lt"/>
              </a:rPr>
              <a:t>And He who searches the hearts knows what is the mind of the Spirit, because the Spirit intercedes for saints according to the will of God.</a:t>
            </a:r>
            <a:endParaRPr lang="en-US" sz="2800" u="none" strike="noStrike" dirty="0">
              <a:effectLst/>
              <a:latin typeface="+mj-lt"/>
            </a:endParaRPr>
          </a:p>
        </p:txBody>
      </p:sp>
    </p:spTree>
    <p:extLst>
      <p:ext uri="{BB962C8B-B14F-4D97-AF65-F5344CB8AC3E}">
        <p14:creationId xmlns:p14="http://schemas.microsoft.com/office/powerpoint/2010/main" val="209454261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Called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To His purpose</a:t>
            </a:r>
          </a:p>
        </p:txBody>
      </p:sp>
      <p:sp>
        <p:nvSpPr>
          <p:cNvPr id="2" name="TextBox 1">
            <a:extLst>
              <a:ext uri="{FF2B5EF4-FFF2-40B4-BE49-F238E27FC236}">
                <a16:creationId xmlns:a16="http://schemas.microsoft.com/office/drawing/2014/main" id="{E91E109A-F2E6-666F-A3CD-4B378283B3F0}"/>
              </a:ext>
            </a:extLst>
          </p:cNvPr>
          <p:cNvSpPr txBox="1"/>
          <p:nvPr/>
        </p:nvSpPr>
        <p:spPr>
          <a:xfrm>
            <a:off x="825417" y="882481"/>
            <a:ext cx="10214872" cy="3539430"/>
          </a:xfrm>
          <a:prstGeom prst="rect">
            <a:avLst/>
          </a:prstGeom>
          <a:noFill/>
        </p:spPr>
        <p:txBody>
          <a:bodyPr wrap="square" rtlCol="0">
            <a:spAutoFit/>
          </a:bodyPr>
          <a:lstStyle/>
          <a:p>
            <a:r>
              <a:rPr lang="en-US" sz="2800" dirty="0">
                <a:latin typeface="+mj-lt"/>
              </a:rPr>
              <a:t>Romans 8:28-30 (ESV) </a:t>
            </a:r>
          </a:p>
          <a:p>
            <a:r>
              <a:rPr lang="en-US" sz="2800" u="none" strike="noStrike" baseline="30000" dirty="0">
                <a:effectLst/>
                <a:latin typeface="+mj-lt"/>
              </a:rPr>
              <a:t>28</a:t>
            </a:r>
            <a:r>
              <a:rPr lang="en-US" sz="2800" baseline="30000" dirty="0">
                <a:latin typeface="+mj-lt"/>
              </a:rPr>
              <a:t> </a:t>
            </a:r>
            <a:r>
              <a:rPr lang="en-US" sz="2800" dirty="0">
                <a:effectLst/>
                <a:latin typeface="+mj-lt"/>
              </a:rPr>
              <a:t>And we know that for those who love God all things work together for good, for those </a:t>
            </a:r>
            <a:r>
              <a:rPr lang="en-US" sz="2800" dirty="0">
                <a:solidFill>
                  <a:srgbClr val="00B0F0"/>
                </a:solidFill>
                <a:effectLst/>
                <a:latin typeface="+mj-lt"/>
              </a:rPr>
              <a:t>who are called according to His purpose</a:t>
            </a:r>
            <a:r>
              <a:rPr lang="en-US" sz="2800" dirty="0">
                <a:effectLst/>
                <a:latin typeface="+mj-lt"/>
              </a:rPr>
              <a:t>. </a:t>
            </a:r>
            <a:r>
              <a:rPr lang="en-US" sz="2800" u="none" strike="noStrike" baseline="30000" dirty="0">
                <a:effectLst/>
                <a:latin typeface="+mj-lt"/>
              </a:rPr>
              <a:t>29</a:t>
            </a:r>
            <a:r>
              <a:rPr lang="en-US" sz="2800" baseline="30000" dirty="0">
                <a:latin typeface="+mj-lt"/>
              </a:rPr>
              <a:t> </a:t>
            </a:r>
            <a:r>
              <a:rPr lang="en-US" sz="2800" dirty="0">
                <a:effectLst/>
                <a:latin typeface="+mj-lt"/>
              </a:rPr>
              <a:t>For those whom He foreknew </a:t>
            </a:r>
            <a:r>
              <a:rPr lang="en-US" sz="2800" dirty="0">
                <a:solidFill>
                  <a:srgbClr val="FF0000"/>
                </a:solidFill>
                <a:effectLst/>
                <a:latin typeface="+mj-lt"/>
              </a:rPr>
              <a:t>He also predestined to be conformed to the image of His Son</a:t>
            </a:r>
            <a:r>
              <a:rPr lang="en-US" sz="2800" dirty="0">
                <a:effectLst/>
                <a:latin typeface="+mj-lt"/>
              </a:rPr>
              <a:t>, in order that He might be the firstborn among many brothers. </a:t>
            </a:r>
            <a:r>
              <a:rPr lang="en-US" sz="2800" u="none" strike="noStrike" baseline="30000" dirty="0">
                <a:effectLst/>
                <a:latin typeface="+mj-lt"/>
              </a:rPr>
              <a:t>30</a:t>
            </a:r>
            <a:r>
              <a:rPr lang="en-US" sz="2800" baseline="30000" dirty="0">
                <a:latin typeface="+mj-lt"/>
              </a:rPr>
              <a:t> </a:t>
            </a:r>
            <a:r>
              <a:rPr lang="en-US" sz="2800" dirty="0">
                <a:effectLst/>
                <a:latin typeface="+mj-lt"/>
              </a:rPr>
              <a:t>And those whom He predestined He also called, and those whom He called He also justified, and those whom He justified He also glorified. </a:t>
            </a:r>
            <a:endParaRPr lang="en-US" sz="2800" u="none" strike="noStrike" dirty="0">
              <a:effectLst/>
              <a:latin typeface="+mj-lt"/>
            </a:endParaRPr>
          </a:p>
        </p:txBody>
      </p:sp>
    </p:spTree>
    <p:extLst>
      <p:ext uri="{BB962C8B-B14F-4D97-AF65-F5344CB8AC3E}">
        <p14:creationId xmlns:p14="http://schemas.microsoft.com/office/powerpoint/2010/main" val="209317294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ea typeface="Avenir Heavy" charset="0"/>
                <a:cs typeface="Avenir Heavy" charset="0"/>
              </a:rPr>
              <a:t>Predestined </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ea typeface="Avenir Heavy" charset="0"/>
                <a:cs typeface="Avenir Heavy" charset="0"/>
              </a:rPr>
              <a:t>To His purpose</a:t>
            </a:r>
          </a:p>
        </p:txBody>
      </p:sp>
      <p:sp>
        <p:nvSpPr>
          <p:cNvPr id="2" name="TextBox 1">
            <a:extLst>
              <a:ext uri="{FF2B5EF4-FFF2-40B4-BE49-F238E27FC236}">
                <a16:creationId xmlns:a16="http://schemas.microsoft.com/office/drawing/2014/main" id="{E91E109A-F2E6-666F-A3CD-4B378283B3F0}"/>
              </a:ext>
            </a:extLst>
          </p:cNvPr>
          <p:cNvSpPr txBox="1"/>
          <p:nvPr/>
        </p:nvSpPr>
        <p:spPr>
          <a:xfrm>
            <a:off x="604432" y="349918"/>
            <a:ext cx="10214872" cy="4708981"/>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Ephesians chapter 1.3-14: 3Blessed be the God and Father of our Lord Jesus Christ, who has blessed us in Christ with every spiritual blessing in the heavenly places, 4even as He chose us in Him before the foundation of the world, that we should be holy and blameless before Him. In love 5He predestined us for adoption to Himself as sons through Jesus Christ, according to the purpose of His will, 6to the praise of His glorious grace, with which He has blessed us in the Beloved. 7In Him we have redemption through His blood, the forgiveness of our trespasses, according to the riches of His grace, 8which He lavished upon us, in all wisdom and insight 9making known to us the mystery of His will, according to His purpose which He set forth in Christ 10as a plan for the fullness of time, to unite all things in Him, things in heaven and things on earth. 11In Him we have obtained an inheritance, having been predestined according to the purpose of Him who works all thing according to the counsel of His will, 12so that we who were the first to hope in Christ might be to the praise of His glory. 13In Him you also, when you heard the word of truth, the gospel of your salvation, and believed in Him, were sealed with the promised Holy Spirit, 14who is the guarantee of our inheritance until we acquire possession of it, to the praise of His glory.</a:t>
            </a:r>
            <a:endParaRPr lang="en-US" sz="2000" u="none" strike="noStrike" dirty="0">
              <a:effectLst/>
              <a:latin typeface="+mj-lt"/>
            </a:endParaRPr>
          </a:p>
        </p:txBody>
      </p:sp>
    </p:spTree>
    <p:extLst>
      <p:ext uri="{BB962C8B-B14F-4D97-AF65-F5344CB8AC3E}">
        <p14:creationId xmlns:p14="http://schemas.microsoft.com/office/powerpoint/2010/main" val="3288206167"/>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2267</TotalTime>
  <Words>1110</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Jeremiah Hitt</cp:lastModifiedBy>
  <cp:revision>51</cp:revision>
  <dcterms:created xsi:type="dcterms:W3CDTF">2016-12-02T01:41:56Z</dcterms:created>
  <dcterms:modified xsi:type="dcterms:W3CDTF">2023-04-22T16:50:58Z</dcterms:modified>
</cp:coreProperties>
</file>