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Lst>
  <p:sldIdLst>
    <p:sldId id="256" r:id="rId2"/>
    <p:sldId id="259" r:id="rId3"/>
    <p:sldId id="289" r:id="rId4"/>
    <p:sldId id="290" r:id="rId5"/>
    <p:sldId id="285" r:id="rId6"/>
    <p:sldId id="291" r:id="rId7"/>
    <p:sldId id="292" r:id="rId8"/>
    <p:sldId id="293" r:id="rId9"/>
    <p:sldId id="295" r:id="rId10"/>
    <p:sldId id="262" r:id="rId11"/>
  </p:sldIdLst>
  <p:sldSz cx="12192000" cy="6858000"/>
  <p:notesSz cx="6858000" cy="9144000"/>
  <p:embeddedFontLst>
    <p:embeddedFont>
      <p:font typeface="Avenir Heavy" panose="02000503020000020003" pitchFamily="2" charset="0"/>
      <p:bold r:id="rId12"/>
      <p:italic r:id="rId13"/>
      <p:boldItalic r:id="rId14"/>
    </p:embeddedFon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Century Gothic" panose="020B050202020202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1F1C"/>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607"/>
    <p:restoredTop sz="94721"/>
  </p:normalViewPr>
  <p:slideViewPr>
    <p:cSldViewPr snapToGrid="0" snapToObjects="1">
      <p:cViewPr varScale="1">
        <p:scale>
          <a:sx n="88" d="100"/>
          <a:sy n="88" d="100"/>
        </p:scale>
        <p:origin x="176"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084108-6F97-544F-8EE9-43532464FCAC}" type="datetimeFigureOut">
              <a:rPr lang="en-US" smtClean="0"/>
              <a:t>5/24/23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22E3B-BE42-C346-913D-8CB2776E83A8}" type="slidenum">
              <a:rPr lang="en-US" smtClean="0"/>
              <a:t>‹#›</a:t>
            </a:fld>
            <a:endParaRPr lang="en-US"/>
          </a:p>
        </p:txBody>
      </p:sp>
    </p:spTree>
    <p:extLst>
      <p:ext uri="{BB962C8B-B14F-4D97-AF65-F5344CB8AC3E}">
        <p14:creationId xmlns:p14="http://schemas.microsoft.com/office/powerpoint/2010/main" val="116906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084108-6F97-544F-8EE9-43532464FCAC}" type="datetimeFigureOut">
              <a:rPr lang="en-US" smtClean="0"/>
              <a:t>5/24/23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22E3B-BE42-C346-913D-8CB2776E83A8}" type="slidenum">
              <a:rPr lang="en-US" smtClean="0"/>
              <a:t>‹#›</a:t>
            </a:fld>
            <a:endParaRPr lang="en-US"/>
          </a:p>
        </p:txBody>
      </p:sp>
    </p:spTree>
    <p:extLst>
      <p:ext uri="{BB962C8B-B14F-4D97-AF65-F5344CB8AC3E}">
        <p14:creationId xmlns:p14="http://schemas.microsoft.com/office/powerpoint/2010/main" val="1158742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084108-6F97-544F-8EE9-43532464FCAC}" type="datetimeFigureOut">
              <a:rPr lang="en-US" smtClean="0"/>
              <a:t>5/24/23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22E3B-BE42-C346-913D-8CB2776E83A8}" type="slidenum">
              <a:rPr lang="en-US" smtClean="0"/>
              <a:t>‹#›</a:t>
            </a:fld>
            <a:endParaRPr lang="en-US"/>
          </a:p>
        </p:txBody>
      </p:sp>
    </p:spTree>
    <p:extLst>
      <p:ext uri="{BB962C8B-B14F-4D97-AF65-F5344CB8AC3E}">
        <p14:creationId xmlns:p14="http://schemas.microsoft.com/office/powerpoint/2010/main" val="1600528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084108-6F97-544F-8EE9-43532464FCAC}" type="datetimeFigureOut">
              <a:rPr lang="en-US" smtClean="0"/>
              <a:t>5/24/23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22E3B-BE42-C346-913D-8CB2776E83A8}" type="slidenum">
              <a:rPr lang="en-US" smtClean="0"/>
              <a:t>‹#›</a:t>
            </a:fld>
            <a:endParaRPr lang="en-US"/>
          </a:p>
        </p:txBody>
      </p:sp>
    </p:spTree>
    <p:extLst>
      <p:ext uri="{BB962C8B-B14F-4D97-AF65-F5344CB8AC3E}">
        <p14:creationId xmlns:p14="http://schemas.microsoft.com/office/powerpoint/2010/main" val="2049626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084108-6F97-544F-8EE9-43532464FCAC}" type="datetimeFigureOut">
              <a:rPr lang="en-US" smtClean="0"/>
              <a:t>5/24/23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B22E3B-BE42-C346-913D-8CB2776E83A8}" type="slidenum">
              <a:rPr lang="en-US" smtClean="0"/>
              <a:t>‹#›</a:t>
            </a:fld>
            <a:endParaRPr lang="en-US"/>
          </a:p>
        </p:txBody>
      </p:sp>
    </p:spTree>
    <p:extLst>
      <p:ext uri="{BB962C8B-B14F-4D97-AF65-F5344CB8AC3E}">
        <p14:creationId xmlns:p14="http://schemas.microsoft.com/office/powerpoint/2010/main" val="289605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084108-6F97-544F-8EE9-43532464FCAC}" type="datetimeFigureOut">
              <a:rPr lang="en-US" smtClean="0"/>
              <a:t>5/24/23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B22E3B-BE42-C346-913D-8CB2776E83A8}" type="slidenum">
              <a:rPr lang="en-US" smtClean="0"/>
              <a:t>‹#›</a:t>
            </a:fld>
            <a:endParaRPr lang="en-US"/>
          </a:p>
        </p:txBody>
      </p:sp>
    </p:spTree>
    <p:extLst>
      <p:ext uri="{BB962C8B-B14F-4D97-AF65-F5344CB8AC3E}">
        <p14:creationId xmlns:p14="http://schemas.microsoft.com/office/powerpoint/2010/main" val="1204887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084108-6F97-544F-8EE9-43532464FCAC}" type="datetimeFigureOut">
              <a:rPr lang="en-US" smtClean="0"/>
              <a:t>5/24/23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B22E3B-BE42-C346-913D-8CB2776E83A8}" type="slidenum">
              <a:rPr lang="en-US" smtClean="0"/>
              <a:t>‹#›</a:t>
            </a:fld>
            <a:endParaRPr lang="en-US"/>
          </a:p>
        </p:txBody>
      </p:sp>
    </p:spTree>
    <p:extLst>
      <p:ext uri="{BB962C8B-B14F-4D97-AF65-F5344CB8AC3E}">
        <p14:creationId xmlns:p14="http://schemas.microsoft.com/office/powerpoint/2010/main" val="1924736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084108-6F97-544F-8EE9-43532464FCAC}" type="datetimeFigureOut">
              <a:rPr lang="en-US" smtClean="0"/>
              <a:t>5/24/23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B22E3B-BE42-C346-913D-8CB2776E83A8}" type="slidenum">
              <a:rPr lang="en-US" smtClean="0"/>
              <a:t>‹#›</a:t>
            </a:fld>
            <a:endParaRPr lang="en-US"/>
          </a:p>
        </p:txBody>
      </p:sp>
    </p:spTree>
    <p:extLst>
      <p:ext uri="{BB962C8B-B14F-4D97-AF65-F5344CB8AC3E}">
        <p14:creationId xmlns:p14="http://schemas.microsoft.com/office/powerpoint/2010/main" val="1507458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084108-6F97-544F-8EE9-43532464FCAC}" type="datetimeFigureOut">
              <a:rPr lang="en-US" smtClean="0"/>
              <a:t>5/24/23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B22E3B-BE42-C346-913D-8CB2776E83A8}" type="slidenum">
              <a:rPr lang="en-US" smtClean="0"/>
              <a:t>‹#›</a:t>
            </a:fld>
            <a:endParaRPr lang="en-US"/>
          </a:p>
        </p:txBody>
      </p:sp>
    </p:spTree>
    <p:extLst>
      <p:ext uri="{BB962C8B-B14F-4D97-AF65-F5344CB8AC3E}">
        <p14:creationId xmlns:p14="http://schemas.microsoft.com/office/powerpoint/2010/main" val="1984879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084108-6F97-544F-8EE9-43532464FCAC}" type="datetimeFigureOut">
              <a:rPr lang="en-US" smtClean="0"/>
              <a:t>5/24/23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B22E3B-BE42-C346-913D-8CB2776E83A8}" type="slidenum">
              <a:rPr lang="en-US" smtClean="0"/>
              <a:t>‹#›</a:t>
            </a:fld>
            <a:endParaRPr lang="en-US"/>
          </a:p>
        </p:txBody>
      </p:sp>
    </p:spTree>
    <p:extLst>
      <p:ext uri="{BB962C8B-B14F-4D97-AF65-F5344CB8AC3E}">
        <p14:creationId xmlns:p14="http://schemas.microsoft.com/office/powerpoint/2010/main" val="859305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084108-6F97-544F-8EE9-43532464FCAC}" type="datetimeFigureOut">
              <a:rPr lang="en-US" smtClean="0"/>
              <a:t>5/24/23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B22E3B-BE42-C346-913D-8CB2776E83A8}" type="slidenum">
              <a:rPr lang="en-US" smtClean="0"/>
              <a:t>‹#›</a:t>
            </a:fld>
            <a:endParaRPr lang="en-US"/>
          </a:p>
        </p:txBody>
      </p:sp>
    </p:spTree>
    <p:extLst>
      <p:ext uri="{BB962C8B-B14F-4D97-AF65-F5344CB8AC3E}">
        <p14:creationId xmlns:p14="http://schemas.microsoft.com/office/powerpoint/2010/main" val="511928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084108-6F97-544F-8EE9-43532464FCAC}" type="datetimeFigureOut">
              <a:rPr lang="en-US" smtClean="0"/>
              <a:t>5/24/23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B22E3B-BE42-C346-913D-8CB2776E83A8}" type="slidenum">
              <a:rPr lang="en-US" smtClean="0"/>
              <a:t>‹#›</a:t>
            </a:fld>
            <a:endParaRPr lang="en-US"/>
          </a:p>
        </p:txBody>
      </p:sp>
    </p:spTree>
    <p:extLst>
      <p:ext uri="{BB962C8B-B14F-4D97-AF65-F5344CB8AC3E}">
        <p14:creationId xmlns:p14="http://schemas.microsoft.com/office/powerpoint/2010/main" val="212717466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914775" y="2728912"/>
            <a:ext cx="5629275" cy="923330"/>
          </a:xfrm>
          <a:prstGeom prst="rect">
            <a:avLst/>
          </a:prstGeom>
          <a:noFill/>
        </p:spPr>
        <p:txBody>
          <a:bodyPr wrap="square" rtlCol="0">
            <a:spAutoFit/>
          </a:bodyPr>
          <a:lstStyle/>
          <a:p>
            <a:r>
              <a:rPr lang="en-US" sz="5400" b="1" dirty="0">
                <a:latin typeface="Avenir Heavy" charset="0"/>
                <a:ea typeface="Avenir Heavy" charset="0"/>
                <a:cs typeface="Avenir Heavy" charset="0"/>
              </a:rPr>
              <a:t>Paul’s letter</a:t>
            </a:r>
          </a:p>
        </p:txBody>
      </p:sp>
      <p:sp>
        <p:nvSpPr>
          <p:cNvPr id="6" name="TextBox 5"/>
          <p:cNvSpPr txBox="1"/>
          <p:nvPr/>
        </p:nvSpPr>
        <p:spPr>
          <a:xfrm>
            <a:off x="3914775" y="3538537"/>
            <a:ext cx="5629275" cy="923330"/>
          </a:xfrm>
          <a:prstGeom prst="rect">
            <a:avLst/>
          </a:prstGeom>
          <a:noFill/>
        </p:spPr>
        <p:txBody>
          <a:bodyPr wrap="square" rtlCol="0">
            <a:spAutoFit/>
          </a:bodyPr>
          <a:lstStyle/>
          <a:p>
            <a:r>
              <a:rPr lang="en-US" sz="5400" b="1" dirty="0">
                <a:latin typeface="Avenir Heavy" charset="0"/>
                <a:ea typeface="Avenir Heavy" charset="0"/>
                <a:cs typeface="Avenir Heavy" charset="0"/>
              </a:rPr>
              <a:t>to the </a:t>
            </a:r>
            <a:r>
              <a:rPr lang="en-US" sz="5400" b="1" dirty="0">
                <a:solidFill>
                  <a:srgbClr val="FF0000"/>
                </a:solidFill>
                <a:latin typeface="Avenir Heavy" charset="0"/>
                <a:ea typeface="Avenir Heavy" charset="0"/>
                <a:cs typeface="Avenir Heavy" charset="0"/>
              </a:rPr>
              <a:t>ROMANS</a:t>
            </a:r>
          </a:p>
        </p:txBody>
      </p:sp>
      <p:pic>
        <p:nvPicPr>
          <p:cNvPr id="8" name="Picture 7" descr="Qr code&#10;&#10;Description automatically generated">
            <a:extLst>
              <a:ext uri="{FF2B5EF4-FFF2-40B4-BE49-F238E27FC236}">
                <a16:creationId xmlns:a16="http://schemas.microsoft.com/office/drawing/2014/main" id="{993D9A6D-4298-7EBE-769C-D8A386F55B42}"/>
              </a:ext>
            </a:extLst>
          </p:cNvPr>
          <p:cNvPicPr>
            <a:picLocks noChangeAspect="1"/>
          </p:cNvPicPr>
          <p:nvPr/>
        </p:nvPicPr>
        <p:blipFill>
          <a:blip r:embed="rId3"/>
          <a:stretch>
            <a:fillRect/>
          </a:stretch>
        </p:blipFill>
        <p:spPr>
          <a:xfrm>
            <a:off x="10085069" y="4846320"/>
            <a:ext cx="1816100" cy="1816100"/>
          </a:xfrm>
          <a:prstGeom prst="rect">
            <a:avLst/>
          </a:prstGeom>
        </p:spPr>
      </p:pic>
    </p:spTree>
    <p:extLst>
      <p:ext uri="{BB962C8B-B14F-4D97-AF65-F5344CB8AC3E}">
        <p14:creationId xmlns:p14="http://schemas.microsoft.com/office/powerpoint/2010/main" val="617148879"/>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93271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14475" y="5059827"/>
            <a:ext cx="5136845" cy="646331"/>
          </a:xfrm>
          <a:prstGeom prst="rect">
            <a:avLst/>
          </a:prstGeom>
          <a:noFill/>
        </p:spPr>
        <p:txBody>
          <a:bodyPr wrap="square" rtlCol="0">
            <a:spAutoFit/>
          </a:bodyPr>
          <a:lstStyle/>
          <a:p>
            <a:r>
              <a:rPr lang="en-US" sz="3600" b="1" dirty="0">
                <a:latin typeface="Avenir Heavy" charset="0"/>
                <a:ea typeface="Avenir Heavy" charset="0"/>
                <a:cs typeface="Avenir Heavy" charset="0"/>
              </a:rPr>
              <a:t>a minister of</a:t>
            </a:r>
          </a:p>
        </p:txBody>
      </p:sp>
      <p:sp>
        <p:nvSpPr>
          <p:cNvPr id="6" name="TextBox 5"/>
          <p:cNvSpPr txBox="1"/>
          <p:nvPr/>
        </p:nvSpPr>
        <p:spPr>
          <a:xfrm>
            <a:off x="1514476" y="5683028"/>
            <a:ext cx="4197392" cy="646331"/>
          </a:xfrm>
          <a:prstGeom prst="rect">
            <a:avLst/>
          </a:prstGeom>
          <a:noFill/>
        </p:spPr>
        <p:txBody>
          <a:bodyPr wrap="square" rtlCol="0">
            <a:spAutoFit/>
          </a:bodyPr>
          <a:lstStyle/>
          <a:p>
            <a:r>
              <a:rPr lang="en-US" sz="3600" b="1" dirty="0">
                <a:solidFill>
                  <a:srgbClr val="FF0000"/>
                </a:solidFill>
                <a:latin typeface="Avenir Heavy" charset="0"/>
                <a:ea typeface="Avenir Heavy" charset="0"/>
                <a:cs typeface="Avenir Heavy" charset="0"/>
              </a:rPr>
              <a:t>Christ Jesus</a:t>
            </a:r>
          </a:p>
        </p:txBody>
      </p:sp>
      <p:sp>
        <p:nvSpPr>
          <p:cNvPr id="4" name="TextBox 3">
            <a:extLst>
              <a:ext uri="{FF2B5EF4-FFF2-40B4-BE49-F238E27FC236}">
                <a16:creationId xmlns:a16="http://schemas.microsoft.com/office/drawing/2014/main" id="{470868B7-A4D5-DB15-5586-A3D2414CCFF2}"/>
              </a:ext>
            </a:extLst>
          </p:cNvPr>
          <p:cNvSpPr txBox="1"/>
          <p:nvPr/>
        </p:nvSpPr>
        <p:spPr>
          <a:xfrm>
            <a:off x="1514475" y="897196"/>
            <a:ext cx="10226593" cy="3539430"/>
          </a:xfrm>
          <a:prstGeom prst="rect">
            <a:avLst/>
          </a:prstGeom>
          <a:noFill/>
        </p:spPr>
        <p:txBody>
          <a:bodyPr wrap="square" rtlCol="0">
            <a:spAutoFit/>
          </a:bodyPr>
          <a:lstStyle/>
          <a:p>
            <a:r>
              <a:rPr lang="en-US" sz="3200" dirty="0">
                <a:latin typeface="Century Gothic" panose="020B0502020202020204" pitchFamily="34" charset="0"/>
              </a:rPr>
              <a:t>Romans 15:15–16 (ESV) </a:t>
            </a:r>
          </a:p>
          <a:p>
            <a:r>
              <a:rPr lang="en-US" sz="3200" baseline="30000" dirty="0">
                <a:latin typeface="Century Gothic" panose="020B0502020202020204" pitchFamily="34" charset="0"/>
              </a:rPr>
              <a:t>15</a:t>
            </a:r>
            <a:r>
              <a:rPr lang="en-US" sz="3200" dirty="0">
                <a:latin typeface="Century Gothic" panose="020B0502020202020204" pitchFamily="34" charset="0"/>
              </a:rPr>
              <a:t> But on some points I have written to you very boldly by way of reminder, because of the grace given me by God </a:t>
            </a:r>
            <a:r>
              <a:rPr lang="en-US" sz="3200" baseline="30000" dirty="0">
                <a:latin typeface="Century Gothic" panose="020B0502020202020204" pitchFamily="34" charset="0"/>
              </a:rPr>
              <a:t>16</a:t>
            </a:r>
            <a:r>
              <a:rPr lang="en-US" sz="3200" dirty="0">
                <a:latin typeface="Century Gothic" panose="020B0502020202020204" pitchFamily="34" charset="0"/>
              </a:rPr>
              <a:t> to be a minister of Christ Jesus to the Gentiles in the priestly service of the gospel of God, so that the offering of the Gentiles may be acceptable, sanctified by the Holy Spirit. </a:t>
            </a:r>
          </a:p>
        </p:txBody>
      </p:sp>
    </p:spTree>
    <p:extLst>
      <p:ext uri="{BB962C8B-B14F-4D97-AF65-F5344CB8AC3E}">
        <p14:creationId xmlns:p14="http://schemas.microsoft.com/office/powerpoint/2010/main" val="129406166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B268DCA-2462-5DE4-B4CA-E75FA7C34ADE}"/>
              </a:ext>
            </a:extLst>
          </p:cNvPr>
          <p:cNvPicPr>
            <a:picLocks noChangeAspect="1"/>
          </p:cNvPicPr>
          <p:nvPr/>
        </p:nvPicPr>
        <p:blipFill rotWithShape="1">
          <a:blip r:embed="rId2"/>
          <a:srcRect l="35807" r="17694"/>
          <a:stretch/>
        </p:blipFill>
        <p:spPr>
          <a:xfrm>
            <a:off x="2508340" y="0"/>
            <a:ext cx="7175319" cy="6852213"/>
          </a:xfrm>
          <a:prstGeom prst="rect">
            <a:avLst/>
          </a:prstGeom>
          <a:ln w="19050">
            <a:solidFill>
              <a:schemeClr val="bg1"/>
            </a:solidFill>
          </a:ln>
        </p:spPr>
      </p:pic>
    </p:spTree>
    <p:extLst>
      <p:ext uri="{BB962C8B-B14F-4D97-AF65-F5344CB8AC3E}">
        <p14:creationId xmlns:p14="http://schemas.microsoft.com/office/powerpoint/2010/main" val="2712001706"/>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map of the world&#10;&#10;Description automatically generated with low confidence">
            <a:extLst>
              <a:ext uri="{FF2B5EF4-FFF2-40B4-BE49-F238E27FC236}">
                <a16:creationId xmlns:a16="http://schemas.microsoft.com/office/drawing/2014/main" id="{6F36E670-70AD-B05A-204A-E1D22FC3CF76}"/>
              </a:ext>
            </a:extLst>
          </p:cNvPr>
          <p:cNvPicPr>
            <a:picLocks noChangeAspect="1"/>
          </p:cNvPicPr>
          <p:nvPr/>
        </p:nvPicPr>
        <p:blipFill rotWithShape="1">
          <a:blip r:embed="rId2"/>
          <a:srcRect l="14209" r="6665"/>
          <a:stretch/>
        </p:blipFill>
        <p:spPr>
          <a:xfrm>
            <a:off x="20" y="1282"/>
            <a:ext cx="12191980" cy="6856718"/>
          </a:xfrm>
          <a:prstGeom prst="rect">
            <a:avLst/>
          </a:prstGeom>
        </p:spPr>
      </p:pic>
      <p:sp>
        <p:nvSpPr>
          <p:cNvPr id="4" name="5-Point Star 3">
            <a:extLst>
              <a:ext uri="{FF2B5EF4-FFF2-40B4-BE49-F238E27FC236}">
                <a16:creationId xmlns:a16="http://schemas.microsoft.com/office/drawing/2014/main" id="{401BB295-1D6D-CA5D-F8B3-2865A875C68C}"/>
              </a:ext>
            </a:extLst>
          </p:cNvPr>
          <p:cNvSpPr/>
          <p:nvPr/>
        </p:nvSpPr>
        <p:spPr>
          <a:xfrm>
            <a:off x="8513354" y="5454287"/>
            <a:ext cx="188686" cy="174172"/>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a:extLst>
              <a:ext uri="{FF2B5EF4-FFF2-40B4-BE49-F238E27FC236}">
                <a16:creationId xmlns:a16="http://schemas.microsoft.com/office/drawing/2014/main" id="{78B77F5C-F42F-80F2-EE31-DDF70F07D400}"/>
              </a:ext>
            </a:extLst>
          </p:cNvPr>
          <p:cNvSpPr/>
          <p:nvPr/>
        </p:nvSpPr>
        <p:spPr>
          <a:xfrm>
            <a:off x="3830864" y="2612027"/>
            <a:ext cx="188686" cy="174172"/>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5-Point Star 5">
            <a:extLst>
              <a:ext uri="{FF2B5EF4-FFF2-40B4-BE49-F238E27FC236}">
                <a16:creationId xmlns:a16="http://schemas.microsoft.com/office/drawing/2014/main" id="{1CA67492-005C-8DD0-E06C-86982748E040}"/>
              </a:ext>
            </a:extLst>
          </p:cNvPr>
          <p:cNvSpPr/>
          <p:nvPr/>
        </p:nvSpPr>
        <p:spPr>
          <a:xfrm>
            <a:off x="702854" y="3341914"/>
            <a:ext cx="188686" cy="174172"/>
          </a:xfrm>
          <a:prstGeom prst="star5">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103382674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14475" y="5059827"/>
            <a:ext cx="5136845" cy="646331"/>
          </a:xfrm>
          <a:prstGeom prst="rect">
            <a:avLst/>
          </a:prstGeom>
          <a:noFill/>
        </p:spPr>
        <p:txBody>
          <a:bodyPr wrap="square" rtlCol="0">
            <a:spAutoFit/>
          </a:bodyPr>
          <a:lstStyle/>
          <a:p>
            <a:r>
              <a:rPr lang="en-US" sz="3600" b="1" dirty="0">
                <a:latin typeface="Avenir Heavy" charset="0"/>
                <a:ea typeface="Avenir Heavy" charset="0"/>
                <a:cs typeface="Avenir Heavy" charset="0"/>
              </a:rPr>
              <a:t>Paul’s</a:t>
            </a:r>
          </a:p>
        </p:txBody>
      </p:sp>
      <p:sp>
        <p:nvSpPr>
          <p:cNvPr id="6" name="TextBox 5"/>
          <p:cNvSpPr txBox="1"/>
          <p:nvPr/>
        </p:nvSpPr>
        <p:spPr>
          <a:xfrm>
            <a:off x="1514476" y="5683028"/>
            <a:ext cx="4197392" cy="646331"/>
          </a:xfrm>
          <a:prstGeom prst="rect">
            <a:avLst/>
          </a:prstGeom>
          <a:noFill/>
        </p:spPr>
        <p:txBody>
          <a:bodyPr wrap="square" rtlCol="0">
            <a:spAutoFit/>
          </a:bodyPr>
          <a:lstStyle/>
          <a:p>
            <a:r>
              <a:rPr lang="en-US" sz="3600" b="1" dirty="0">
                <a:solidFill>
                  <a:srgbClr val="FF0000"/>
                </a:solidFill>
                <a:latin typeface="Avenir Heavy" charset="0"/>
                <a:ea typeface="Avenir Heavy" charset="0"/>
                <a:cs typeface="Avenir Heavy" charset="0"/>
              </a:rPr>
              <a:t>greetings</a:t>
            </a:r>
          </a:p>
        </p:txBody>
      </p:sp>
    </p:spTree>
    <p:extLst>
      <p:ext uri="{BB962C8B-B14F-4D97-AF65-F5344CB8AC3E}">
        <p14:creationId xmlns:p14="http://schemas.microsoft.com/office/powerpoint/2010/main" val="1634543134"/>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14475" y="5059827"/>
            <a:ext cx="5136845" cy="646331"/>
          </a:xfrm>
          <a:prstGeom prst="rect">
            <a:avLst/>
          </a:prstGeom>
          <a:noFill/>
        </p:spPr>
        <p:txBody>
          <a:bodyPr wrap="square" rtlCol="0">
            <a:spAutoFit/>
          </a:bodyPr>
          <a:lstStyle/>
          <a:p>
            <a:r>
              <a:rPr lang="en-US" sz="3600" b="1" dirty="0">
                <a:latin typeface="Avenir Heavy" charset="0"/>
                <a:ea typeface="Avenir Heavy" charset="0"/>
                <a:cs typeface="Avenir Heavy" charset="0"/>
              </a:rPr>
              <a:t>warning against</a:t>
            </a:r>
          </a:p>
        </p:txBody>
      </p:sp>
      <p:sp>
        <p:nvSpPr>
          <p:cNvPr id="6" name="TextBox 5"/>
          <p:cNvSpPr txBox="1"/>
          <p:nvPr/>
        </p:nvSpPr>
        <p:spPr>
          <a:xfrm>
            <a:off x="1514476" y="5683028"/>
            <a:ext cx="4197392" cy="646331"/>
          </a:xfrm>
          <a:prstGeom prst="rect">
            <a:avLst/>
          </a:prstGeom>
          <a:noFill/>
        </p:spPr>
        <p:txBody>
          <a:bodyPr wrap="square" rtlCol="0">
            <a:spAutoFit/>
          </a:bodyPr>
          <a:lstStyle/>
          <a:p>
            <a:r>
              <a:rPr lang="en-US" sz="3600" b="1" dirty="0">
                <a:solidFill>
                  <a:srgbClr val="FF0000"/>
                </a:solidFill>
                <a:latin typeface="Avenir Heavy" charset="0"/>
                <a:ea typeface="Avenir Heavy" charset="0"/>
                <a:cs typeface="Avenir Heavy" charset="0"/>
              </a:rPr>
              <a:t>false teachers</a:t>
            </a:r>
          </a:p>
        </p:txBody>
      </p:sp>
      <p:sp>
        <p:nvSpPr>
          <p:cNvPr id="4" name="TextBox 3">
            <a:extLst>
              <a:ext uri="{FF2B5EF4-FFF2-40B4-BE49-F238E27FC236}">
                <a16:creationId xmlns:a16="http://schemas.microsoft.com/office/drawing/2014/main" id="{470868B7-A4D5-DB15-5586-A3D2414CCFF2}"/>
              </a:ext>
            </a:extLst>
          </p:cNvPr>
          <p:cNvSpPr txBox="1"/>
          <p:nvPr/>
        </p:nvSpPr>
        <p:spPr>
          <a:xfrm>
            <a:off x="1514475" y="0"/>
            <a:ext cx="10677525" cy="5170646"/>
          </a:xfrm>
          <a:prstGeom prst="rect">
            <a:avLst/>
          </a:prstGeom>
          <a:noFill/>
        </p:spPr>
        <p:txBody>
          <a:bodyPr wrap="square" rtlCol="0">
            <a:spAutoFit/>
          </a:bodyPr>
          <a:lstStyle/>
          <a:p>
            <a:r>
              <a:rPr lang="en-US" sz="3000" dirty="0">
                <a:latin typeface="Century Gothic" panose="020B0502020202020204" pitchFamily="34" charset="0"/>
              </a:rPr>
              <a:t>Romans 16:17–20 (ESV) </a:t>
            </a:r>
          </a:p>
          <a:p>
            <a:r>
              <a:rPr lang="en-US" sz="3000" baseline="30000" dirty="0">
                <a:latin typeface="Century Gothic" panose="020B0502020202020204" pitchFamily="34" charset="0"/>
              </a:rPr>
              <a:t>17</a:t>
            </a:r>
            <a:r>
              <a:rPr lang="en-US" sz="3000" dirty="0">
                <a:latin typeface="Century Gothic" panose="020B0502020202020204" pitchFamily="34" charset="0"/>
              </a:rPr>
              <a:t> I appeal to you, brothers, to </a:t>
            </a:r>
            <a:r>
              <a:rPr lang="en-US" sz="3000" dirty="0">
                <a:solidFill>
                  <a:srgbClr val="FF0000"/>
                </a:solidFill>
                <a:latin typeface="Century Gothic" panose="020B0502020202020204" pitchFamily="34" charset="0"/>
              </a:rPr>
              <a:t>watch out for those who cause divisions and create obstacles contrary to the doctrine that you have been taught; avoid them</a:t>
            </a:r>
            <a:r>
              <a:rPr lang="en-US" sz="3000" dirty="0">
                <a:latin typeface="Century Gothic" panose="020B0502020202020204" pitchFamily="34" charset="0"/>
              </a:rPr>
              <a:t>. </a:t>
            </a:r>
            <a:r>
              <a:rPr lang="en-US" sz="3000" baseline="30000" dirty="0">
                <a:latin typeface="Century Gothic" panose="020B0502020202020204" pitchFamily="34" charset="0"/>
              </a:rPr>
              <a:t>18</a:t>
            </a:r>
            <a:r>
              <a:rPr lang="en-US" sz="3000" dirty="0">
                <a:latin typeface="Century Gothic" panose="020B0502020202020204" pitchFamily="34" charset="0"/>
              </a:rPr>
              <a:t> For such persons do not serve our Lord Christ, but their own appetites, and by smooth talk and flattery they deceive the hearts of the naive. </a:t>
            </a:r>
            <a:r>
              <a:rPr lang="en-US" sz="3000" baseline="30000" dirty="0">
                <a:latin typeface="Century Gothic" panose="020B0502020202020204" pitchFamily="34" charset="0"/>
              </a:rPr>
              <a:t>19</a:t>
            </a:r>
            <a:r>
              <a:rPr lang="en-US" sz="3000" dirty="0">
                <a:latin typeface="Century Gothic" panose="020B0502020202020204" pitchFamily="34" charset="0"/>
              </a:rPr>
              <a:t> For your obedience is known to all, so that I rejoice over you, but I want you to be wise as to what is good and innocent as to what is evil. </a:t>
            </a:r>
            <a:r>
              <a:rPr lang="en-US" sz="3000" baseline="30000" dirty="0">
                <a:latin typeface="Century Gothic" panose="020B0502020202020204" pitchFamily="34" charset="0"/>
              </a:rPr>
              <a:t>20</a:t>
            </a:r>
            <a:r>
              <a:rPr lang="en-US" sz="3000" dirty="0">
                <a:latin typeface="Century Gothic" panose="020B0502020202020204" pitchFamily="34" charset="0"/>
              </a:rPr>
              <a:t> The God of peace will soon crush Satan under your feet. The grace of our Lord Jesus Christ be with you. </a:t>
            </a:r>
          </a:p>
        </p:txBody>
      </p:sp>
    </p:spTree>
    <p:extLst>
      <p:ext uri="{BB962C8B-B14F-4D97-AF65-F5344CB8AC3E}">
        <p14:creationId xmlns:p14="http://schemas.microsoft.com/office/powerpoint/2010/main" val="34392818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14475" y="5059827"/>
            <a:ext cx="5136845" cy="646331"/>
          </a:xfrm>
          <a:prstGeom prst="rect">
            <a:avLst/>
          </a:prstGeom>
          <a:noFill/>
        </p:spPr>
        <p:txBody>
          <a:bodyPr wrap="square" rtlCol="0">
            <a:spAutoFit/>
          </a:bodyPr>
          <a:lstStyle/>
          <a:p>
            <a:r>
              <a:rPr lang="en-US" sz="3600" b="1" dirty="0">
                <a:latin typeface="Avenir Heavy" charset="0"/>
                <a:ea typeface="Avenir Heavy" charset="0"/>
                <a:cs typeface="Avenir Heavy" charset="0"/>
              </a:rPr>
              <a:t>warning against</a:t>
            </a:r>
          </a:p>
        </p:txBody>
      </p:sp>
      <p:sp>
        <p:nvSpPr>
          <p:cNvPr id="6" name="TextBox 5"/>
          <p:cNvSpPr txBox="1"/>
          <p:nvPr/>
        </p:nvSpPr>
        <p:spPr>
          <a:xfrm>
            <a:off x="1514476" y="5683028"/>
            <a:ext cx="4197392" cy="646331"/>
          </a:xfrm>
          <a:prstGeom prst="rect">
            <a:avLst/>
          </a:prstGeom>
          <a:noFill/>
        </p:spPr>
        <p:txBody>
          <a:bodyPr wrap="square" rtlCol="0">
            <a:spAutoFit/>
          </a:bodyPr>
          <a:lstStyle/>
          <a:p>
            <a:r>
              <a:rPr lang="en-US" sz="3600" b="1" dirty="0">
                <a:solidFill>
                  <a:srgbClr val="FF0000"/>
                </a:solidFill>
                <a:latin typeface="Avenir Heavy" charset="0"/>
                <a:ea typeface="Avenir Heavy" charset="0"/>
                <a:cs typeface="Avenir Heavy" charset="0"/>
              </a:rPr>
              <a:t>false teachers</a:t>
            </a:r>
          </a:p>
        </p:txBody>
      </p:sp>
      <p:sp>
        <p:nvSpPr>
          <p:cNvPr id="4" name="TextBox 3">
            <a:extLst>
              <a:ext uri="{FF2B5EF4-FFF2-40B4-BE49-F238E27FC236}">
                <a16:creationId xmlns:a16="http://schemas.microsoft.com/office/drawing/2014/main" id="{470868B7-A4D5-DB15-5586-A3D2414CCFF2}"/>
              </a:ext>
            </a:extLst>
          </p:cNvPr>
          <p:cNvSpPr txBox="1"/>
          <p:nvPr/>
        </p:nvSpPr>
        <p:spPr>
          <a:xfrm>
            <a:off x="1514475" y="0"/>
            <a:ext cx="10677525" cy="5170646"/>
          </a:xfrm>
          <a:prstGeom prst="rect">
            <a:avLst/>
          </a:prstGeom>
          <a:noFill/>
        </p:spPr>
        <p:txBody>
          <a:bodyPr wrap="square" rtlCol="0">
            <a:spAutoFit/>
          </a:bodyPr>
          <a:lstStyle/>
          <a:p>
            <a:r>
              <a:rPr lang="en-US" sz="3000" dirty="0">
                <a:latin typeface="Century Gothic" panose="020B0502020202020204" pitchFamily="34" charset="0"/>
              </a:rPr>
              <a:t>Romans 16:17–20 (ESV) </a:t>
            </a:r>
          </a:p>
          <a:p>
            <a:r>
              <a:rPr lang="en-US" sz="3000" baseline="30000" dirty="0">
                <a:latin typeface="Century Gothic" panose="020B0502020202020204" pitchFamily="34" charset="0"/>
              </a:rPr>
              <a:t>17</a:t>
            </a:r>
            <a:r>
              <a:rPr lang="en-US" sz="3000" dirty="0">
                <a:latin typeface="Century Gothic" panose="020B0502020202020204" pitchFamily="34" charset="0"/>
              </a:rPr>
              <a:t> I appeal to you, brothers, to </a:t>
            </a:r>
            <a:r>
              <a:rPr lang="en-US" sz="3000" dirty="0">
                <a:solidFill>
                  <a:srgbClr val="FF0000"/>
                </a:solidFill>
                <a:latin typeface="Century Gothic" panose="020B0502020202020204" pitchFamily="34" charset="0"/>
              </a:rPr>
              <a:t>watch out for those who cause divisions and create obstacles contrary to the doctrine that you have been taught; avoid them</a:t>
            </a:r>
            <a:r>
              <a:rPr lang="en-US" sz="3000" dirty="0">
                <a:latin typeface="Century Gothic" panose="020B0502020202020204" pitchFamily="34" charset="0"/>
              </a:rPr>
              <a:t>. </a:t>
            </a:r>
            <a:r>
              <a:rPr lang="en-US" sz="3000" baseline="30000" dirty="0">
                <a:latin typeface="Century Gothic" panose="020B0502020202020204" pitchFamily="34" charset="0"/>
              </a:rPr>
              <a:t>18</a:t>
            </a:r>
            <a:r>
              <a:rPr lang="en-US" sz="3000" dirty="0">
                <a:latin typeface="Century Gothic" panose="020B0502020202020204" pitchFamily="34" charset="0"/>
              </a:rPr>
              <a:t> For such persons do not serve our Lord Christ, but their own appetites, and by smooth talk and flattery they deceive the hearts of the naive. </a:t>
            </a:r>
            <a:r>
              <a:rPr lang="en-US" sz="3000" baseline="30000" dirty="0">
                <a:latin typeface="Century Gothic" panose="020B0502020202020204" pitchFamily="34" charset="0"/>
              </a:rPr>
              <a:t>19</a:t>
            </a:r>
            <a:r>
              <a:rPr lang="en-US" sz="3000" dirty="0">
                <a:latin typeface="Century Gothic" panose="020B0502020202020204" pitchFamily="34" charset="0"/>
              </a:rPr>
              <a:t> For your obedience is known to all, so that I rejoice over you, but </a:t>
            </a:r>
            <a:r>
              <a:rPr lang="en-US" sz="3000" dirty="0">
                <a:solidFill>
                  <a:srgbClr val="00B050"/>
                </a:solidFill>
                <a:latin typeface="Century Gothic" panose="020B0502020202020204" pitchFamily="34" charset="0"/>
              </a:rPr>
              <a:t>I want you to be wise as to what is good and innocent as to what is evil</a:t>
            </a:r>
            <a:r>
              <a:rPr lang="en-US" sz="3000" dirty="0">
                <a:latin typeface="Century Gothic" panose="020B0502020202020204" pitchFamily="34" charset="0"/>
              </a:rPr>
              <a:t>. </a:t>
            </a:r>
            <a:r>
              <a:rPr lang="en-US" sz="3000" baseline="30000" dirty="0">
                <a:latin typeface="Century Gothic" panose="020B0502020202020204" pitchFamily="34" charset="0"/>
              </a:rPr>
              <a:t>20</a:t>
            </a:r>
            <a:r>
              <a:rPr lang="en-US" sz="3000" dirty="0">
                <a:latin typeface="Century Gothic" panose="020B0502020202020204" pitchFamily="34" charset="0"/>
              </a:rPr>
              <a:t> The God of peace will soon crush Satan under your feet. The grace of our Lord Jesus Christ be with you. </a:t>
            </a:r>
          </a:p>
        </p:txBody>
      </p:sp>
    </p:spTree>
    <p:extLst>
      <p:ext uri="{BB962C8B-B14F-4D97-AF65-F5344CB8AC3E}">
        <p14:creationId xmlns:p14="http://schemas.microsoft.com/office/powerpoint/2010/main" val="43203332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14475" y="5059827"/>
            <a:ext cx="5136845" cy="646331"/>
          </a:xfrm>
          <a:prstGeom prst="rect">
            <a:avLst/>
          </a:prstGeom>
          <a:noFill/>
        </p:spPr>
        <p:txBody>
          <a:bodyPr wrap="square" rtlCol="0">
            <a:spAutoFit/>
          </a:bodyPr>
          <a:lstStyle/>
          <a:p>
            <a:r>
              <a:rPr lang="en-US" sz="3600" b="1" dirty="0">
                <a:latin typeface="Avenir Heavy" charset="0"/>
                <a:ea typeface="Avenir Heavy" charset="0"/>
                <a:cs typeface="Avenir Heavy" charset="0"/>
              </a:rPr>
              <a:t>warning against</a:t>
            </a:r>
          </a:p>
        </p:txBody>
      </p:sp>
      <p:sp>
        <p:nvSpPr>
          <p:cNvPr id="6" name="TextBox 5"/>
          <p:cNvSpPr txBox="1"/>
          <p:nvPr/>
        </p:nvSpPr>
        <p:spPr>
          <a:xfrm>
            <a:off x="1514476" y="5683028"/>
            <a:ext cx="4197392" cy="646331"/>
          </a:xfrm>
          <a:prstGeom prst="rect">
            <a:avLst/>
          </a:prstGeom>
          <a:noFill/>
        </p:spPr>
        <p:txBody>
          <a:bodyPr wrap="square" rtlCol="0">
            <a:spAutoFit/>
          </a:bodyPr>
          <a:lstStyle/>
          <a:p>
            <a:r>
              <a:rPr lang="en-US" sz="3600" b="1" dirty="0">
                <a:solidFill>
                  <a:srgbClr val="FF0000"/>
                </a:solidFill>
                <a:latin typeface="Avenir Heavy" charset="0"/>
                <a:ea typeface="Avenir Heavy" charset="0"/>
                <a:cs typeface="Avenir Heavy" charset="0"/>
              </a:rPr>
              <a:t>false teachers</a:t>
            </a:r>
          </a:p>
        </p:txBody>
      </p:sp>
      <p:sp>
        <p:nvSpPr>
          <p:cNvPr id="4" name="TextBox 3">
            <a:extLst>
              <a:ext uri="{FF2B5EF4-FFF2-40B4-BE49-F238E27FC236}">
                <a16:creationId xmlns:a16="http://schemas.microsoft.com/office/drawing/2014/main" id="{470868B7-A4D5-DB15-5586-A3D2414CCFF2}"/>
              </a:ext>
            </a:extLst>
          </p:cNvPr>
          <p:cNvSpPr txBox="1"/>
          <p:nvPr/>
        </p:nvSpPr>
        <p:spPr>
          <a:xfrm>
            <a:off x="1514475" y="0"/>
            <a:ext cx="10677525" cy="5170646"/>
          </a:xfrm>
          <a:prstGeom prst="rect">
            <a:avLst/>
          </a:prstGeom>
          <a:noFill/>
        </p:spPr>
        <p:txBody>
          <a:bodyPr wrap="square" rtlCol="0">
            <a:spAutoFit/>
          </a:bodyPr>
          <a:lstStyle/>
          <a:p>
            <a:r>
              <a:rPr lang="en-US" sz="3000" dirty="0">
                <a:latin typeface="Century Gothic" panose="020B0502020202020204" pitchFamily="34" charset="0"/>
              </a:rPr>
              <a:t>Romans 16:17–20 (ESV) </a:t>
            </a:r>
          </a:p>
          <a:p>
            <a:r>
              <a:rPr lang="en-US" sz="3000" baseline="30000" dirty="0">
                <a:latin typeface="Century Gothic" panose="020B0502020202020204" pitchFamily="34" charset="0"/>
              </a:rPr>
              <a:t>17</a:t>
            </a:r>
            <a:r>
              <a:rPr lang="en-US" sz="3000" dirty="0">
                <a:latin typeface="Century Gothic" panose="020B0502020202020204" pitchFamily="34" charset="0"/>
              </a:rPr>
              <a:t> I appeal to you, brothers, to </a:t>
            </a:r>
            <a:r>
              <a:rPr lang="en-US" sz="3000" dirty="0">
                <a:solidFill>
                  <a:srgbClr val="FF0000"/>
                </a:solidFill>
                <a:latin typeface="Century Gothic" panose="020B0502020202020204" pitchFamily="34" charset="0"/>
              </a:rPr>
              <a:t>watch out for those who cause divisions and create obstacles contrary to the doctrine that you have been taught; avoid them</a:t>
            </a:r>
            <a:r>
              <a:rPr lang="en-US" sz="3000" dirty="0">
                <a:latin typeface="Century Gothic" panose="020B0502020202020204" pitchFamily="34" charset="0"/>
              </a:rPr>
              <a:t>. </a:t>
            </a:r>
            <a:r>
              <a:rPr lang="en-US" sz="3000" baseline="30000" dirty="0">
                <a:latin typeface="Century Gothic" panose="020B0502020202020204" pitchFamily="34" charset="0"/>
              </a:rPr>
              <a:t>18</a:t>
            </a:r>
            <a:r>
              <a:rPr lang="en-US" sz="3000" dirty="0">
                <a:latin typeface="Century Gothic" panose="020B0502020202020204" pitchFamily="34" charset="0"/>
              </a:rPr>
              <a:t> For such persons do not serve our Lord Christ, but their own appetites, and by smooth talk and flattery they deceive the hearts of the naive. </a:t>
            </a:r>
            <a:r>
              <a:rPr lang="en-US" sz="3000" baseline="30000" dirty="0">
                <a:latin typeface="Century Gothic" panose="020B0502020202020204" pitchFamily="34" charset="0"/>
              </a:rPr>
              <a:t>19</a:t>
            </a:r>
            <a:r>
              <a:rPr lang="en-US" sz="3000" dirty="0">
                <a:latin typeface="Century Gothic" panose="020B0502020202020204" pitchFamily="34" charset="0"/>
              </a:rPr>
              <a:t> For your obedience is known to all, so that I rejoice over you, but </a:t>
            </a:r>
            <a:r>
              <a:rPr lang="en-US" sz="3000" dirty="0">
                <a:solidFill>
                  <a:srgbClr val="00B050"/>
                </a:solidFill>
                <a:latin typeface="Century Gothic" panose="020B0502020202020204" pitchFamily="34" charset="0"/>
              </a:rPr>
              <a:t>I want you to be wise as to what is good and innocent as to what is evil</a:t>
            </a:r>
            <a:r>
              <a:rPr lang="en-US" sz="3000" dirty="0">
                <a:latin typeface="Century Gothic" panose="020B0502020202020204" pitchFamily="34" charset="0"/>
              </a:rPr>
              <a:t>. </a:t>
            </a:r>
            <a:r>
              <a:rPr lang="en-US" sz="3000" baseline="30000" dirty="0">
                <a:latin typeface="Century Gothic" panose="020B0502020202020204" pitchFamily="34" charset="0"/>
              </a:rPr>
              <a:t>20</a:t>
            </a:r>
            <a:r>
              <a:rPr lang="en-US" sz="3000" dirty="0">
                <a:latin typeface="Century Gothic" panose="020B0502020202020204" pitchFamily="34" charset="0"/>
              </a:rPr>
              <a:t> The God of peace will soon crush Satan under your feet. The grace of our Lord Jesus Christ be with you. </a:t>
            </a:r>
          </a:p>
        </p:txBody>
      </p:sp>
    </p:spTree>
    <p:extLst>
      <p:ext uri="{BB962C8B-B14F-4D97-AF65-F5344CB8AC3E}">
        <p14:creationId xmlns:p14="http://schemas.microsoft.com/office/powerpoint/2010/main" val="34045061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14475" y="5059827"/>
            <a:ext cx="5136845" cy="646331"/>
          </a:xfrm>
          <a:prstGeom prst="rect">
            <a:avLst/>
          </a:prstGeom>
          <a:noFill/>
        </p:spPr>
        <p:txBody>
          <a:bodyPr wrap="square" rtlCol="0">
            <a:spAutoFit/>
          </a:bodyPr>
          <a:lstStyle/>
          <a:p>
            <a:r>
              <a:rPr lang="en-US" sz="3600" b="1" dirty="0">
                <a:latin typeface="Avenir Heavy" charset="0"/>
                <a:ea typeface="Avenir Heavy" charset="0"/>
                <a:cs typeface="Avenir Heavy" charset="0"/>
              </a:rPr>
              <a:t>concluding</a:t>
            </a:r>
          </a:p>
        </p:txBody>
      </p:sp>
      <p:sp>
        <p:nvSpPr>
          <p:cNvPr id="6" name="TextBox 5"/>
          <p:cNvSpPr txBox="1"/>
          <p:nvPr/>
        </p:nvSpPr>
        <p:spPr>
          <a:xfrm>
            <a:off x="1514476" y="5683028"/>
            <a:ext cx="4197392" cy="646331"/>
          </a:xfrm>
          <a:prstGeom prst="rect">
            <a:avLst/>
          </a:prstGeom>
          <a:noFill/>
        </p:spPr>
        <p:txBody>
          <a:bodyPr wrap="square" rtlCol="0">
            <a:spAutoFit/>
          </a:bodyPr>
          <a:lstStyle/>
          <a:p>
            <a:r>
              <a:rPr lang="en-US" sz="3600" b="1" dirty="0">
                <a:solidFill>
                  <a:srgbClr val="FF0000"/>
                </a:solidFill>
                <a:latin typeface="Avenir Heavy" charset="0"/>
                <a:ea typeface="Avenir Heavy" charset="0"/>
                <a:cs typeface="Avenir Heavy" charset="0"/>
              </a:rPr>
              <a:t>remarks</a:t>
            </a:r>
          </a:p>
        </p:txBody>
      </p:sp>
      <p:sp>
        <p:nvSpPr>
          <p:cNvPr id="4" name="TextBox 3">
            <a:extLst>
              <a:ext uri="{FF2B5EF4-FFF2-40B4-BE49-F238E27FC236}">
                <a16:creationId xmlns:a16="http://schemas.microsoft.com/office/drawing/2014/main" id="{470868B7-A4D5-DB15-5586-A3D2414CCFF2}"/>
              </a:ext>
            </a:extLst>
          </p:cNvPr>
          <p:cNvSpPr txBox="1"/>
          <p:nvPr/>
        </p:nvSpPr>
        <p:spPr>
          <a:xfrm>
            <a:off x="1514475" y="0"/>
            <a:ext cx="10677525" cy="5016758"/>
          </a:xfrm>
          <a:prstGeom prst="rect">
            <a:avLst/>
          </a:prstGeom>
          <a:noFill/>
        </p:spPr>
        <p:txBody>
          <a:bodyPr wrap="square" rtlCol="0">
            <a:spAutoFit/>
          </a:bodyPr>
          <a:lstStyle/>
          <a:p>
            <a:r>
              <a:rPr lang="en-US" sz="3200" dirty="0">
                <a:latin typeface="Century Gothic" panose="020B0502020202020204" pitchFamily="34" charset="0"/>
              </a:rPr>
              <a:t>Romans 16:25–27 (ESV) </a:t>
            </a:r>
          </a:p>
          <a:p>
            <a:r>
              <a:rPr lang="en-US" sz="3200" u="none" strike="noStrike" baseline="30000" dirty="0">
                <a:effectLst/>
                <a:latin typeface="Century Gothic" panose="020B0502020202020204" pitchFamily="34" charset="0"/>
              </a:rPr>
              <a:t>25</a:t>
            </a:r>
            <a:r>
              <a:rPr lang="en-US" sz="3200" u="none" strike="noStrike" dirty="0">
                <a:effectLst/>
                <a:latin typeface="Century Gothic" panose="020B0502020202020204" pitchFamily="34" charset="0"/>
              </a:rPr>
              <a:t> </a:t>
            </a:r>
            <a:r>
              <a:rPr lang="en-US" sz="3200" dirty="0">
                <a:effectLst/>
                <a:latin typeface="Century Gothic" panose="020B0502020202020204" pitchFamily="34" charset="0"/>
              </a:rPr>
              <a:t>Now to him who is able to strengthen you according to my gospel and the preaching of Jesus Christ, according to the revelation of the mystery that was kept secret for long ages </a:t>
            </a:r>
            <a:r>
              <a:rPr lang="en-US" sz="3200" u="none" strike="noStrike" baseline="30000" dirty="0">
                <a:effectLst/>
                <a:latin typeface="Century Gothic" panose="020B0502020202020204" pitchFamily="34" charset="0"/>
              </a:rPr>
              <a:t>26</a:t>
            </a:r>
            <a:r>
              <a:rPr lang="en-US" sz="3200" u="none" strike="noStrike" dirty="0">
                <a:effectLst/>
                <a:latin typeface="Century Gothic" panose="020B0502020202020204" pitchFamily="34" charset="0"/>
              </a:rPr>
              <a:t> </a:t>
            </a:r>
            <a:r>
              <a:rPr lang="en-US" sz="3200" dirty="0">
                <a:effectLst/>
                <a:latin typeface="Century Gothic" panose="020B0502020202020204" pitchFamily="34" charset="0"/>
              </a:rPr>
              <a:t>but has now been disclosed and through the prophetic writings has been made known to all nations, according to the command of the eternal God, to bring about the obedience of faith— </a:t>
            </a:r>
            <a:r>
              <a:rPr lang="en-US" sz="3200" u="none" strike="noStrike" baseline="30000" dirty="0">
                <a:effectLst/>
                <a:latin typeface="Century Gothic" panose="020B0502020202020204" pitchFamily="34" charset="0"/>
              </a:rPr>
              <a:t>27</a:t>
            </a:r>
            <a:r>
              <a:rPr lang="en-US" sz="3200" u="none" strike="noStrike" dirty="0">
                <a:effectLst/>
                <a:latin typeface="Century Gothic" panose="020B0502020202020204" pitchFamily="34" charset="0"/>
              </a:rPr>
              <a:t> </a:t>
            </a:r>
            <a:r>
              <a:rPr lang="en-US" sz="3200" dirty="0">
                <a:solidFill>
                  <a:srgbClr val="00B0F0"/>
                </a:solidFill>
                <a:effectLst/>
                <a:latin typeface="Century Gothic" panose="020B0502020202020204" pitchFamily="34" charset="0"/>
              </a:rPr>
              <a:t>to the only wise God be glory forevermore through Jesus Christ! </a:t>
            </a:r>
            <a:r>
              <a:rPr lang="en-US" sz="3200" dirty="0">
                <a:effectLst/>
                <a:latin typeface="Century Gothic" panose="020B0502020202020204" pitchFamily="34" charset="0"/>
              </a:rPr>
              <a:t>Amen.</a:t>
            </a:r>
            <a:r>
              <a:rPr lang="en-US" sz="3200" dirty="0">
                <a:latin typeface="Century Gothic" panose="020B0502020202020204" pitchFamily="34" charset="0"/>
              </a:rPr>
              <a:t> </a:t>
            </a:r>
          </a:p>
        </p:txBody>
      </p:sp>
    </p:spTree>
    <p:extLst>
      <p:ext uri="{BB962C8B-B14F-4D97-AF65-F5344CB8AC3E}">
        <p14:creationId xmlns:p14="http://schemas.microsoft.com/office/powerpoint/2010/main" val="36758468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1843</TotalTime>
  <Words>566</Words>
  <Application>Microsoft Macintosh PowerPoint</Application>
  <PresentationFormat>Widescreen</PresentationFormat>
  <Paragraphs>24</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Calibri Light</vt:lpstr>
      <vt:lpstr>Avenir Heavy</vt:lpstr>
      <vt:lpstr>Arial</vt:lpstr>
      <vt:lpstr>Century Gothic</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Creel</dc:creator>
  <cp:lastModifiedBy>Joshua Creel</cp:lastModifiedBy>
  <cp:revision>27</cp:revision>
  <dcterms:created xsi:type="dcterms:W3CDTF">2016-12-02T01:41:56Z</dcterms:created>
  <dcterms:modified xsi:type="dcterms:W3CDTF">2023-05-24T20:23:30Z</dcterms:modified>
</cp:coreProperties>
</file>