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9" r:id="rId3"/>
    <p:sldId id="357" r:id="rId4"/>
    <p:sldId id="355" r:id="rId5"/>
    <p:sldId id="358" r:id="rId6"/>
    <p:sldId id="356" r:id="rId7"/>
    <p:sldId id="359" r:id="rId8"/>
    <p:sldId id="262" r:id="rId9"/>
  </p:sldIdLst>
  <p:sldSz cx="12192000" cy="6858000"/>
  <p:notesSz cx="6858000" cy="9144000"/>
  <p:embeddedFontLst>
    <p:embeddedFont>
      <p:font typeface="Avenir Heavy" panose="02000503020000020003" pitchFamily="2" charset="0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F1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9"/>
    <p:restoredTop sz="94721"/>
  </p:normalViewPr>
  <p:slideViewPr>
    <p:cSldViewPr snapToGrid="0" snapToObjects="1">
      <p:cViewPr varScale="1">
        <p:scale>
          <a:sx n="112" d="100"/>
          <a:sy n="112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887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 remnant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of grace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5" y="189040"/>
            <a:ext cx="106282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Romans 11:1–6 (ESV) </a:t>
            </a:r>
          </a:p>
          <a:p>
            <a:r>
              <a:rPr lang="en-US" sz="2600" baseline="30000" dirty="0">
                <a:latin typeface="Century Gothic" panose="020B0502020202020204" pitchFamily="34" charset="0"/>
              </a:rPr>
              <a:t>1</a:t>
            </a:r>
            <a:r>
              <a:rPr lang="en-US" sz="2600" dirty="0">
                <a:latin typeface="Century Gothic" panose="020B0502020202020204" pitchFamily="34" charset="0"/>
              </a:rPr>
              <a:t> I ask, then, </a:t>
            </a:r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has God rejected his people? </a:t>
            </a:r>
            <a:r>
              <a:rPr lang="en-US" sz="2600" dirty="0">
                <a:latin typeface="Century Gothic" panose="020B0502020202020204" pitchFamily="34" charset="0"/>
              </a:rPr>
              <a:t>By no means! For I myself am an Israelite, a descendant of Abraham, a member of the tribe of Benjamin. </a:t>
            </a:r>
            <a:r>
              <a:rPr lang="en-US" sz="2600" baseline="30000" dirty="0">
                <a:latin typeface="Century Gothic" panose="020B0502020202020204" pitchFamily="34" charset="0"/>
              </a:rPr>
              <a:t>2</a:t>
            </a:r>
            <a:r>
              <a:rPr lang="en-US" sz="2600" dirty="0">
                <a:latin typeface="Century Gothic" panose="020B0502020202020204" pitchFamily="34" charset="0"/>
              </a:rPr>
              <a:t> God has not rejected his people whom he foreknew. Do you not know what the Scripture says of Elijah, how he appeals to God against Israel? </a:t>
            </a:r>
            <a:r>
              <a:rPr lang="en-US" sz="2600" baseline="30000" dirty="0">
                <a:latin typeface="Century Gothic" panose="020B0502020202020204" pitchFamily="34" charset="0"/>
              </a:rPr>
              <a:t>3</a:t>
            </a:r>
            <a:r>
              <a:rPr lang="en-US" sz="2600" dirty="0">
                <a:latin typeface="Century Gothic" panose="020B0502020202020204" pitchFamily="34" charset="0"/>
              </a:rPr>
              <a:t> “Lord, they have killed your prophets, they have demolished your altars, and I alone am left, and they seek my life.” </a:t>
            </a:r>
            <a:r>
              <a:rPr lang="en-US" sz="2600" baseline="30000" dirty="0">
                <a:latin typeface="Century Gothic" panose="020B0502020202020204" pitchFamily="34" charset="0"/>
              </a:rPr>
              <a:t>4</a:t>
            </a:r>
            <a:r>
              <a:rPr lang="en-US" sz="2600" dirty="0">
                <a:latin typeface="Century Gothic" panose="020B0502020202020204" pitchFamily="34" charset="0"/>
              </a:rPr>
              <a:t> But what is God’s reply to him? “I have kept for myself seven thousand men who have not bowed the knee to Baal.” </a:t>
            </a:r>
            <a:r>
              <a:rPr lang="en-US" sz="2600" baseline="30000" dirty="0">
                <a:latin typeface="Century Gothic" panose="020B0502020202020204" pitchFamily="34" charset="0"/>
              </a:rPr>
              <a:t>5</a:t>
            </a:r>
            <a:r>
              <a:rPr lang="en-US" sz="2600" dirty="0">
                <a:latin typeface="Century Gothic" panose="020B0502020202020204" pitchFamily="34" charset="0"/>
              </a:rPr>
              <a:t> So too at the present time there is a remnant, chosen by grace. </a:t>
            </a:r>
            <a:r>
              <a:rPr lang="en-US" sz="2600" baseline="30000" dirty="0">
                <a:latin typeface="Century Gothic" panose="020B0502020202020204" pitchFamily="34" charset="0"/>
              </a:rPr>
              <a:t>6</a:t>
            </a:r>
            <a:r>
              <a:rPr lang="en-US" sz="2600" dirty="0">
                <a:latin typeface="Century Gothic" panose="020B0502020202020204" pitchFamily="34" charset="0"/>
              </a:rPr>
              <a:t> But if it is by grace, it is no longer on the basis of works; otherwise grace would no longer be grace. </a:t>
            </a:r>
          </a:p>
        </p:txBody>
      </p:sp>
    </p:spTree>
    <p:extLst>
      <p:ext uri="{BB962C8B-B14F-4D97-AF65-F5344CB8AC3E}">
        <p14:creationId xmlns:p14="http://schemas.microsoft.com/office/powerpoint/2010/main" val="129406166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the remnant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of grace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5" y="189040"/>
            <a:ext cx="106282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Romans 11:1–6 (ESV) </a:t>
            </a:r>
          </a:p>
          <a:p>
            <a:r>
              <a:rPr lang="en-US" sz="2600" baseline="30000" dirty="0">
                <a:latin typeface="Century Gothic" panose="020B0502020202020204" pitchFamily="34" charset="0"/>
              </a:rPr>
              <a:t>1</a:t>
            </a:r>
            <a:r>
              <a:rPr lang="en-US" sz="2600" dirty="0">
                <a:latin typeface="Century Gothic" panose="020B0502020202020204" pitchFamily="34" charset="0"/>
              </a:rPr>
              <a:t> I ask, then, </a:t>
            </a:r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has God rejected his people? </a:t>
            </a:r>
            <a:r>
              <a:rPr lang="en-US" sz="2600" dirty="0">
                <a:latin typeface="Century Gothic" panose="020B0502020202020204" pitchFamily="34" charset="0"/>
              </a:rPr>
              <a:t>By no means! For I myself am an Israelite, a descendant of Abraham, a member of the tribe of Benjamin. </a:t>
            </a:r>
            <a:r>
              <a:rPr lang="en-US" sz="2600" baseline="30000" dirty="0">
                <a:latin typeface="Century Gothic" panose="020B0502020202020204" pitchFamily="34" charset="0"/>
              </a:rPr>
              <a:t>2</a:t>
            </a:r>
            <a:r>
              <a:rPr lang="en-US" sz="2600" dirty="0">
                <a:latin typeface="Century Gothic" panose="020B0502020202020204" pitchFamily="34" charset="0"/>
              </a:rPr>
              <a:t> God has not rejected </a:t>
            </a: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his people whom he foreknew</a:t>
            </a:r>
            <a:r>
              <a:rPr lang="en-US" sz="2600" dirty="0">
                <a:latin typeface="Century Gothic" panose="020B0502020202020204" pitchFamily="34" charset="0"/>
              </a:rPr>
              <a:t>. Do you not know what the Scripture says of Elijah, how he appeals to God against Israel? </a:t>
            </a:r>
            <a:r>
              <a:rPr lang="en-US" sz="2600" baseline="30000" dirty="0">
                <a:latin typeface="Century Gothic" panose="020B0502020202020204" pitchFamily="34" charset="0"/>
              </a:rPr>
              <a:t>3</a:t>
            </a:r>
            <a:r>
              <a:rPr lang="en-US" sz="2600" dirty="0">
                <a:latin typeface="Century Gothic" panose="020B0502020202020204" pitchFamily="34" charset="0"/>
              </a:rPr>
              <a:t> “Lord, they have killed your prophets, they have demolished your altars, and I alone am left, and they seek my life.” </a:t>
            </a:r>
            <a:r>
              <a:rPr lang="en-US" sz="2600" baseline="30000" dirty="0">
                <a:latin typeface="Century Gothic" panose="020B0502020202020204" pitchFamily="34" charset="0"/>
              </a:rPr>
              <a:t>4</a:t>
            </a:r>
            <a:r>
              <a:rPr lang="en-US" sz="2600" dirty="0">
                <a:latin typeface="Century Gothic" panose="020B0502020202020204" pitchFamily="34" charset="0"/>
              </a:rPr>
              <a:t> But what is God’s reply to him? “I have kept for myself seven thousand men who have not bowed the knee to Baal.” </a:t>
            </a:r>
            <a:r>
              <a:rPr lang="en-US" sz="2600" baseline="30000" dirty="0">
                <a:latin typeface="Century Gothic" panose="020B0502020202020204" pitchFamily="34" charset="0"/>
              </a:rPr>
              <a:t>5</a:t>
            </a:r>
            <a:r>
              <a:rPr lang="en-US" sz="2600" dirty="0">
                <a:latin typeface="Century Gothic" panose="020B0502020202020204" pitchFamily="34" charset="0"/>
              </a:rPr>
              <a:t> So too at the present time there is </a:t>
            </a:r>
            <a:r>
              <a:rPr lang="en-US" sz="2600" dirty="0">
                <a:solidFill>
                  <a:srgbClr val="00B0F0"/>
                </a:solidFill>
                <a:latin typeface="Century Gothic" panose="020B0502020202020204" pitchFamily="34" charset="0"/>
              </a:rPr>
              <a:t>a remnant, chosen by grace</a:t>
            </a:r>
            <a:r>
              <a:rPr lang="en-US" sz="2600" dirty="0">
                <a:latin typeface="Century Gothic" panose="020B0502020202020204" pitchFamily="34" charset="0"/>
              </a:rPr>
              <a:t>. </a:t>
            </a:r>
            <a:r>
              <a:rPr lang="en-US" sz="2600" baseline="30000" dirty="0">
                <a:latin typeface="Century Gothic" panose="020B0502020202020204" pitchFamily="34" charset="0"/>
              </a:rPr>
              <a:t>6</a:t>
            </a:r>
            <a:r>
              <a:rPr lang="en-US" sz="2600" dirty="0">
                <a:latin typeface="Century Gothic" panose="020B0502020202020204" pitchFamily="34" charset="0"/>
              </a:rPr>
              <a:t> But if it is by grace, it is no longer on the basis of works; otherwise grace would no longer be grace. </a:t>
            </a:r>
          </a:p>
        </p:txBody>
      </p:sp>
    </p:spTree>
    <p:extLst>
      <p:ext uri="{BB962C8B-B14F-4D97-AF65-F5344CB8AC3E}">
        <p14:creationId xmlns:p14="http://schemas.microsoft.com/office/powerpoint/2010/main" val="140422806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Israel’s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hardening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5" y="137629"/>
            <a:ext cx="106282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Romans 11:7–10 (ESV) </a:t>
            </a:r>
          </a:p>
          <a:p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7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What then? Israel failed to obtain what it was seeking. The </a:t>
            </a:r>
            <a:r>
              <a:rPr lang="en-US" sz="3200" dirty="0"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elect obtained it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, but the rest were hardened, </a:t>
            </a:r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8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as it is written, “God gave them a spirit of stupor, eyes that would not see and ears that would not hear, down to this very day.” </a:t>
            </a:r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9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And David says, “Let their table become a snare and a trap, a stumbling block and a retribution for them; </a:t>
            </a:r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10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let their eyes be darkened so that they cannot see, and bend their backs forever.”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02022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Israel’s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hardening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514475" y="137629"/>
            <a:ext cx="106282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Romans 11:7–10 (ESV) </a:t>
            </a:r>
          </a:p>
          <a:p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7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What then? Israel failed to obtain what it was seeking. The </a:t>
            </a:r>
            <a:r>
              <a:rPr lang="en-US" sz="3200" dirty="0">
                <a:solidFill>
                  <a:srgbClr val="00B0F0"/>
                </a:solidFill>
                <a:effectLst/>
                <a:latin typeface="Century Gothic" panose="020B0502020202020204" pitchFamily="34" charset="0"/>
              </a:rPr>
              <a:t>elect obtained it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, but 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the rest were hardened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, </a:t>
            </a:r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8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as it is written, “God gave them a spirit of stupor, eyes that would not see and ears that would not hear, down to this very day.” </a:t>
            </a:r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9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And David says, “Let their table become a snare and a trap, a stumbling block and a retribution for them; </a:t>
            </a:r>
            <a:r>
              <a:rPr lang="en-US" sz="3200" u="none" strike="noStrike" baseline="30000" dirty="0">
                <a:effectLst/>
                <a:latin typeface="Century Gothic" panose="020B0502020202020204" pitchFamily="34" charset="0"/>
              </a:rPr>
              <a:t>10</a:t>
            </a:r>
            <a:r>
              <a:rPr lang="en-US" sz="3200" u="none" strike="noStrike" dirty="0">
                <a:effectLst/>
                <a:latin typeface="Century Gothic" panose="020B0502020202020204" pitchFamily="34" charset="0"/>
              </a:rPr>
              <a:t> </a:t>
            </a:r>
            <a:r>
              <a:rPr lang="en-US" sz="3200" dirty="0">
                <a:effectLst/>
                <a:latin typeface="Century Gothic" panose="020B0502020202020204" pitchFamily="34" charset="0"/>
              </a:rPr>
              <a:t>let their eyes be darkened so that they cannot see, and bend their backs forever.”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10438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results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Israel’s hardening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085851" y="0"/>
            <a:ext cx="110568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Romans 11:11–16 (ESV) </a:t>
            </a:r>
          </a:p>
          <a:p>
            <a:r>
              <a:rPr lang="en-US" sz="2600" baseline="30000" dirty="0">
                <a:latin typeface="Century Gothic" panose="020B0502020202020204" pitchFamily="34" charset="0"/>
              </a:rPr>
              <a:t>11</a:t>
            </a:r>
            <a:r>
              <a:rPr lang="en-US" sz="2600" dirty="0">
                <a:latin typeface="Century Gothic" panose="020B0502020202020204" pitchFamily="34" charset="0"/>
              </a:rPr>
              <a:t> So I ask, </a:t>
            </a:r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did they stumble in order that they might fall? </a:t>
            </a:r>
            <a:r>
              <a:rPr lang="en-US" sz="2600" dirty="0">
                <a:latin typeface="Century Gothic" panose="020B0502020202020204" pitchFamily="34" charset="0"/>
              </a:rPr>
              <a:t>By no means! Rather, through their trespass salvation has come to the Gentiles, so as to make Israel jealous. </a:t>
            </a:r>
            <a:r>
              <a:rPr lang="en-US" sz="2600" baseline="30000" dirty="0">
                <a:latin typeface="Century Gothic" panose="020B0502020202020204" pitchFamily="34" charset="0"/>
              </a:rPr>
              <a:t>12</a:t>
            </a:r>
            <a:r>
              <a:rPr lang="en-US" sz="2600" dirty="0">
                <a:latin typeface="Century Gothic" panose="020B0502020202020204" pitchFamily="34" charset="0"/>
              </a:rPr>
              <a:t> Now if their trespass means riches for the world, and if their failure means riches for the Gentiles, how much more will their full inclusion mean! </a:t>
            </a:r>
            <a:r>
              <a:rPr lang="en-US" sz="2600" baseline="30000" dirty="0">
                <a:latin typeface="Century Gothic" panose="020B0502020202020204" pitchFamily="34" charset="0"/>
              </a:rPr>
              <a:t>13</a:t>
            </a:r>
            <a:r>
              <a:rPr lang="en-US" sz="2600" dirty="0">
                <a:latin typeface="Century Gothic" panose="020B0502020202020204" pitchFamily="34" charset="0"/>
              </a:rPr>
              <a:t> Now I am speaking to you Gentiles. Inasmuch then as I am an apostle to the Gentiles, I magnify my ministry </a:t>
            </a:r>
            <a:r>
              <a:rPr lang="en-US" sz="2600" baseline="30000" dirty="0">
                <a:latin typeface="Century Gothic" panose="020B0502020202020204" pitchFamily="34" charset="0"/>
              </a:rPr>
              <a:t>14</a:t>
            </a:r>
            <a:r>
              <a:rPr lang="en-US" sz="2600" dirty="0">
                <a:latin typeface="Century Gothic" panose="020B0502020202020204" pitchFamily="34" charset="0"/>
              </a:rPr>
              <a:t> in order somehow to make my fellow Jews jealous, and thus save some of them. </a:t>
            </a:r>
            <a:r>
              <a:rPr lang="en-US" sz="2600" baseline="30000" dirty="0">
                <a:latin typeface="Century Gothic" panose="020B0502020202020204" pitchFamily="34" charset="0"/>
              </a:rPr>
              <a:t>15</a:t>
            </a:r>
            <a:r>
              <a:rPr lang="en-US" sz="2600" dirty="0">
                <a:latin typeface="Century Gothic" panose="020B0502020202020204" pitchFamily="34" charset="0"/>
              </a:rPr>
              <a:t> For if their rejection means the reconciliation of the world, what will their acceptance mean but life from the dead? </a:t>
            </a:r>
            <a:r>
              <a:rPr lang="en-US" sz="2600" baseline="30000" dirty="0">
                <a:latin typeface="Century Gothic" panose="020B0502020202020204" pitchFamily="34" charset="0"/>
              </a:rPr>
              <a:t>16</a:t>
            </a:r>
            <a:r>
              <a:rPr lang="en-US" sz="2600" dirty="0">
                <a:latin typeface="Century Gothic" panose="020B0502020202020204" pitchFamily="34" charset="0"/>
              </a:rPr>
              <a:t> If the dough offered as </a:t>
            </a:r>
            <a:r>
              <a:rPr lang="en-US" sz="2600" dirty="0" err="1">
                <a:latin typeface="Century Gothic" panose="020B0502020202020204" pitchFamily="34" charset="0"/>
              </a:rPr>
              <a:t>firstfruits</a:t>
            </a:r>
            <a:r>
              <a:rPr lang="en-US" sz="2600" dirty="0">
                <a:latin typeface="Century Gothic" panose="020B0502020202020204" pitchFamily="34" charset="0"/>
              </a:rPr>
              <a:t> is holy, so is the whole lump, and if the root is holy, so are the branches. </a:t>
            </a:r>
          </a:p>
        </p:txBody>
      </p:sp>
    </p:spTree>
    <p:extLst>
      <p:ext uri="{BB962C8B-B14F-4D97-AF65-F5344CB8AC3E}">
        <p14:creationId xmlns:p14="http://schemas.microsoft.com/office/powerpoint/2010/main" val="5683933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475" y="5059827"/>
            <a:ext cx="513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results of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4476" y="5683028"/>
            <a:ext cx="419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Israel’s hardening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868B7-A4D5-DB15-5586-A3D2414CCFF2}"/>
              </a:ext>
            </a:extLst>
          </p:cNvPr>
          <p:cNvSpPr txBox="1"/>
          <p:nvPr/>
        </p:nvSpPr>
        <p:spPr>
          <a:xfrm>
            <a:off x="1085851" y="0"/>
            <a:ext cx="110568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Romans 11:11–16 (ESV) </a:t>
            </a:r>
          </a:p>
          <a:p>
            <a:r>
              <a:rPr lang="en-US" sz="2600" baseline="30000" dirty="0">
                <a:latin typeface="Century Gothic" panose="020B0502020202020204" pitchFamily="34" charset="0"/>
              </a:rPr>
              <a:t>11</a:t>
            </a:r>
            <a:r>
              <a:rPr lang="en-US" sz="2600" dirty="0">
                <a:latin typeface="Century Gothic" panose="020B0502020202020204" pitchFamily="34" charset="0"/>
              </a:rPr>
              <a:t> So I ask, </a:t>
            </a:r>
            <a:r>
              <a:rPr lang="en-US" sz="2600" dirty="0">
                <a:solidFill>
                  <a:srgbClr val="00B050"/>
                </a:solidFill>
                <a:latin typeface="Century Gothic" panose="020B0502020202020204" pitchFamily="34" charset="0"/>
              </a:rPr>
              <a:t>did they stumble in order that they might fall? </a:t>
            </a:r>
            <a:r>
              <a:rPr lang="en-US" sz="2600" dirty="0">
                <a:latin typeface="Century Gothic" panose="020B0502020202020204" pitchFamily="34" charset="0"/>
              </a:rPr>
              <a:t>By no means! Rather, through their trespass salvation has come to the Gentiles, so as to make Israel jealous. </a:t>
            </a:r>
            <a:r>
              <a:rPr lang="en-US" sz="2600" baseline="30000" dirty="0">
                <a:latin typeface="Century Gothic" panose="020B0502020202020204" pitchFamily="34" charset="0"/>
              </a:rPr>
              <a:t>12</a:t>
            </a:r>
            <a:r>
              <a:rPr lang="en-US" sz="2600" dirty="0">
                <a:latin typeface="Century Gothic" panose="020B0502020202020204" pitchFamily="34" charset="0"/>
              </a:rPr>
              <a:t> Now if their trespass means riches for the world, and if their failure means riches for the Gentiles, how much more will </a:t>
            </a:r>
            <a:r>
              <a:rPr lang="en-US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their full inclusion </a:t>
            </a:r>
            <a:r>
              <a:rPr lang="en-US" sz="2600" dirty="0">
                <a:latin typeface="Century Gothic" panose="020B0502020202020204" pitchFamily="34" charset="0"/>
              </a:rPr>
              <a:t>mean! </a:t>
            </a:r>
            <a:r>
              <a:rPr lang="en-US" sz="2600" baseline="30000" dirty="0">
                <a:latin typeface="Century Gothic" panose="020B0502020202020204" pitchFamily="34" charset="0"/>
              </a:rPr>
              <a:t>13</a:t>
            </a:r>
            <a:r>
              <a:rPr lang="en-US" sz="2600" dirty="0">
                <a:latin typeface="Century Gothic" panose="020B0502020202020204" pitchFamily="34" charset="0"/>
              </a:rPr>
              <a:t> Now I am speaking to you Gentiles. Inasmuch then as I am an apostle to the Gentiles, I magnify my ministry </a:t>
            </a:r>
            <a:r>
              <a:rPr lang="en-US" sz="2600" baseline="30000" dirty="0">
                <a:latin typeface="Century Gothic" panose="020B0502020202020204" pitchFamily="34" charset="0"/>
              </a:rPr>
              <a:t>14</a:t>
            </a:r>
            <a:r>
              <a:rPr lang="en-US" sz="2600" dirty="0">
                <a:latin typeface="Century Gothic" panose="020B0502020202020204" pitchFamily="34" charset="0"/>
              </a:rPr>
              <a:t> in order somehow to make my fellow Jews jealous, and thus </a:t>
            </a:r>
            <a:r>
              <a:rPr lang="en-US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save some of them</a:t>
            </a:r>
            <a:r>
              <a:rPr lang="en-US" sz="2600" dirty="0">
                <a:latin typeface="Century Gothic" panose="020B0502020202020204" pitchFamily="34" charset="0"/>
              </a:rPr>
              <a:t>. </a:t>
            </a:r>
            <a:r>
              <a:rPr lang="en-US" sz="2600" baseline="30000" dirty="0">
                <a:latin typeface="Century Gothic" panose="020B0502020202020204" pitchFamily="34" charset="0"/>
              </a:rPr>
              <a:t>15</a:t>
            </a:r>
            <a:r>
              <a:rPr lang="en-US" sz="2600" dirty="0">
                <a:latin typeface="Century Gothic" panose="020B0502020202020204" pitchFamily="34" charset="0"/>
              </a:rPr>
              <a:t> For if their rejection means the reconciliation of the world, what will their acceptance mean but life from the dead? </a:t>
            </a:r>
            <a:r>
              <a:rPr lang="en-US" sz="2600" baseline="30000" dirty="0">
                <a:latin typeface="Century Gothic" panose="020B0502020202020204" pitchFamily="34" charset="0"/>
              </a:rPr>
              <a:t>16</a:t>
            </a:r>
            <a:r>
              <a:rPr lang="en-US" sz="2600" dirty="0">
                <a:latin typeface="Century Gothic" panose="020B0502020202020204" pitchFamily="34" charset="0"/>
              </a:rPr>
              <a:t> If the dough offered as </a:t>
            </a:r>
            <a:r>
              <a:rPr lang="en-US" sz="2600" dirty="0" err="1">
                <a:latin typeface="Century Gothic" panose="020B0502020202020204" pitchFamily="34" charset="0"/>
              </a:rPr>
              <a:t>firstfruits</a:t>
            </a:r>
            <a:r>
              <a:rPr lang="en-US" sz="2600" dirty="0">
                <a:latin typeface="Century Gothic" panose="020B0502020202020204" pitchFamily="34" charset="0"/>
              </a:rPr>
              <a:t> is holy, so is the whole lump, and if the root is holy, so are the branches. </a:t>
            </a:r>
          </a:p>
        </p:txBody>
      </p:sp>
    </p:spTree>
    <p:extLst>
      <p:ext uri="{BB962C8B-B14F-4D97-AF65-F5344CB8AC3E}">
        <p14:creationId xmlns:p14="http://schemas.microsoft.com/office/powerpoint/2010/main" val="169919917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93271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1664</TotalTime>
  <Words>903</Words>
  <Application>Microsoft Macintosh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Avenir Heavy</vt:lpstr>
      <vt:lpstr>Century Gothic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22</cp:revision>
  <dcterms:created xsi:type="dcterms:W3CDTF">2016-12-02T01:41:56Z</dcterms:created>
  <dcterms:modified xsi:type="dcterms:W3CDTF">2023-05-04T19:35:02Z</dcterms:modified>
</cp:coreProperties>
</file>