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8" r:id="rId3"/>
    <p:sldId id="257" r:id="rId4"/>
    <p:sldId id="259" r:id="rId5"/>
    <p:sldId id="260" r:id="rId6"/>
    <p:sldId id="262" r:id="rId7"/>
    <p:sldId id="261" r:id="rId8"/>
    <p:sldId id="264" r:id="rId9"/>
    <p:sldId id="263" r:id="rId10"/>
    <p:sldId id="265" r:id="rId11"/>
  </p:sldIdLst>
  <p:sldSz cx="12192000" cy="6858000"/>
  <p:notesSz cx="6858000" cy="9144000"/>
  <p:embeddedFontLst>
    <p:embeddedFont>
      <p:font typeface="Avenir Black" panose="02000503020000020003" pitchFamily="2" charset="0"/>
      <p:bold r:id="rId12"/>
      <p:italic r:id="rId13"/>
      <p:boldItalic r:id="rId14"/>
    </p:embeddedFont>
    <p:embeddedFont>
      <p:font typeface="AVENIR LIGHT OBLIQUE" panose="020B0402020203090204" pitchFamily="34" charset="77"/>
      <p:italic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05A7A9-1AE9-7649-8CE9-6EA44155A82A}"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232663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5A7A9-1AE9-7649-8CE9-6EA44155A82A}"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295307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5A7A9-1AE9-7649-8CE9-6EA44155A82A}"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22242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5A7A9-1AE9-7649-8CE9-6EA44155A82A}"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30237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5A7A9-1AE9-7649-8CE9-6EA44155A82A}"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78179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05A7A9-1AE9-7649-8CE9-6EA44155A82A}" type="datetimeFigureOut">
              <a:rPr lang="en-US" smtClean="0"/>
              <a:t>6/17/23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118013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05A7A9-1AE9-7649-8CE9-6EA44155A82A}" type="datetimeFigureOut">
              <a:rPr lang="en-US" smtClean="0"/>
              <a:t>6/17/23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143919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05A7A9-1AE9-7649-8CE9-6EA44155A82A}" type="datetimeFigureOut">
              <a:rPr lang="en-US" smtClean="0"/>
              <a:t>6/17/23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364860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5A7A9-1AE9-7649-8CE9-6EA44155A82A}" type="datetimeFigureOut">
              <a:rPr lang="en-US" smtClean="0"/>
              <a:t>6/17/23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361615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5A7A9-1AE9-7649-8CE9-6EA44155A82A}" type="datetimeFigureOut">
              <a:rPr lang="en-US" smtClean="0"/>
              <a:t>6/17/23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61152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5A7A9-1AE9-7649-8CE9-6EA44155A82A}" type="datetimeFigureOut">
              <a:rPr lang="en-US" smtClean="0"/>
              <a:t>6/17/23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5E11F-9613-C541-A57D-E27CDEC3568F}" type="slidenum">
              <a:rPr lang="en-US" smtClean="0"/>
              <a:t>‹#›</a:t>
            </a:fld>
            <a:endParaRPr lang="en-US"/>
          </a:p>
        </p:txBody>
      </p:sp>
    </p:spTree>
    <p:extLst>
      <p:ext uri="{BB962C8B-B14F-4D97-AF65-F5344CB8AC3E}">
        <p14:creationId xmlns:p14="http://schemas.microsoft.com/office/powerpoint/2010/main" val="160162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5A7A9-1AE9-7649-8CE9-6EA44155A82A}" type="datetimeFigureOut">
              <a:rPr lang="en-US" smtClean="0"/>
              <a:t>6/17/23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5E11F-9613-C541-A57D-E27CDEC3568F}" type="slidenum">
              <a:rPr lang="en-US" smtClean="0"/>
              <a:t>‹#›</a:t>
            </a:fld>
            <a:endParaRPr lang="en-US"/>
          </a:p>
        </p:txBody>
      </p:sp>
    </p:spTree>
    <p:extLst>
      <p:ext uri="{BB962C8B-B14F-4D97-AF65-F5344CB8AC3E}">
        <p14:creationId xmlns:p14="http://schemas.microsoft.com/office/powerpoint/2010/main" val="797889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347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8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5D35559-20AD-ACE3-942F-48FD8B49EA6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79605985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loud, sky, nature, mountain&#10;&#10;Description automatically generated">
            <a:extLst>
              <a:ext uri="{FF2B5EF4-FFF2-40B4-BE49-F238E27FC236}">
                <a16:creationId xmlns:a16="http://schemas.microsoft.com/office/drawing/2014/main" id="{58F0E00D-640F-B68B-EC6E-8172A126282E}"/>
              </a:ext>
            </a:extLst>
          </p:cNvPr>
          <p:cNvPicPr>
            <a:picLocks noChangeAspect="1"/>
          </p:cNvPicPr>
          <p:nvPr/>
        </p:nvPicPr>
        <p:blipFill rotWithShape="1">
          <a:blip r:embed="rId2"/>
          <a:srcRect t="11148" b="459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653CFCA-1F93-EE06-568A-2F019CD12ACF}"/>
              </a:ext>
            </a:extLst>
          </p:cNvPr>
          <p:cNvSpPr txBox="1"/>
          <p:nvPr/>
        </p:nvSpPr>
        <p:spPr>
          <a:xfrm>
            <a:off x="12769" y="0"/>
            <a:ext cx="5888921" cy="3539430"/>
          </a:xfrm>
          <a:prstGeom prst="rect">
            <a:avLst/>
          </a:prstGeom>
          <a:noFill/>
        </p:spPr>
        <p:txBody>
          <a:bodyPr wrap="square" rtlCol="0">
            <a:spAutoFit/>
          </a:bodyPr>
          <a:lstStyle/>
          <a:p>
            <a:r>
              <a:rPr lang="en-US" sz="2800" b="1" dirty="0">
                <a:solidFill>
                  <a:schemeClr val="bg1"/>
                </a:solidFill>
                <a:latin typeface="Avenir Black" panose="02000503020000020003" pitchFamily="2" charset="0"/>
              </a:rPr>
              <a:t>“For I have chosen him, that he may command his children and his household after him to keep the way of the Lord by doing righteousness and justice, so that the Lord may bring to Abraham what he has promised him.” </a:t>
            </a:r>
          </a:p>
          <a:p>
            <a:r>
              <a:rPr lang="en-US" sz="2800" b="1" dirty="0">
                <a:solidFill>
                  <a:schemeClr val="bg1"/>
                </a:solidFill>
                <a:latin typeface="Avenir Black" panose="02000503020000020003" pitchFamily="2" charset="0"/>
              </a:rPr>
              <a:t>(Genesis 18:19, ESV) </a:t>
            </a:r>
          </a:p>
        </p:txBody>
      </p:sp>
      <p:sp>
        <p:nvSpPr>
          <p:cNvPr id="5" name="TextBox 4">
            <a:extLst>
              <a:ext uri="{FF2B5EF4-FFF2-40B4-BE49-F238E27FC236}">
                <a16:creationId xmlns:a16="http://schemas.microsoft.com/office/drawing/2014/main" id="{F002E133-E049-ED72-82BA-4D062EA198D4}"/>
              </a:ext>
            </a:extLst>
          </p:cNvPr>
          <p:cNvSpPr txBox="1"/>
          <p:nvPr/>
        </p:nvSpPr>
        <p:spPr>
          <a:xfrm>
            <a:off x="6096000" y="0"/>
            <a:ext cx="6105721" cy="3539430"/>
          </a:xfrm>
          <a:prstGeom prst="rect">
            <a:avLst/>
          </a:prstGeom>
          <a:noFill/>
        </p:spPr>
        <p:txBody>
          <a:bodyPr wrap="square" rtlCol="0">
            <a:spAutoFit/>
          </a:bodyPr>
          <a:lstStyle/>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Porque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yo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he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escogido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para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mande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 sus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hijos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su</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casa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después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guarden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camino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del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haciendo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justicia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juicio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para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cumpla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Abraham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todo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ha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dicho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acerca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p>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Génesis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18:19, LBLA) </a:t>
            </a:r>
          </a:p>
        </p:txBody>
      </p:sp>
      <p:cxnSp>
        <p:nvCxnSpPr>
          <p:cNvPr id="7" name="Straight Connector 6">
            <a:extLst>
              <a:ext uri="{FF2B5EF4-FFF2-40B4-BE49-F238E27FC236}">
                <a16:creationId xmlns:a16="http://schemas.microsoft.com/office/drawing/2014/main" id="{61D46CB3-9653-9781-EE5A-B1834A6759C9}"/>
              </a:ext>
            </a:extLst>
          </p:cNvPr>
          <p:cNvCxnSpPr/>
          <p:nvPr/>
        </p:nvCxnSpPr>
        <p:spPr>
          <a:xfrm>
            <a:off x="5901690" y="0"/>
            <a:ext cx="0" cy="342900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09AB1D8-D6AD-CDAE-8FCC-84110A8F2FD5}"/>
              </a:ext>
            </a:extLst>
          </p:cNvPr>
          <p:cNvSpPr txBox="1"/>
          <p:nvPr/>
        </p:nvSpPr>
        <p:spPr>
          <a:xfrm>
            <a:off x="12769" y="5343555"/>
            <a:ext cx="6865826" cy="1569660"/>
          </a:xfrm>
          <a:prstGeom prst="rect">
            <a:avLst/>
          </a:prstGeom>
          <a:noFill/>
        </p:spPr>
        <p:txBody>
          <a:bodyPr wrap="square" rtlCol="0">
            <a:spAutoFit/>
          </a:bodyPr>
          <a:lstStyle/>
          <a:p>
            <a:r>
              <a:rPr lang="en-US" sz="4800" i="1" dirty="0">
                <a:latin typeface="Avenir Light Oblique" panose="020B0402020203090204" pitchFamily="34" charset="77"/>
              </a:rPr>
              <a:t>Father Abraham</a:t>
            </a:r>
          </a:p>
          <a:p>
            <a:r>
              <a:rPr lang="en-US" sz="4800" i="1" dirty="0">
                <a:latin typeface="Avenir Light Oblique" panose="020B0402020203090204" pitchFamily="34" charset="77"/>
              </a:rPr>
              <a:t>Padre Abraham</a:t>
            </a:r>
          </a:p>
        </p:txBody>
      </p:sp>
    </p:spTree>
    <p:extLst>
      <p:ext uri="{BB962C8B-B14F-4D97-AF65-F5344CB8AC3E}">
        <p14:creationId xmlns:p14="http://schemas.microsoft.com/office/powerpoint/2010/main" val="1476679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loud, sky, nature, mountain&#10;&#10;Description automatically generated">
            <a:extLst>
              <a:ext uri="{FF2B5EF4-FFF2-40B4-BE49-F238E27FC236}">
                <a16:creationId xmlns:a16="http://schemas.microsoft.com/office/drawing/2014/main" id="{58F0E00D-640F-B68B-EC6E-8172A126282E}"/>
              </a:ext>
            </a:extLst>
          </p:cNvPr>
          <p:cNvPicPr>
            <a:picLocks noChangeAspect="1"/>
          </p:cNvPicPr>
          <p:nvPr/>
        </p:nvPicPr>
        <p:blipFill rotWithShape="1">
          <a:blip r:embed="rId2"/>
          <a:srcRect t="11148" b="459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653CFCA-1F93-EE06-568A-2F019CD12ACF}"/>
              </a:ext>
            </a:extLst>
          </p:cNvPr>
          <p:cNvSpPr txBox="1"/>
          <p:nvPr/>
        </p:nvSpPr>
        <p:spPr>
          <a:xfrm>
            <a:off x="12769" y="0"/>
            <a:ext cx="5888921" cy="3539430"/>
          </a:xfrm>
          <a:prstGeom prst="rect">
            <a:avLst/>
          </a:prstGeom>
          <a:noFill/>
        </p:spPr>
        <p:txBody>
          <a:bodyPr wrap="square" rtlCol="0">
            <a:spAutoFit/>
          </a:bodyPr>
          <a:lstStyle/>
          <a:p>
            <a:r>
              <a:rPr lang="en-US" sz="2800" b="1" dirty="0">
                <a:solidFill>
                  <a:schemeClr val="bg1"/>
                </a:solidFill>
                <a:latin typeface="Avenir Black" panose="02000503020000020003" pitchFamily="2" charset="0"/>
              </a:rPr>
              <a:t>“For </a:t>
            </a:r>
            <a:r>
              <a:rPr lang="en-US" sz="2800" b="1" u="sng" dirty="0">
                <a:solidFill>
                  <a:schemeClr val="bg1"/>
                </a:solidFill>
                <a:latin typeface="Avenir Black" panose="02000503020000020003" pitchFamily="2" charset="0"/>
              </a:rPr>
              <a:t>I have chosen him</a:t>
            </a:r>
            <a:r>
              <a:rPr lang="en-US" sz="2800" b="1" dirty="0">
                <a:solidFill>
                  <a:schemeClr val="bg1"/>
                </a:solidFill>
                <a:latin typeface="Avenir Black" panose="02000503020000020003" pitchFamily="2" charset="0"/>
              </a:rPr>
              <a:t>, that he may command his children and his household after him to keep the way of the Lord by doing righteousness and justice, so that the Lord may bring to Abraham what he has promised him.” </a:t>
            </a:r>
          </a:p>
          <a:p>
            <a:r>
              <a:rPr lang="en-US" sz="2800" b="1" dirty="0">
                <a:solidFill>
                  <a:schemeClr val="bg1"/>
                </a:solidFill>
                <a:latin typeface="Avenir Black" panose="02000503020000020003" pitchFamily="2" charset="0"/>
              </a:rPr>
              <a:t>(Genesis 18:19, ESV) </a:t>
            </a:r>
          </a:p>
        </p:txBody>
      </p:sp>
      <p:sp>
        <p:nvSpPr>
          <p:cNvPr id="5" name="TextBox 4">
            <a:extLst>
              <a:ext uri="{FF2B5EF4-FFF2-40B4-BE49-F238E27FC236}">
                <a16:creationId xmlns:a16="http://schemas.microsoft.com/office/drawing/2014/main" id="{F002E133-E049-ED72-82BA-4D062EA198D4}"/>
              </a:ext>
            </a:extLst>
          </p:cNvPr>
          <p:cNvSpPr txBox="1"/>
          <p:nvPr/>
        </p:nvSpPr>
        <p:spPr>
          <a:xfrm>
            <a:off x="6096000" y="0"/>
            <a:ext cx="6105721" cy="3539430"/>
          </a:xfrm>
          <a:prstGeom prst="rect">
            <a:avLst/>
          </a:prstGeom>
          <a:noFill/>
        </p:spPr>
        <p:txBody>
          <a:bodyPr wrap="square" rtlCol="0">
            <a:spAutoFit/>
          </a:bodyPr>
          <a:lstStyle/>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Porque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yo</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he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escogido</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para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mande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 sus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hijos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su</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casa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después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guarden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camino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del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haciendo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justicia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juicio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para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cumpla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Abraham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todo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ha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dicho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acerca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p>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Génesis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18:19, LBLA) </a:t>
            </a:r>
          </a:p>
        </p:txBody>
      </p:sp>
      <p:cxnSp>
        <p:nvCxnSpPr>
          <p:cNvPr id="7" name="Straight Connector 6">
            <a:extLst>
              <a:ext uri="{FF2B5EF4-FFF2-40B4-BE49-F238E27FC236}">
                <a16:creationId xmlns:a16="http://schemas.microsoft.com/office/drawing/2014/main" id="{61D46CB3-9653-9781-EE5A-B1834A6759C9}"/>
              </a:ext>
            </a:extLst>
          </p:cNvPr>
          <p:cNvCxnSpPr/>
          <p:nvPr/>
        </p:nvCxnSpPr>
        <p:spPr>
          <a:xfrm>
            <a:off x="5901690" y="0"/>
            <a:ext cx="0" cy="342900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09AB1D8-D6AD-CDAE-8FCC-84110A8F2FD5}"/>
              </a:ext>
            </a:extLst>
          </p:cNvPr>
          <p:cNvSpPr txBox="1"/>
          <p:nvPr/>
        </p:nvSpPr>
        <p:spPr>
          <a:xfrm>
            <a:off x="12768" y="5343555"/>
            <a:ext cx="12177707" cy="1569660"/>
          </a:xfrm>
          <a:prstGeom prst="rect">
            <a:avLst/>
          </a:prstGeom>
          <a:noFill/>
        </p:spPr>
        <p:txBody>
          <a:bodyPr wrap="square" rtlCol="0">
            <a:spAutoFit/>
          </a:bodyPr>
          <a:lstStyle/>
          <a:p>
            <a:r>
              <a:rPr lang="en-US" sz="4800" i="1" dirty="0">
                <a:latin typeface="Avenir Light Oblique" panose="020B0402020203090204" pitchFamily="34" charset="77"/>
              </a:rPr>
              <a:t>Abraham was “known” by God</a:t>
            </a:r>
          </a:p>
          <a:p>
            <a:r>
              <a:rPr lang="en-US" sz="4800" i="1" dirty="0">
                <a:latin typeface="Avenir Light Oblique" panose="020B0402020203090204" pitchFamily="34" charset="77"/>
              </a:rPr>
              <a:t>Abraham </a:t>
            </a:r>
            <a:r>
              <a:rPr lang="en-US" sz="4800" i="1" dirty="0" err="1">
                <a:latin typeface="Avenir Light Oblique" panose="020B0402020203090204" pitchFamily="34" charset="77"/>
              </a:rPr>
              <a:t>fue</a:t>
            </a:r>
            <a:r>
              <a:rPr lang="en-US" sz="4800" i="1" dirty="0">
                <a:latin typeface="Avenir Light Oblique" panose="020B0402020203090204" pitchFamily="34" charset="77"/>
              </a:rPr>
              <a:t> "</a:t>
            </a:r>
            <a:r>
              <a:rPr lang="en-US" sz="4800" i="1" dirty="0" err="1">
                <a:latin typeface="Avenir Light Oblique" panose="020B0402020203090204" pitchFamily="34" charset="77"/>
              </a:rPr>
              <a:t>conocido</a:t>
            </a:r>
            <a:r>
              <a:rPr lang="en-US" sz="4800" i="1" dirty="0">
                <a:latin typeface="Avenir Light Oblique" panose="020B0402020203090204" pitchFamily="34" charset="77"/>
              </a:rPr>
              <a:t>" </a:t>
            </a:r>
            <a:r>
              <a:rPr lang="en-US" sz="4800" i="1" dirty="0" err="1">
                <a:latin typeface="Avenir Light Oblique" panose="020B0402020203090204" pitchFamily="34" charset="77"/>
              </a:rPr>
              <a:t>por</a:t>
            </a:r>
            <a:r>
              <a:rPr lang="en-US" sz="4800" i="1" dirty="0">
                <a:latin typeface="Avenir Light Oblique" panose="020B0402020203090204" pitchFamily="34" charset="77"/>
              </a:rPr>
              <a:t> Dios</a:t>
            </a:r>
          </a:p>
        </p:txBody>
      </p:sp>
    </p:spTree>
    <p:extLst>
      <p:ext uri="{BB962C8B-B14F-4D97-AF65-F5344CB8AC3E}">
        <p14:creationId xmlns:p14="http://schemas.microsoft.com/office/powerpoint/2010/main" val="277355064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loud, sky, nature, mountain&#10;&#10;Description automatically generated">
            <a:extLst>
              <a:ext uri="{FF2B5EF4-FFF2-40B4-BE49-F238E27FC236}">
                <a16:creationId xmlns:a16="http://schemas.microsoft.com/office/drawing/2014/main" id="{58F0E00D-640F-B68B-EC6E-8172A126282E}"/>
              </a:ext>
            </a:extLst>
          </p:cNvPr>
          <p:cNvPicPr>
            <a:picLocks noChangeAspect="1"/>
          </p:cNvPicPr>
          <p:nvPr/>
        </p:nvPicPr>
        <p:blipFill rotWithShape="1">
          <a:blip r:embed="rId2"/>
          <a:srcRect t="11148" b="459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653CFCA-1F93-EE06-568A-2F019CD12ACF}"/>
              </a:ext>
            </a:extLst>
          </p:cNvPr>
          <p:cNvSpPr txBox="1"/>
          <p:nvPr/>
        </p:nvSpPr>
        <p:spPr>
          <a:xfrm>
            <a:off x="12769" y="0"/>
            <a:ext cx="5888921" cy="3539430"/>
          </a:xfrm>
          <a:prstGeom prst="rect">
            <a:avLst/>
          </a:prstGeom>
          <a:noFill/>
        </p:spPr>
        <p:txBody>
          <a:bodyPr wrap="square" rtlCol="0">
            <a:spAutoFit/>
          </a:bodyPr>
          <a:lstStyle/>
          <a:p>
            <a:r>
              <a:rPr lang="en-US" sz="2800" b="1" dirty="0">
                <a:solidFill>
                  <a:schemeClr val="bg1"/>
                </a:solidFill>
                <a:latin typeface="Avenir Black" panose="02000503020000020003" pitchFamily="2" charset="0"/>
              </a:rPr>
              <a:t>“For I have chosen him, that he may command his children and his household after him to keep the way of the Lord by </a:t>
            </a:r>
            <a:r>
              <a:rPr lang="en-US" sz="2800" b="1" u="sng" dirty="0">
                <a:solidFill>
                  <a:schemeClr val="bg1"/>
                </a:solidFill>
                <a:latin typeface="Avenir Black" panose="02000503020000020003" pitchFamily="2" charset="0"/>
              </a:rPr>
              <a:t>doing righteousness and justice</a:t>
            </a:r>
            <a:r>
              <a:rPr lang="en-US" sz="2800" b="1" dirty="0">
                <a:solidFill>
                  <a:schemeClr val="bg1"/>
                </a:solidFill>
                <a:latin typeface="Avenir Black" panose="02000503020000020003" pitchFamily="2" charset="0"/>
              </a:rPr>
              <a:t>, so that the Lord may bring to Abraham what he has promised him.” </a:t>
            </a:r>
          </a:p>
          <a:p>
            <a:r>
              <a:rPr lang="en-US" sz="2800" b="1" dirty="0">
                <a:solidFill>
                  <a:schemeClr val="bg1"/>
                </a:solidFill>
                <a:latin typeface="Avenir Black" panose="02000503020000020003" pitchFamily="2" charset="0"/>
              </a:rPr>
              <a:t>(Genesis 18:19, ESV) </a:t>
            </a:r>
          </a:p>
        </p:txBody>
      </p:sp>
      <p:sp>
        <p:nvSpPr>
          <p:cNvPr id="5" name="TextBox 4">
            <a:extLst>
              <a:ext uri="{FF2B5EF4-FFF2-40B4-BE49-F238E27FC236}">
                <a16:creationId xmlns:a16="http://schemas.microsoft.com/office/drawing/2014/main" id="{F002E133-E049-ED72-82BA-4D062EA198D4}"/>
              </a:ext>
            </a:extLst>
          </p:cNvPr>
          <p:cNvSpPr txBox="1"/>
          <p:nvPr/>
        </p:nvSpPr>
        <p:spPr>
          <a:xfrm>
            <a:off x="6096000" y="0"/>
            <a:ext cx="6105721" cy="3539430"/>
          </a:xfrm>
          <a:prstGeom prst="rect">
            <a:avLst/>
          </a:prstGeom>
          <a:noFill/>
        </p:spPr>
        <p:txBody>
          <a:bodyPr wrap="square" rtlCol="0">
            <a:spAutoFit/>
          </a:bodyPr>
          <a:lstStyle/>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Porque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yo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he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escogido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para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mande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 sus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hijos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su</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casa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después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guarden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camino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del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haciendo</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justicia</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juicio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para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cumpla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Abraham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todo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ha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dicho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acerca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p>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Génesis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18:19, LBLA) </a:t>
            </a:r>
          </a:p>
        </p:txBody>
      </p:sp>
      <p:cxnSp>
        <p:nvCxnSpPr>
          <p:cNvPr id="7" name="Straight Connector 6">
            <a:extLst>
              <a:ext uri="{FF2B5EF4-FFF2-40B4-BE49-F238E27FC236}">
                <a16:creationId xmlns:a16="http://schemas.microsoft.com/office/drawing/2014/main" id="{61D46CB3-9653-9781-EE5A-B1834A6759C9}"/>
              </a:ext>
            </a:extLst>
          </p:cNvPr>
          <p:cNvCxnSpPr/>
          <p:nvPr/>
        </p:nvCxnSpPr>
        <p:spPr>
          <a:xfrm>
            <a:off x="5901690" y="0"/>
            <a:ext cx="0" cy="342900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09AB1D8-D6AD-CDAE-8FCC-84110A8F2FD5}"/>
              </a:ext>
            </a:extLst>
          </p:cNvPr>
          <p:cNvSpPr txBox="1"/>
          <p:nvPr/>
        </p:nvSpPr>
        <p:spPr>
          <a:xfrm>
            <a:off x="12768" y="5343555"/>
            <a:ext cx="12177707" cy="1569660"/>
          </a:xfrm>
          <a:prstGeom prst="rect">
            <a:avLst/>
          </a:prstGeom>
          <a:noFill/>
        </p:spPr>
        <p:txBody>
          <a:bodyPr wrap="square" rtlCol="0">
            <a:spAutoFit/>
          </a:bodyPr>
          <a:lstStyle/>
          <a:p>
            <a:r>
              <a:rPr lang="en-US" sz="4800" i="1" dirty="0">
                <a:latin typeface="Avenir Light Oblique" panose="020B0402020203090204" pitchFamily="34" charset="77"/>
              </a:rPr>
              <a:t>Abraham knew the way of the Lord</a:t>
            </a:r>
          </a:p>
          <a:p>
            <a:r>
              <a:rPr lang="en-US" sz="4800" i="1" dirty="0">
                <a:latin typeface="Avenir Light Oblique" panose="020B0402020203090204" pitchFamily="34" charset="77"/>
              </a:rPr>
              <a:t>Abraham </a:t>
            </a:r>
            <a:r>
              <a:rPr lang="en-US" sz="4800" i="1" dirty="0" err="1">
                <a:latin typeface="Avenir Light Oblique" panose="020B0402020203090204" pitchFamily="34" charset="77"/>
              </a:rPr>
              <a:t>conocía</a:t>
            </a:r>
            <a:r>
              <a:rPr lang="en-US" sz="4800" i="1" dirty="0">
                <a:latin typeface="Avenir Light Oblique" panose="020B0402020203090204" pitchFamily="34" charset="77"/>
              </a:rPr>
              <a:t> </a:t>
            </a:r>
            <a:r>
              <a:rPr lang="en-US" sz="4800" i="1" dirty="0" err="1">
                <a:latin typeface="Avenir Light Oblique" panose="020B0402020203090204" pitchFamily="34" charset="77"/>
              </a:rPr>
              <a:t>el</a:t>
            </a:r>
            <a:r>
              <a:rPr lang="en-US" sz="4800" i="1" dirty="0">
                <a:latin typeface="Avenir Light Oblique" panose="020B0402020203090204" pitchFamily="34" charset="77"/>
              </a:rPr>
              <a:t> </a:t>
            </a:r>
            <a:r>
              <a:rPr lang="en-US" sz="4800" i="1" dirty="0" err="1">
                <a:latin typeface="Avenir Light Oblique" panose="020B0402020203090204" pitchFamily="34" charset="77"/>
              </a:rPr>
              <a:t>camino</a:t>
            </a:r>
            <a:r>
              <a:rPr lang="en-US" sz="4800" i="1" dirty="0">
                <a:latin typeface="Avenir Light Oblique" panose="020B0402020203090204" pitchFamily="34" charset="77"/>
              </a:rPr>
              <a:t> del </a:t>
            </a:r>
            <a:r>
              <a:rPr lang="en-US" sz="4800" i="1" dirty="0" err="1">
                <a:latin typeface="Avenir Light Oblique" panose="020B0402020203090204" pitchFamily="34" charset="77"/>
              </a:rPr>
              <a:t>Señor</a:t>
            </a:r>
            <a:endParaRPr lang="en-US" sz="4800" i="1" dirty="0">
              <a:latin typeface="Avenir Light Oblique" panose="020B0402020203090204" pitchFamily="34" charset="77"/>
            </a:endParaRPr>
          </a:p>
        </p:txBody>
      </p:sp>
    </p:spTree>
    <p:extLst>
      <p:ext uri="{BB962C8B-B14F-4D97-AF65-F5344CB8AC3E}">
        <p14:creationId xmlns:p14="http://schemas.microsoft.com/office/powerpoint/2010/main" val="81534022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loud, sky, nature, mountain&#10;&#10;Description automatically generated">
            <a:extLst>
              <a:ext uri="{FF2B5EF4-FFF2-40B4-BE49-F238E27FC236}">
                <a16:creationId xmlns:a16="http://schemas.microsoft.com/office/drawing/2014/main" id="{58F0E00D-640F-B68B-EC6E-8172A126282E}"/>
              </a:ext>
            </a:extLst>
          </p:cNvPr>
          <p:cNvPicPr>
            <a:picLocks noChangeAspect="1"/>
          </p:cNvPicPr>
          <p:nvPr/>
        </p:nvPicPr>
        <p:blipFill rotWithShape="1">
          <a:blip r:embed="rId2"/>
          <a:srcRect t="11148" b="459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653CFCA-1F93-EE06-568A-2F019CD12ACF}"/>
              </a:ext>
            </a:extLst>
          </p:cNvPr>
          <p:cNvSpPr txBox="1"/>
          <p:nvPr/>
        </p:nvSpPr>
        <p:spPr>
          <a:xfrm>
            <a:off x="12769" y="0"/>
            <a:ext cx="5888921" cy="3539430"/>
          </a:xfrm>
          <a:prstGeom prst="rect">
            <a:avLst/>
          </a:prstGeom>
          <a:noFill/>
        </p:spPr>
        <p:txBody>
          <a:bodyPr wrap="square" rtlCol="0">
            <a:spAutoFit/>
          </a:bodyPr>
          <a:lstStyle/>
          <a:p>
            <a:r>
              <a:rPr lang="en-US" sz="2800" b="1" dirty="0">
                <a:solidFill>
                  <a:schemeClr val="bg1"/>
                </a:solidFill>
                <a:latin typeface="Avenir Black" panose="02000503020000020003" pitchFamily="2" charset="0"/>
              </a:rPr>
              <a:t>“For I have chosen him, that he may </a:t>
            </a:r>
            <a:r>
              <a:rPr lang="en-US" sz="2800" b="1" u="sng" dirty="0">
                <a:solidFill>
                  <a:schemeClr val="bg1"/>
                </a:solidFill>
                <a:latin typeface="Avenir Black" panose="02000503020000020003" pitchFamily="2" charset="0"/>
              </a:rPr>
              <a:t>command his children </a:t>
            </a:r>
            <a:r>
              <a:rPr lang="en-US" sz="2800" b="1" dirty="0">
                <a:solidFill>
                  <a:schemeClr val="bg1"/>
                </a:solidFill>
                <a:latin typeface="Avenir Black" panose="02000503020000020003" pitchFamily="2" charset="0"/>
              </a:rPr>
              <a:t>and his household after him to keep the way of the Lord by </a:t>
            </a:r>
            <a:r>
              <a:rPr lang="en-US" sz="2800" b="1" u="sng" dirty="0">
                <a:solidFill>
                  <a:schemeClr val="bg1"/>
                </a:solidFill>
                <a:latin typeface="Avenir Black" panose="02000503020000020003" pitchFamily="2" charset="0"/>
              </a:rPr>
              <a:t>doing righteousness and justice</a:t>
            </a:r>
            <a:r>
              <a:rPr lang="en-US" sz="2800" b="1" dirty="0">
                <a:solidFill>
                  <a:schemeClr val="bg1"/>
                </a:solidFill>
                <a:latin typeface="Avenir Black" panose="02000503020000020003" pitchFamily="2" charset="0"/>
              </a:rPr>
              <a:t>, so that the Lord may bring to Abraham what he has promised him.” </a:t>
            </a:r>
          </a:p>
          <a:p>
            <a:r>
              <a:rPr lang="en-US" sz="2800" b="1" dirty="0">
                <a:solidFill>
                  <a:schemeClr val="bg1"/>
                </a:solidFill>
                <a:latin typeface="Avenir Black" panose="02000503020000020003" pitchFamily="2" charset="0"/>
              </a:rPr>
              <a:t>(Genesis 18:19, ESV) </a:t>
            </a:r>
          </a:p>
        </p:txBody>
      </p:sp>
      <p:sp>
        <p:nvSpPr>
          <p:cNvPr id="5" name="TextBox 4">
            <a:extLst>
              <a:ext uri="{FF2B5EF4-FFF2-40B4-BE49-F238E27FC236}">
                <a16:creationId xmlns:a16="http://schemas.microsoft.com/office/drawing/2014/main" id="{F002E133-E049-ED72-82BA-4D062EA198D4}"/>
              </a:ext>
            </a:extLst>
          </p:cNvPr>
          <p:cNvSpPr txBox="1"/>
          <p:nvPr/>
        </p:nvSpPr>
        <p:spPr>
          <a:xfrm>
            <a:off x="6096000" y="0"/>
            <a:ext cx="6105721" cy="3539430"/>
          </a:xfrm>
          <a:prstGeom prst="rect">
            <a:avLst/>
          </a:prstGeom>
          <a:noFill/>
        </p:spPr>
        <p:txBody>
          <a:bodyPr wrap="square" rtlCol="0">
            <a:spAutoFit/>
          </a:bodyPr>
          <a:lstStyle/>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Porque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yo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he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escogido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para que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mande</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 sus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hijos</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y 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su</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casa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después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guarden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camino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del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haciendo</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justicia</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juicio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para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cumpla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Abraham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todo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ha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dicho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acerca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p>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Génesis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18:19, LBLA) </a:t>
            </a:r>
          </a:p>
        </p:txBody>
      </p:sp>
      <p:cxnSp>
        <p:nvCxnSpPr>
          <p:cNvPr id="7" name="Straight Connector 6">
            <a:extLst>
              <a:ext uri="{FF2B5EF4-FFF2-40B4-BE49-F238E27FC236}">
                <a16:creationId xmlns:a16="http://schemas.microsoft.com/office/drawing/2014/main" id="{61D46CB3-9653-9781-EE5A-B1834A6759C9}"/>
              </a:ext>
            </a:extLst>
          </p:cNvPr>
          <p:cNvCxnSpPr/>
          <p:nvPr/>
        </p:nvCxnSpPr>
        <p:spPr>
          <a:xfrm>
            <a:off x="5901690" y="0"/>
            <a:ext cx="0" cy="342900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09AB1D8-D6AD-CDAE-8FCC-84110A8F2FD5}"/>
              </a:ext>
            </a:extLst>
          </p:cNvPr>
          <p:cNvSpPr txBox="1"/>
          <p:nvPr/>
        </p:nvSpPr>
        <p:spPr>
          <a:xfrm>
            <a:off x="12768" y="5343555"/>
            <a:ext cx="12177707" cy="1569660"/>
          </a:xfrm>
          <a:prstGeom prst="rect">
            <a:avLst/>
          </a:prstGeom>
          <a:noFill/>
        </p:spPr>
        <p:txBody>
          <a:bodyPr wrap="square" rtlCol="0">
            <a:spAutoFit/>
          </a:bodyPr>
          <a:lstStyle/>
          <a:p>
            <a:r>
              <a:rPr lang="en-US" sz="4800" i="1" dirty="0">
                <a:latin typeface="Avenir Light Oblique" panose="020B0402020203090204" pitchFamily="34" charset="77"/>
              </a:rPr>
              <a:t>Abraham knew the way of the Lord</a:t>
            </a:r>
          </a:p>
          <a:p>
            <a:r>
              <a:rPr lang="en-US" sz="4800" i="1" dirty="0">
                <a:latin typeface="Avenir Light Oblique" panose="020B0402020203090204" pitchFamily="34" charset="77"/>
              </a:rPr>
              <a:t>Abraham </a:t>
            </a:r>
            <a:r>
              <a:rPr lang="en-US" sz="4800" i="1" dirty="0" err="1">
                <a:latin typeface="Avenir Light Oblique" panose="020B0402020203090204" pitchFamily="34" charset="77"/>
              </a:rPr>
              <a:t>conocía</a:t>
            </a:r>
            <a:r>
              <a:rPr lang="en-US" sz="4800" i="1" dirty="0">
                <a:latin typeface="Avenir Light Oblique" panose="020B0402020203090204" pitchFamily="34" charset="77"/>
              </a:rPr>
              <a:t> </a:t>
            </a:r>
            <a:r>
              <a:rPr lang="en-US" sz="4800" i="1" dirty="0" err="1">
                <a:latin typeface="Avenir Light Oblique" panose="020B0402020203090204" pitchFamily="34" charset="77"/>
              </a:rPr>
              <a:t>el</a:t>
            </a:r>
            <a:r>
              <a:rPr lang="en-US" sz="4800" i="1" dirty="0">
                <a:latin typeface="Avenir Light Oblique" panose="020B0402020203090204" pitchFamily="34" charset="77"/>
              </a:rPr>
              <a:t> </a:t>
            </a:r>
            <a:r>
              <a:rPr lang="en-US" sz="4800" i="1" dirty="0" err="1">
                <a:latin typeface="Avenir Light Oblique" panose="020B0402020203090204" pitchFamily="34" charset="77"/>
              </a:rPr>
              <a:t>camino</a:t>
            </a:r>
            <a:r>
              <a:rPr lang="en-US" sz="4800" i="1" dirty="0">
                <a:latin typeface="Avenir Light Oblique" panose="020B0402020203090204" pitchFamily="34" charset="77"/>
              </a:rPr>
              <a:t> del </a:t>
            </a:r>
            <a:r>
              <a:rPr lang="en-US" sz="4800" i="1" dirty="0" err="1">
                <a:latin typeface="Avenir Light Oblique" panose="020B0402020203090204" pitchFamily="34" charset="77"/>
              </a:rPr>
              <a:t>Señor</a:t>
            </a:r>
            <a:endParaRPr lang="en-US" sz="4800" i="1" dirty="0">
              <a:latin typeface="Avenir Light Oblique" panose="020B0402020203090204" pitchFamily="34" charset="77"/>
            </a:endParaRPr>
          </a:p>
        </p:txBody>
      </p:sp>
    </p:spTree>
    <p:extLst>
      <p:ext uri="{BB962C8B-B14F-4D97-AF65-F5344CB8AC3E}">
        <p14:creationId xmlns:p14="http://schemas.microsoft.com/office/powerpoint/2010/main" val="176150103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loud, sky, nature, mountain&#10;&#10;Description automatically generated">
            <a:extLst>
              <a:ext uri="{FF2B5EF4-FFF2-40B4-BE49-F238E27FC236}">
                <a16:creationId xmlns:a16="http://schemas.microsoft.com/office/drawing/2014/main" id="{58F0E00D-640F-B68B-EC6E-8172A126282E}"/>
              </a:ext>
            </a:extLst>
          </p:cNvPr>
          <p:cNvPicPr>
            <a:picLocks noChangeAspect="1"/>
          </p:cNvPicPr>
          <p:nvPr/>
        </p:nvPicPr>
        <p:blipFill rotWithShape="1">
          <a:blip r:embed="rId2"/>
          <a:srcRect t="11148" b="459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653CFCA-1F93-EE06-568A-2F019CD12ACF}"/>
              </a:ext>
            </a:extLst>
          </p:cNvPr>
          <p:cNvSpPr txBox="1"/>
          <p:nvPr/>
        </p:nvSpPr>
        <p:spPr>
          <a:xfrm>
            <a:off x="12769" y="0"/>
            <a:ext cx="5888921" cy="3539430"/>
          </a:xfrm>
          <a:prstGeom prst="rect">
            <a:avLst/>
          </a:prstGeom>
          <a:noFill/>
        </p:spPr>
        <p:txBody>
          <a:bodyPr wrap="square" rtlCol="0">
            <a:spAutoFit/>
          </a:bodyPr>
          <a:lstStyle/>
          <a:p>
            <a:r>
              <a:rPr lang="en-US" sz="2800" b="1" dirty="0">
                <a:solidFill>
                  <a:schemeClr val="bg1"/>
                </a:solidFill>
                <a:latin typeface="Avenir Black" panose="02000503020000020003" pitchFamily="2" charset="0"/>
              </a:rPr>
              <a:t>“For I have chosen him, that he may command his children and his household after him to keep the way of the Lord by doing righteousness and justice, </a:t>
            </a:r>
            <a:r>
              <a:rPr lang="en-US" sz="2800" b="1" u="sng" dirty="0">
                <a:solidFill>
                  <a:schemeClr val="bg1"/>
                </a:solidFill>
                <a:latin typeface="Avenir Black" panose="02000503020000020003" pitchFamily="2" charset="0"/>
              </a:rPr>
              <a:t>so that the Lord may bring to Abraham what he has promised him</a:t>
            </a:r>
            <a:r>
              <a:rPr lang="en-US" sz="2800" b="1" dirty="0">
                <a:solidFill>
                  <a:schemeClr val="bg1"/>
                </a:solidFill>
                <a:latin typeface="Avenir Black" panose="02000503020000020003" pitchFamily="2" charset="0"/>
              </a:rPr>
              <a:t>.” </a:t>
            </a:r>
          </a:p>
          <a:p>
            <a:r>
              <a:rPr lang="en-US" sz="2800" b="1" dirty="0">
                <a:solidFill>
                  <a:schemeClr val="bg1"/>
                </a:solidFill>
                <a:latin typeface="Avenir Black" panose="02000503020000020003" pitchFamily="2" charset="0"/>
              </a:rPr>
              <a:t>(Genesis 18:19, ESV) </a:t>
            </a:r>
          </a:p>
        </p:txBody>
      </p:sp>
      <p:sp>
        <p:nvSpPr>
          <p:cNvPr id="5" name="TextBox 4">
            <a:extLst>
              <a:ext uri="{FF2B5EF4-FFF2-40B4-BE49-F238E27FC236}">
                <a16:creationId xmlns:a16="http://schemas.microsoft.com/office/drawing/2014/main" id="{F002E133-E049-ED72-82BA-4D062EA198D4}"/>
              </a:ext>
            </a:extLst>
          </p:cNvPr>
          <p:cNvSpPr txBox="1"/>
          <p:nvPr/>
        </p:nvSpPr>
        <p:spPr>
          <a:xfrm>
            <a:off x="6096000" y="0"/>
            <a:ext cx="6105721" cy="3539430"/>
          </a:xfrm>
          <a:prstGeom prst="rect">
            <a:avLst/>
          </a:prstGeom>
          <a:noFill/>
        </p:spPr>
        <p:txBody>
          <a:bodyPr wrap="square" rtlCol="0">
            <a:spAutoFit/>
          </a:bodyPr>
          <a:lstStyle/>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Porque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yo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he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escogido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para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mande</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 sus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hijos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su</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casa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después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que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guarden</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camino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del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haciendo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justicia</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y </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juicio</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para que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el</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Señor</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cumpla</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en</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Abraham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todo</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lo que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ha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dicho</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acerca</a:t>
            </a:r>
            <a:r>
              <a:rPr lang="en-US" sz="2800" b="1" u="sng" dirty="0">
                <a:solidFill>
                  <a:schemeClr val="bg1"/>
                </a:solidFill>
                <a:effectLst>
                  <a:outerShdw blurRad="50800" dist="38100" dir="2700000" algn="tl" rotWithShape="0">
                    <a:schemeClr val="tx1">
                      <a:alpha val="40000"/>
                    </a:schemeClr>
                  </a:outerShdw>
                </a:effectLst>
                <a:latin typeface="Avenir Black" panose="02000503020000020003" pitchFamily="2" charset="0"/>
              </a:rPr>
              <a:t> de </a:t>
            </a:r>
            <a:r>
              <a:rPr lang="en-US" sz="2800" b="1" u="sng"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él</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a:t>
            </a:r>
          </a:p>
          <a:p>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a:t>
            </a:r>
            <a:r>
              <a:rPr lang="en-US" sz="2800" b="1" dirty="0" err="1">
                <a:solidFill>
                  <a:schemeClr val="bg1"/>
                </a:solidFill>
                <a:effectLst>
                  <a:outerShdw blurRad="50800" dist="38100" dir="2700000" algn="tl" rotWithShape="0">
                    <a:schemeClr val="tx1">
                      <a:alpha val="40000"/>
                    </a:schemeClr>
                  </a:outerShdw>
                </a:effectLst>
                <a:latin typeface="Avenir Black" panose="02000503020000020003" pitchFamily="2" charset="0"/>
              </a:rPr>
              <a:t>Génesis</a:t>
            </a:r>
            <a:r>
              <a:rPr lang="en-US" sz="2800" b="1" dirty="0">
                <a:solidFill>
                  <a:schemeClr val="bg1"/>
                </a:solidFill>
                <a:effectLst>
                  <a:outerShdw blurRad="50800" dist="38100" dir="2700000" algn="tl" rotWithShape="0">
                    <a:schemeClr val="tx1">
                      <a:alpha val="40000"/>
                    </a:schemeClr>
                  </a:outerShdw>
                </a:effectLst>
                <a:latin typeface="Avenir Black" panose="02000503020000020003" pitchFamily="2" charset="0"/>
              </a:rPr>
              <a:t> 18:19, LBLA) </a:t>
            </a:r>
          </a:p>
        </p:txBody>
      </p:sp>
      <p:cxnSp>
        <p:nvCxnSpPr>
          <p:cNvPr id="7" name="Straight Connector 6">
            <a:extLst>
              <a:ext uri="{FF2B5EF4-FFF2-40B4-BE49-F238E27FC236}">
                <a16:creationId xmlns:a16="http://schemas.microsoft.com/office/drawing/2014/main" id="{61D46CB3-9653-9781-EE5A-B1834A6759C9}"/>
              </a:ext>
            </a:extLst>
          </p:cNvPr>
          <p:cNvCxnSpPr/>
          <p:nvPr/>
        </p:nvCxnSpPr>
        <p:spPr>
          <a:xfrm>
            <a:off x="5901690" y="0"/>
            <a:ext cx="0" cy="342900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09AB1D8-D6AD-CDAE-8FCC-84110A8F2FD5}"/>
              </a:ext>
            </a:extLst>
          </p:cNvPr>
          <p:cNvSpPr txBox="1"/>
          <p:nvPr/>
        </p:nvSpPr>
        <p:spPr>
          <a:xfrm>
            <a:off x="12768" y="5343555"/>
            <a:ext cx="12177707" cy="1569660"/>
          </a:xfrm>
          <a:prstGeom prst="rect">
            <a:avLst/>
          </a:prstGeom>
          <a:noFill/>
        </p:spPr>
        <p:txBody>
          <a:bodyPr wrap="square" rtlCol="0">
            <a:spAutoFit/>
          </a:bodyPr>
          <a:lstStyle/>
          <a:p>
            <a:r>
              <a:rPr lang="en-US" sz="4800" i="1" dirty="0">
                <a:latin typeface="Avenir Light Oblique" panose="020B0402020203090204" pitchFamily="34" charset="77"/>
              </a:rPr>
              <a:t>Abraham kept the promises in mind</a:t>
            </a:r>
          </a:p>
          <a:p>
            <a:r>
              <a:rPr lang="en-US" sz="4800" i="1" dirty="0">
                <a:latin typeface="Avenir Light Oblique" panose="020B0402020203090204" pitchFamily="34" charset="77"/>
              </a:rPr>
              <a:t>Abraham </a:t>
            </a:r>
            <a:r>
              <a:rPr lang="en-US" sz="4800" i="1" dirty="0" err="1">
                <a:latin typeface="Avenir Light Oblique" panose="020B0402020203090204" pitchFamily="34" charset="77"/>
              </a:rPr>
              <a:t>tuvo</a:t>
            </a:r>
            <a:r>
              <a:rPr lang="en-US" sz="4800" i="1" dirty="0">
                <a:latin typeface="Avenir Light Oblique" panose="020B0402020203090204" pitchFamily="34" charset="77"/>
              </a:rPr>
              <a:t> </a:t>
            </a:r>
            <a:r>
              <a:rPr lang="en-US" sz="4800" i="1" dirty="0" err="1">
                <a:latin typeface="Avenir Light Oblique" panose="020B0402020203090204" pitchFamily="34" charset="77"/>
              </a:rPr>
              <a:t>en</a:t>
            </a:r>
            <a:r>
              <a:rPr lang="en-US" sz="4800" i="1" dirty="0">
                <a:latin typeface="Avenir Light Oblique" panose="020B0402020203090204" pitchFamily="34" charset="77"/>
              </a:rPr>
              <a:t> </a:t>
            </a:r>
            <a:r>
              <a:rPr lang="en-US" sz="4800" i="1" dirty="0" err="1">
                <a:latin typeface="Avenir Light Oblique" panose="020B0402020203090204" pitchFamily="34" charset="77"/>
              </a:rPr>
              <a:t>cuenta</a:t>
            </a:r>
            <a:r>
              <a:rPr lang="en-US" sz="4800" i="1" dirty="0">
                <a:latin typeface="Avenir Light Oblique" panose="020B0402020203090204" pitchFamily="34" charset="77"/>
              </a:rPr>
              <a:t> las </a:t>
            </a:r>
            <a:r>
              <a:rPr lang="en-US" sz="4800" i="1" dirty="0" err="1">
                <a:latin typeface="Avenir Light Oblique" panose="020B0402020203090204" pitchFamily="34" charset="77"/>
              </a:rPr>
              <a:t>promesas</a:t>
            </a:r>
            <a:endParaRPr lang="en-US" sz="4800" i="1" dirty="0">
              <a:latin typeface="Avenir Light Oblique" panose="020B0402020203090204" pitchFamily="34" charset="77"/>
            </a:endParaRPr>
          </a:p>
        </p:txBody>
      </p:sp>
    </p:spTree>
    <p:extLst>
      <p:ext uri="{BB962C8B-B14F-4D97-AF65-F5344CB8AC3E}">
        <p14:creationId xmlns:p14="http://schemas.microsoft.com/office/powerpoint/2010/main" val="383219600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loud, sky, nature, mountain&#10;&#10;Description automatically generated">
            <a:extLst>
              <a:ext uri="{FF2B5EF4-FFF2-40B4-BE49-F238E27FC236}">
                <a16:creationId xmlns:a16="http://schemas.microsoft.com/office/drawing/2014/main" id="{58F0E00D-640F-B68B-EC6E-8172A126282E}"/>
              </a:ext>
            </a:extLst>
          </p:cNvPr>
          <p:cNvPicPr>
            <a:picLocks noChangeAspect="1"/>
          </p:cNvPicPr>
          <p:nvPr/>
        </p:nvPicPr>
        <p:blipFill rotWithShape="1">
          <a:blip r:embed="rId2"/>
          <a:srcRect t="11148" b="459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653CFCA-1F93-EE06-568A-2F019CD12ACF}"/>
              </a:ext>
            </a:extLst>
          </p:cNvPr>
          <p:cNvSpPr txBox="1"/>
          <p:nvPr/>
        </p:nvSpPr>
        <p:spPr>
          <a:xfrm>
            <a:off x="12769" y="0"/>
            <a:ext cx="5888921" cy="3108543"/>
          </a:xfrm>
          <a:prstGeom prst="rect">
            <a:avLst/>
          </a:prstGeom>
          <a:noFill/>
        </p:spPr>
        <p:txBody>
          <a:bodyPr wrap="square" rtlCol="0">
            <a:spAutoFit/>
          </a:bodyPr>
          <a:lstStyle/>
          <a:p>
            <a:r>
              <a:rPr lang="en-US" sz="2800" b="1" dirty="0">
                <a:solidFill>
                  <a:schemeClr val="bg1"/>
                </a:solidFill>
                <a:latin typeface="Avenir Black" panose="02000503020000020003" pitchFamily="2" charset="0"/>
              </a:rPr>
              <a:t>“</a:t>
            </a:r>
            <a:r>
              <a:rPr lang="en-US" sz="2800" b="1" dirty="0">
                <a:solidFill>
                  <a:schemeClr val="bg1"/>
                </a:solidFill>
                <a:effectLst/>
                <a:latin typeface="Avenir Black" panose="02000503020000020003" pitchFamily="2" charset="0"/>
              </a:rPr>
              <a:t>My son, do not forget my teaching, but let your heart keep my commandments, for length of days and years of life and peace they will add to you.</a:t>
            </a:r>
            <a:r>
              <a:rPr lang="en-US" sz="2800" b="1" dirty="0">
                <a:solidFill>
                  <a:schemeClr val="bg1"/>
                </a:solidFill>
                <a:latin typeface="Avenir Black" panose="02000503020000020003" pitchFamily="2" charset="0"/>
              </a:rPr>
              <a:t>” </a:t>
            </a:r>
          </a:p>
          <a:p>
            <a:r>
              <a:rPr lang="en-US" sz="2800" b="1" dirty="0">
                <a:solidFill>
                  <a:schemeClr val="bg1"/>
                </a:solidFill>
                <a:latin typeface="Avenir Black" panose="02000503020000020003" pitchFamily="2" charset="0"/>
              </a:rPr>
              <a:t>(Proverbs 3:1–2, ESV) </a:t>
            </a:r>
          </a:p>
          <a:p>
            <a:r>
              <a:rPr lang="en-US" sz="2800" b="1" dirty="0">
                <a:solidFill>
                  <a:schemeClr val="bg1"/>
                </a:solidFill>
                <a:latin typeface="Avenir Black" panose="02000503020000020003" pitchFamily="2" charset="0"/>
              </a:rPr>
              <a:t> </a:t>
            </a:r>
          </a:p>
        </p:txBody>
      </p:sp>
      <p:sp>
        <p:nvSpPr>
          <p:cNvPr id="5" name="TextBox 4">
            <a:extLst>
              <a:ext uri="{FF2B5EF4-FFF2-40B4-BE49-F238E27FC236}">
                <a16:creationId xmlns:a16="http://schemas.microsoft.com/office/drawing/2014/main" id="{F002E133-E049-ED72-82BA-4D062EA198D4}"/>
              </a:ext>
            </a:extLst>
          </p:cNvPr>
          <p:cNvSpPr txBox="1"/>
          <p:nvPr/>
        </p:nvSpPr>
        <p:spPr>
          <a:xfrm>
            <a:off x="6096000" y="0"/>
            <a:ext cx="6105721" cy="2677656"/>
          </a:xfrm>
          <a:prstGeom prst="rect">
            <a:avLst/>
          </a:prstGeom>
          <a:noFill/>
        </p:spPr>
        <p:txBody>
          <a:bodyPr wrap="square" rtlCol="0">
            <a:spAutoFit/>
          </a:bodyPr>
          <a:lstStyle/>
          <a:p>
            <a:r>
              <a:rPr lang="en-US" sz="2800" b="1" dirty="0">
                <a:solidFill>
                  <a:schemeClr val="bg1"/>
                </a:solidFill>
                <a:latin typeface="Avenir Black" panose="02000503020000020003" pitchFamily="2" charset="0"/>
              </a:rPr>
              <a:t>“</a:t>
            </a:r>
            <a:r>
              <a:rPr lang="en-US" sz="2800" b="1" dirty="0" err="1">
                <a:solidFill>
                  <a:schemeClr val="bg1"/>
                </a:solidFill>
                <a:effectLst/>
                <a:latin typeface="Avenir Black" panose="02000503020000020003" pitchFamily="2" charset="0"/>
              </a:rPr>
              <a:t>Hijo</a:t>
            </a:r>
            <a:r>
              <a:rPr lang="en-US" sz="2800" b="1" dirty="0">
                <a:solidFill>
                  <a:schemeClr val="bg1"/>
                </a:solidFill>
                <a:effectLst/>
                <a:latin typeface="Avenir Black" panose="02000503020000020003" pitchFamily="2" charset="0"/>
              </a:rPr>
              <a:t> </a:t>
            </a:r>
            <a:r>
              <a:rPr lang="en-US" sz="2800" b="1" dirty="0" err="1">
                <a:solidFill>
                  <a:schemeClr val="bg1"/>
                </a:solidFill>
                <a:effectLst/>
                <a:latin typeface="Avenir Black" panose="02000503020000020003" pitchFamily="2" charset="0"/>
              </a:rPr>
              <a:t>mío</a:t>
            </a:r>
            <a:r>
              <a:rPr lang="en-US" sz="2800" b="1" dirty="0">
                <a:solidFill>
                  <a:schemeClr val="bg1"/>
                </a:solidFill>
                <a:effectLst/>
                <a:latin typeface="Avenir Black" panose="02000503020000020003" pitchFamily="2" charset="0"/>
              </a:rPr>
              <a:t>, no </a:t>
            </a:r>
            <a:r>
              <a:rPr lang="en-US" sz="2800" b="1" dirty="0" err="1">
                <a:solidFill>
                  <a:schemeClr val="bg1"/>
                </a:solidFill>
                <a:effectLst/>
                <a:latin typeface="Avenir Black" panose="02000503020000020003" pitchFamily="2" charset="0"/>
              </a:rPr>
              <a:t>te</a:t>
            </a:r>
            <a:r>
              <a:rPr lang="en-US" sz="2800" b="1" dirty="0">
                <a:solidFill>
                  <a:schemeClr val="bg1"/>
                </a:solidFill>
                <a:effectLst/>
                <a:latin typeface="Avenir Black" panose="02000503020000020003" pitchFamily="2" charset="0"/>
              </a:rPr>
              <a:t> </a:t>
            </a:r>
            <a:r>
              <a:rPr lang="en-US" sz="2800" b="1" dirty="0" err="1">
                <a:solidFill>
                  <a:schemeClr val="bg1"/>
                </a:solidFill>
                <a:effectLst/>
                <a:latin typeface="Avenir Black" panose="02000503020000020003" pitchFamily="2" charset="0"/>
              </a:rPr>
              <a:t>olvides</a:t>
            </a:r>
            <a:r>
              <a:rPr lang="en-US" sz="2800" b="1" dirty="0">
                <a:solidFill>
                  <a:schemeClr val="bg1"/>
                </a:solidFill>
                <a:effectLst/>
                <a:latin typeface="Avenir Black" panose="02000503020000020003" pitchFamily="2" charset="0"/>
              </a:rPr>
              <a:t> de mi </a:t>
            </a:r>
            <a:r>
              <a:rPr lang="en-US" sz="2800" b="1" dirty="0" err="1">
                <a:solidFill>
                  <a:schemeClr val="bg1"/>
                </a:solidFill>
                <a:effectLst/>
                <a:latin typeface="Avenir Black" panose="02000503020000020003" pitchFamily="2" charset="0"/>
              </a:rPr>
              <a:t>enseñanza</a:t>
            </a:r>
            <a:r>
              <a:rPr lang="en-US" sz="2800" b="1" dirty="0">
                <a:solidFill>
                  <a:schemeClr val="bg1"/>
                </a:solidFill>
                <a:effectLst/>
                <a:latin typeface="Avenir Black" panose="02000503020000020003" pitchFamily="2" charset="0"/>
              </a:rPr>
              <a:t>, y </a:t>
            </a:r>
            <a:r>
              <a:rPr lang="en-US" sz="2800" b="1" dirty="0" err="1">
                <a:solidFill>
                  <a:schemeClr val="bg1"/>
                </a:solidFill>
                <a:effectLst/>
                <a:latin typeface="Avenir Black" panose="02000503020000020003" pitchFamily="2" charset="0"/>
              </a:rPr>
              <a:t>tu</a:t>
            </a:r>
            <a:r>
              <a:rPr lang="en-US" sz="2800" b="1" dirty="0">
                <a:solidFill>
                  <a:schemeClr val="bg1"/>
                </a:solidFill>
                <a:effectLst/>
                <a:latin typeface="Avenir Black" panose="02000503020000020003" pitchFamily="2" charset="0"/>
              </a:rPr>
              <a:t> </a:t>
            </a:r>
            <a:r>
              <a:rPr lang="en-US" sz="2800" b="1" dirty="0" err="1">
                <a:solidFill>
                  <a:schemeClr val="bg1"/>
                </a:solidFill>
                <a:effectLst/>
                <a:latin typeface="Avenir Black" panose="02000503020000020003" pitchFamily="2" charset="0"/>
              </a:rPr>
              <a:t>corazón</a:t>
            </a:r>
            <a:r>
              <a:rPr lang="en-US" sz="2800" b="1" dirty="0">
                <a:solidFill>
                  <a:schemeClr val="bg1"/>
                </a:solidFill>
                <a:effectLst/>
                <a:latin typeface="Avenir Black" panose="02000503020000020003" pitchFamily="2" charset="0"/>
              </a:rPr>
              <a:t> </a:t>
            </a:r>
            <a:r>
              <a:rPr lang="en-US" sz="2800" b="1" dirty="0" err="1">
                <a:solidFill>
                  <a:schemeClr val="bg1"/>
                </a:solidFill>
                <a:effectLst/>
                <a:latin typeface="Avenir Black" panose="02000503020000020003" pitchFamily="2" charset="0"/>
              </a:rPr>
              <a:t>guarde</a:t>
            </a:r>
            <a:r>
              <a:rPr lang="en-US" sz="2800" b="1" dirty="0">
                <a:solidFill>
                  <a:schemeClr val="bg1"/>
                </a:solidFill>
                <a:effectLst/>
                <a:latin typeface="Avenir Black" panose="02000503020000020003" pitchFamily="2" charset="0"/>
              </a:rPr>
              <a:t> mis </a:t>
            </a:r>
            <a:r>
              <a:rPr lang="en-US" sz="2800" b="1" dirty="0" err="1">
                <a:solidFill>
                  <a:schemeClr val="bg1"/>
                </a:solidFill>
                <a:effectLst/>
                <a:latin typeface="Avenir Black" panose="02000503020000020003" pitchFamily="2" charset="0"/>
              </a:rPr>
              <a:t>mandamientos</a:t>
            </a:r>
            <a:r>
              <a:rPr lang="en-US" sz="2800" b="1" dirty="0">
                <a:solidFill>
                  <a:schemeClr val="bg1"/>
                </a:solidFill>
                <a:effectLst/>
                <a:latin typeface="Avenir Black" panose="02000503020000020003" pitchFamily="2" charset="0"/>
              </a:rPr>
              <a:t>, </a:t>
            </a:r>
            <a:r>
              <a:rPr lang="en-US" sz="2800" b="1" dirty="0" err="1">
                <a:solidFill>
                  <a:schemeClr val="bg1"/>
                </a:solidFill>
                <a:effectLst/>
                <a:latin typeface="Avenir Black" panose="02000503020000020003" pitchFamily="2" charset="0"/>
              </a:rPr>
              <a:t>porque</a:t>
            </a:r>
            <a:r>
              <a:rPr lang="en-US" sz="2800" b="1" dirty="0">
                <a:solidFill>
                  <a:schemeClr val="bg1"/>
                </a:solidFill>
                <a:effectLst/>
                <a:latin typeface="Avenir Black" panose="02000503020000020003" pitchFamily="2" charset="0"/>
              </a:rPr>
              <a:t> </a:t>
            </a:r>
            <a:r>
              <a:rPr lang="en-US" sz="2800" b="1" dirty="0" err="1">
                <a:solidFill>
                  <a:schemeClr val="bg1"/>
                </a:solidFill>
                <a:effectLst/>
                <a:latin typeface="Avenir Black" panose="02000503020000020003" pitchFamily="2" charset="0"/>
              </a:rPr>
              <a:t>largura</a:t>
            </a:r>
            <a:r>
              <a:rPr lang="en-US" sz="2800" b="1" dirty="0">
                <a:solidFill>
                  <a:schemeClr val="bg1"/>
                </a:solidFill>
                <a:effectLst/>
                <a:latin typeface="Avenir Black" panose="02000503020000020003" pitchFamily="2" charset="0"/>
              </a:rPr>
              <a:t> de días y </a:t>
            </a:r>
            <a:r>
              <a:rPr lang="en-US" sz="2800" b="1" dirty="0" err="1">
                <a:solidFill>
                  <a:schemeClr val="bg1"/>
                </a:solidFill>
                <a:effectLst/>
                <a:latin typeface="Avenir Black" panose="02000503020000020003" pitchFamily="2" charset="0"/>
              </a:rPr>
              <a:t>años</a:t>
            </a:r>
            <a:r>
              <a:rPr lang="en-US" sz="2800" b="1" dirty="0">
                <a:solidFill>
                  <a:schemeClr val="bg1"/>
                </a:solidFill>
                <a:effectLst/>
                <a:latin typeface="Avenir Black" panose="02000503020000020003" pitchFamily="2" charset="0"/>
              </a:rPr>
              <a:t> de </a:t>
            </a:r>
            <a:r>
              <a:rPr lang="en-US" sz="2800" b="1" dirty="0" err="1">
                <a:solidFill>
                  <a:schemeClr val="bg1"/>
                </a:solidFill>
                <a:effectLst/>
                <a:latin typeface="Avenir Black" panose="02000503020000020003" pitchFamily="2" charset="0"/>
              </a:rPr>
              <a:t>vida</a:t>
            </a:r>
            <a:r>
              <a:rPr lang="en-US" sz="2800" b="1" dirty="0">
                <a:solidFill>
                  <a:schemeClr val="bg1"/>
                </a:solidFill>
                <a:effectLst/>
                <a:latin typeface="Avenir Black" panose="02000503020000020003" pitchFamily="2" charset="0"/>
              </a:rPr>
              <a:t> y </a:t>
            </a:r>
            <a:r>
              <a:rPr lang="en-US" sz="2800" b="1" dirty="0" err="1">
                <a:solidFill>
                  <a:schemeClr val="bg1"/>
                </a:solidFill>
                <a:effectLst/>
                <a:latin typeface="Avenir Black" panose="02000503020000020003" pitchFamily="2" charset="0"/>
              </a:rPr>
              <a:t>paz</a:t>
            </a:r>
            <a:r>
              <a:rPr lang="en-US" sz="2800" b="1" dirty="0">
                <a:solidFill>
                  <a:schemeClr val="bg1"/>
                </a:solidFill>
                <a:effectLst/>
                <a:latin typeface="Avenir Black" panose="02000503020000020003" pitchFamily="2" charset="0"/>
              </a:rPr>
              <a:t> </a:t>
            </a:r>
            <a:r>
              <a:rPr lang="en-US" sz="2800" b="1" dirty="0" err="1">
                <a:solidFill>
                  <a:schemeClr val="bg1"/>
                </a:solidFill>
                <a:effectLst/>
                <a:latin typeface="Avenir Black" panose="02000503020000020003" pitchFamily="2" charset="0"/>
              </a:rPr>
              <a:t>te</a:t>
            </a:r>
            <a:r>
              <a:rPr lang="en-US" sz="2800" b="1" dirty="0">
                <a:solidFill>
                  <a:schemeClr val="bg1"/>
                </a:solidFill>
                <a:effectLst/>
                <a:latin typeface="Avenir Black" panose="02000503020000020003" pitchFamily="2" charset="0"/>
              </a:rPr>
              <a:t> </a:t>
            </a:r>
            <a:r>
              <a:rPr lang="en-US" sz="2800" b="1" dirty="0" err="1">
                <a:solidFill>
                  <a:schemeClr val="bg1"/>
                </a:solidFill>
                <a:effectLst/>
                <a:latin typeface="Avenir Black" panose="02000503020000020003" pitchFamily="2" charset="0"/>
              </a:rPr>
              <a:t>añadirán</a:t>
            </a:r>
            <a:r>
              <a:rPr lang="en-US" sz="2800" b="1" dirty="0">
                <a:solidFill>
                  <a:schemeClr val="bg1"/>
                </a:solidFill>
                <a:effectLst/>
                <a:latin typeface="Avenir Black" panose="02000503020000020003" pitchFamily="2" charset="0"/>
              </a:rPr>
              <a:t>.</a:t>
            </a:r>
            <a:r>
              <a:rPr lang="en-US" sz="2800" b="1" dirty="0">
                <a:solidFill>
                  <a:schemeClr val="bg1"/>
                </a:solidFill>
                <a:latin typeface="Avenir Black" panose="02000503020000020003" pitchFamily="2" charset="0"/>
              </a:rPr>
              <a:t>” </a:t>
            </a:r>
          </a:p>
          <a:p>
            <a:r>
              <a:rPr lang="en-US" sz="2800" b="1" dirty="0">
                <a:solidFill>
                  <a:schemeClr val="bg1"/>
                </a:solidFill>
                <a:latin typeface="Avenir Black" panose="02000503020000020003" pitchFamily="2" charset="0"/>
              </a:rPr>
              <a:t>(</a:t>
            </a:r>
            <a:r>
              <a:rPr lang="en-US" sz="2800" b="1" dirty="0" err="1">
                <a:solidFill>
                  <a:schemeClr val="bg1"/>
                </a:solidFill>
                <a:latin typeface="Avenir Black" panose="02000503020000020003" pitchFamily="2" charset="0"/>
              </a:rPr>
              <a:t>Proverbios</a:t>
            </a:r>
            <a:r>
              <a:rPr lang="en-US" sz="2800" b="1" dirty="0">
                <a:solidFill>
                  <a:schemeClr val="bg1"/>
                </a:solidFill>
                <a:latin typeface="Avenir Black" panose="02000503020000020003" pitchFamily="2" charset="0"/>
              </a:rPr>
              <a:t> 3:1–2, LBLA) </a:t>
            </a:r>
          </a:p>
        </p:txBody>
      </p:sp>
      <p:cxnSp>
        <p:nvCxnSpPr>
          <p:cNvPr id="7" name="Straight Connector 6">
            <a:extLst>
              <a:ext uri="{FF2B5EF4-FFF2-40B4-BE49-F238E27FC236}">
                <a16:creationId xmlns:a16="http://schemas.microsoft.com/office/drawing/2014/main" id="{61D46CB3-9653-9781-EE5A-B1834A6759C9}"/>
              </a:ext>
            </a:extLst>
          </p:cNvPr>
          <p:cNvCxnSpPr/>
          <p:nvPr/>
        </p:nvCxnSpPr>
        <p:spPr>
          <a:xfrm>
            <a:off x="5901690" y="0"/>
            <a:ext cx="0" cy="342900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09AB1D8-D6AD-CDAE-8FCC-84110A8F2FD5}"/>
              </a:ext>
            </a:extLst>
          </p:cNvPr>
          <p:cNvSpPr txBox="1"/>
          <p:nvPr/>
        </p:nvSpPr>
        <p:spPr>
          <a:xfrm>
            <a:off x="12768" y="5343555"/>
            <a:ext cx="12177707" cy="1569660"/>
          </a:xfrm>
          <a:prstGeom prst="rect">
            <a:avLst/>
          </a:prstGeom>
          <a:noFill/>
        </p:spPr>
        <p:txBody>
          <a:bodyPr wrap="square" rtlCol="0">
            <a:spAutoFit/>
          </a:bodyPr>
          <a:lstStyle/>
          <a:p>
            <a:r>
              <a:rPr lang="en-US" sz="4800" i="1" dirty="0">
                <a:latin typeface="Avenir Light Oblique" panose="020B0402020203090204" pitchFamily="34" charset="77"/>
              </a:rPr>
              <a:t>Abraham kept the promises in mind</a:t>
            </a:r>
          </a:p>
          <a:p>
            <a:r>
              <a:rPr lang="en-US" sz="4800" i="1" dirty="0">
                <a:latin typeface="Avenir Light Oblique" panose="020B0402020203090204" pitchFamily="34" charset="77"/>
              </a:rPr>
              <a:t>Abraham </a:t>
            </a:r>
            <a:r>
              <a:rPr lang="en-US" sz="4800" i="1" dirty="0" err="1">
                <a:latin typeface="Avenir Light Oblique" panose="020B0402020203090204" pitchFamily="34" charset="77"/>
              </a:rPr>
              <a:t>tuvo</a:t>
            </a:r>
            <a:r>
              <a:rPr lang="en-US" sz="4800" i="1" dirty="0">
                <a:latin typeface="Avenir Light Oblique" panose="020B0402020203090204" pitchFamily="34" charset="77"/>
              </a:rPr>
              <a:t> </a:t>
            </a:r>
            <a:r>
              <a:rPr lang="en-US" sz="4800" i="1" dirty="0" err="1">
                <a:latin typeface="Avenir Light Oblique" panose="020B0402020203090204" pitchFamily="34" charset="77"/>
              </a:rPr>
              <a:t>en</a:t>
            </a:r>
            <a:r>
              <a:rPr lang="en-US" sz="4800" i="1" dirty="0">
                <a:latin typeface="Avenir Light Oblique" panose="020B0402020203090204" pitchFamily="34" charset="77"/>
              </a:rPr>
              <a:t> </a:t>
            </a:r>
            <a:r>
              <a:rPr lang="en-US" sz="4800" i="1" dirty="0" err="1">
                <a:latin typeface="Avenir Light Oblique" panose="020B0402020203090204" pitchFamily="34" charset="77"/>
              </a:rPr>
              <a:t>cuenta</a:t>
            </a:r>
            <a:r>
              <a:rPr lang="en-US" sz="4800" i="1" dirty="0">
                <a:latin typeface="Avenir Light Oblique" panose="020B0402020203090204" pitchFamily="34" charset="77"/>
              </a:rPr>
              <a:t> las </a:t>
            </a:r>
            <a:r>
              <a:rPr lang="en-US" sz="4800" i="1" dirty="0" err="1">
                <a:latin typeface="Avenir Light Oblique" panose="020B0402020203090204" pitchFamily="34" charset="77"/>
              </a:rPr>
              <a:t>promesas</a:t>
            </a:r>
            <a:endParaRPr lang="en-US" sz="4800" i="1" dirty="0">
              <a:latin typeface="Avenir Light Oblique" panose="020B0402020203090204" pitchFamily="34" charset="77"/>
            </a:endParaRPr>
          </a:p>
        </p:txBody>
      </p:sp>
    </p:spTree>
    <p:extLst>
      <p:ext uri="{BB962C8B-B14F-4D97-AF65-F5344CB8AC3E}">
        <p14:creationId xmlns:p14="http://schemas.microsoft.com/office/powerpoint/2010/main" val="321473262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loud, sky, nature, mountain&#10;&#10;Description automatically generated">
            <a:extLst>
              <a:ext uri="{FF2B5EF4-FFF2-40B4-BE49-F238E27FC236}">
                <a16:creationId xmlns:a16="http://schemas.microsoft.com/office/drawing/2014/main" id="{58F0E00D-640F-B68B-EC6E-8172A126282E}"/>
              </a:ext>
            </a:extLst>
          </p:cNvPr>
          <p:cNvPicPr>
            <a:picLocks noChangeAspect="1"/>
          </p:cNvPicPr>
          <p:nvPr/>
        </p:nvPicPr>
        <p:blipFill rotWithShape="1">
          <a:blip r:embed="rId2"/>
          <a:srcRect t="11148" b="4598"/>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609AB1D8-D6AD-CDAE-8FCC-84110A8F2FD5}"/>
              </a:ext>
            </a:extLst>
          </p:cNvPr>
          <p:cNvSpPr txBox="1"/>
          <p:nvPr/>
        </p:nvSpPr>
        <p:spPr>
          <a:xfrm>
            <a:off x="12769" y="5343555"/>
            <a:ext cx="6865826" cy="1569660"/>
          </a:xfrm>
          <a:prstGeom prst="rect">
            <a:avLst/>
          </a:prstGeom>
          <a:noFill/>
        </p:spPr>
        <p:txBody>
          <a:bodyPr wrap="square" rtlCol="0">
            <a:spAutoFit/>
          </a:bodyPr>
          <a:lstStyle/>
          <a:p>
            <a:r>
              <a:rPr lang="en-US" sz="4800" i="1" dirty="0">
                <a:latin typeface="Avenir Light Oblique" panose="020B0402020203090204" pitchFamily="34" charset="77"/>
              </a:rPr>
              <a:t>Father Abraham</a:t>
            </a:r>
          </a:p>
          <a:p>
            <a:r>
              <a:rPr lang="en-US" sz="4800" i="1" dirty="0">
                <a:latin typeface="Avenir Light Oblique" panose="020B0402020203090204" pitchFamily="34" charset="77"/>
              </a:rPr>
              <a:t>Padre Abraham</a:t>
            </a:r>
          </a:p>
        </p:txBody>
      </p:sp>
    </p:spTree>
    <p:extLst>
      <p:ext uri="{BB962C8B-B14F-4D97-AF65-F5344CB8AC3E}">
        <p14:creationId xmlns:p14="http://schemas.microsoft.com/office/powerpoint/2010/main" val="1874658416"/>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 2013 - 2022</Template>
  <TotalTime>39</TotalTime>
  <Words>675</Words>
  <Application>Microsoft Macintosh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Avenir Black</vt:lpstr>
      <vt:lpstr>Calibri Light</vt:lpstr>
      <vt:lpstr>Arial</vt:lpstr>
      <vt:lpstr>AVENIR LIGHT OBLIQUE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2023-06-16T18:02:32Z</dcterms:created>
  <dcterms:modified xsi:type="dcterms:W3CDTF">2023-06-17T22:02:16Z</dcterms:modified>
</cp:coreProperties>
</file>