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14"/>
  </p:notesMasterIdLst>
  <p:handoutMasterIdLst>
    <p:handoutMasterId r:id="rId15"/>
  </p:handoutMasterIdLst>
  <p:sldIdLst>
    <p:sldId id="279" r:id="rId5"/>
    <p:sldId id="281" r:id="rId6"/>
    <p:sldId id="284" r:id="rId7"/>
    <p:sldId id="282" r:id="rId8"/>
    <p:sldId id="285" r:id="rId9"/>
    <p:sldId id="283" r:id="rId10"/>
    <p:sldId id="286" r:id="rId11"/>
    <p:sldId id="278"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01ABC-16CB-4F64-B592-7D8525AE7DD7}" v="166" dt="2023-06-19T20:47:24.020"/>
    <p1510:client id="{518224A8-AD67-46D6-8C56-68DCDB279EED}" v="762" dt="2023-06-19T20:18:54.569"/>
    <p1510:client id="{55E4504C-4525-443F-A060-917682FA19E0}" v="18" dt="2023-06-21T00:58:48.210"/>
    <p1510:client id="{7D8B37FD-FBAE-4D1C-84AF-BDE6A977363F}" v="259" dt="2023-06-15T02:47:27.597"/>
    <p1510:client id="{AEEF2A81-4BE8-418A-B270-598224EB075B}" v="103" dt="2023-06-18T10:49:39.850"/>
    <p1510:client id="{C24D1BC9-1E0B-40E7-AA4E-BDE4659D9722}" v="587" dt="2023-06-15T03:58:16.42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5220" autoAdjust="0"/>
  </p:normalViewPr>
  <p:slideViewPr>
    <p:cSldViewPr snapToGrid="0">
      <p:cViewPr varScale="1">
        <p:scale>
          <a:sx n="68" d="100"/>
          <a:sy n="68" d="100"/>
        </p:scale>
        <p:origin x="72" y="834"/>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38EF3-E664-426F-AE5D-EFE2F660C7B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7B5B29CC-822B-496D-A46D-0072DF7F6734}">
      <dgm:prSet/>
      <dgm:spPr/>
      <dgm:t>
        <a:bodyPr/>
        <a:lstStyle/>
        <a:p>
          <a:r>
            <a:rPr lang="en-US" dirty="0"/>
            <a:t>The Father of the Moabites (Genesis 19:37) </a:t>
          </a:r>
        </a:p>
      </dgm:t>
    </dgm:pt>
    <dgm:pt modelId="{9BCC10A1-FFD5-4D00-A412-049216E4817E}" type="parTrans" cxnId="{9D4A98FB-045D-4151-B66D-A99378936BA8}">
      <dgm:prSet/>
      <dgm:spPr/>
      <dgm:t>
        <a:bodyPr/>
        <a:lstStyle/>
        <a:p>
          <a:endParaRPr lang="en-US"/>
        </a:p>
      </dgm:t>
    </dgm:pt>
    <dgm:pt modelId="{57CA1EC0-A347-4EF9-AB3F-520893D9ADD9}" type="sibTrans" cxnId="{9D4A98FB-045D-4151-B66D-A99378936BA8}">
      <dgm:prSet/>
      <dgm:spPr/>
      <dgm:t>
        <a:bodyPr/>
        <a:lstStyle/>
        <a:p>
          <a:endParaRPr lang="en-US"/>
        </a:p>
      </dgm:t>
    </dgm:pt>
    <dgm:pt modelId="{EE731444-D639-446E-AED3-666654CC93FD}">
      <dgm:prSet/>
      <dgm:spPr/>
      <dgm:t>
        <a:bodyPr/>
        <a:lstStyle/>
        <a:p>
          <a:r>
            <a:rPr lang="en-US" dirty="0"/>
            <a:t>The attempted cursing from the Moabites (Numbers 22) </a:t>
          </a:r>
        </a:p>
      </dgm:t>
    </dgm:pt>
    <dgm:pt modelId="{960B1DD6-71FC-4F31-AD7C-1BA3648D0CAE}" type="parTrans" cxnId="{C4130C6F-DB9A-44A1-9A63-209A87BA5A03}">
      <dgm:prSet/>
      <dgm:spPr/>
      <dgm:t>
        <a:bodyPr/>
        <a:lstStyle/>
        <a:p>
          <a:endParaRPr lang="en-US"/>
        </a:p>
      </dgm:t>
    </dgm:pt>
    <dgm:pt modelId="{46600E31-003A-426C-B9C0-3CE48C626CA6}" type="sibTrans" cxnId="{C4130C6F-DB9A-44A1-9A63-209A87BA5A03}">
      <dgm:prSet/>
      <dgm:spPr/>
      <dgm:t>
        <a:bodyPr/>
        <a:lstStyle/>
        <a:p>
          <a:endParaRPr lang="en-US"/>
        </a:p>
      </dgm:t>
    </dgm:pt>
    <dgm:pt modelId="{F104EA27-73B0-45B2-AFBE-72C634D9BF83}">
      <dgm:prSet/>
      <dgm:spPr/>
      <dgm:t>
        <a:bodyPr/>
        <a:lstStyle/>
        <a:p>
          <a:r>
            <a:rPr lang="en-US" dirty="0"/>
            <a:t>The Serving of Eglon, King of Moab (Judges 3:12-14)</a:t>
          </a:r>
        </a:p>
      </dgm:t>
    </dgm:pt>
    <dgm:pt modelId="{0209D333-5574-4F2E-B74A-967E7A1AD1F9}" type="parTrans" cxnId="{B5C4855B-3AEC-497B-AEE8-05EC7633C456}">
      <dgm:prSet/>
      <dgm:spPr/>
      <dgm:t>
        <a:bodyPr/>
        <a:lstStyle/>
        <a:p>
          <a:endParaRPr lang="en-US"/>
        </a:p>
      </dgm:t>
    </dgm:pt>
    <dgm:pt modelId="{A882D700-F2B4-45F2-9B99-BE17D24E2DDC}" type="sibTrans" cxnId="{B5C4855B-3AEC-497B-AEE8-05EC7633C456}">
      <dgm:prSet/>
      <dgm:spPr/>
      <dgm:t>
        <a:bodyPr/>
        <a:lstStyle/>
        <a:p>
          <a:endParaRPr lang="en-US"/>
        </a:p>
      </dgm:t>
    </dgm:pt>
    <dgm:pt modelId="{5822765D-FF56-4636-9550-CB8E06C6A9B3}">
      <dgm:prSet/>
      <dgm:spPr/>
      <dgm:t>
        <a:bodyPr/>
        <a:lstStyle/>
        <a:p>
          <a:r>
            <a:rPr lang="en-US" dirty="0"/>
            <a:t>The Moabites were Perpetual and </a:t>
          </a:r>
          <a:r>
            <a:rPr lang="en-US" dirty="0">
              <a:latin typeface="Corbel" panose="020B0503020204020204"/>
            </a:rPr>
            <a:t>Sworn</a:t>
          </a:r>
          <a:r>
            <a:rPr lang="en-US" dirty="0"/>
            <a:t> Enemies!!!</a:t>
          </a:r>
        </a:p>
      </dgm:t>
    </dgm:pt>
    <dgm:pt modelId="{94AA5979-F7AE-4B7E-9C56-40827EF6CF33}" type="parTrans" cxnId="{7654B3EC-C8F3-41C8-8FC2-889DFAB37C3B}">
      <dgm:prSet/>
      <dgm:spPr/>
      <dgm:t>
        <a:bodyPr/>
        <a:lstStyle/>
        <a:p>
          <a:endParaRPr lang="en-US"/>
        </a:p>
      </dgm:t>
    </dgm:pt>
    <dgm:pt modelId="{9C46027C-3F16-47F6-A8B2-F3DFCE8CAFDE}" type="sibTrans" cxnId="{7654B3EC-C8F3-41C8-8FC2-889DFAB37C3B}">
      <dgm:prSet/>
      <dgm:spPr/>
      <dgm:t>
        <a:bodyPr/>
        <a:lstStyle/>
        <a:p>
          <a:endParaRPr lang="en-US"/>
        </a:p>
      </dgm:t>
    </dgm:pt>
    <dgm:pt modelId="{10DF229A-A201-47F6-8D96-988B57148A44}" type="pres">
      <dgm:prSet presAssocID="{53138EF3-E664-426F-AE5D-EFE2F660C7B9}" presName="linear" presStyleCnt="0">
        <dgm:presLayoutVars>
          <dgm:animLvl val="lvl"/>
          <dgm:resizeHandles val="exact"/>
        </dgm:presLayoutVars>
      </dgm:prSet>
      <dgm:spPr/>
    </dgm:pt>
    <dgm:pt modelId="{EDA6F06B-3087-4928-8A64-AADB084F9961}" type="pres">
      <dgm:prSet presAssocID="{7B5B29CC-822B-496D-A46D-0072DF7F6734}" presName="parentText" presStyleLbl="node1" presStyleIdx="0" presStyleCnt="4">
        <dgm:presLayoutVars>
          <dgm:chMax val="0"/>
          <dgm:bulletEnabled val="1"/>
        </dgm:presLayoutVars>
      </dgm:prSet>
      <dgm:spPr/>
    </dgm:pt>
    <dgm:pt modelId="{39729D63-0702-4595-B436-54C8CDD31794}" type="pres">
      <dgm:prSet presAssocID="{57CA1EC0-A347-4EF9-AB3F-520893D9ADD9}" presName="spacer" presStyleCnt="0"/>
      <dgm:spPr/>
    </dgm:pt>
    <dgm:pt modelId="{B3CCB2C0-8C4A-4DE7-83B5-AFEE481609F8}" type="pres">
      <dgm:prSet presAssocID="{EE731444-D639-446E-AED3-666654CC93FD}" presName="parentText" presStyleLbl="node1" presStyleIdx="1" presStyleCnt="4">
        <dgm:presLayoutVars>
          <dgm:chMax val="0"/>
          <dgm:bulletEnabled val="1"/>
        </dgm:presLayoutVars>
      </dgm:prSet>
      <dgm:spPr/>
    </dgm:pt>
    <dgm:pt modelId="{D1B54F91-4E29-4AAF-AAF7-A084067BFA4E}" type="pres">
      <dgm:prSet presAssocID="{46600E31-003A-426C-B9C0-3CE48C626CA6}" presName="spacer" presStyleCnt="0"/>
      <dgm:spPr/>
    </dgm:pt>
    <dgm:pt modelId="{D2B6C6AF-CF0B-40D9-94B0-BD14D549E0F9}" type="pres">
      <dgm:prSet presAssocID="{F104EA27-73B0-45B2-AFBE-72C634D9BF83}" presName="parentText" presStyleLbl="node1" presStyleIdx="2" presStyleCnt="4">
        <dgm:presLayoutVars>
          <dgm:chMax val="0"/>
          <dgm:bulletEnabled val="1"/>
        </dgm:presLayoutVars>
      </dgm:prSet>
      <dgm:spPr/>
    </dgm:pt>
    <dgm:pt modelId="{ECD03E5F-09D2-4821-A74A-80208F4FE239}" type="pres">
      <dgm:prSet presAssocID="{A882D700-F2B4-45F2-9B99-BE17D24E2DDC}" presName="spacer" presStyleCnt="0"/>
      <dgm:spPr/>
    </dgm:pt>
    <dgm:pt modelId="{29FAD9DE-3C86-4A45-8592-5A8F48C8FF35}" type="pres">
      <dgm:prSet presAssocID="{5822765D-FF56-4636-9550-CB8E06C6A9B3}" presName="parentText" presStyleLbl="node1" presStyleIdx="3" presStyleCnt="4">
        <dgm:presLayoutVars>
          <dgm:chMax val="0"/>
          <dgm:bulletEnabled val="1"/>
        </dgm:presLayoutVars>
      </dgm:prSet>
      <dgm:spPr/>
    </dgm:pt>
  </dgm:ptLst>
  <dgm:cxnLst>
    <dgm:cxn modelId="{F778F40F-E3AA-4374-8FCD-080F4427B2CC}" type="presOf" srcId="{7B5B29CC-822B-496D-A46D-0072DF7F6734}" destId="{EDA6F06B-3087-4928-8A64-AADB084F9961}" srcOrd="0" destOrd="0" presId="urn:microsoft.com/office/officeart/2005/8/layout/vList2"/>
    <dgm:cxn modelId="{C1234321-86D8-48F5-82AE-DAB006DC9D8E}" type="presOf" srcId="{F104EA27-73B0-45B2-AFBE-72C634D9BF83}" destId="{D2B6C6AF-CF0B-40D9-94B0-BD14D549E0F9}" srcOrd="0" destOrd="0" presId="urn:microsoft.com/office/officeart/2005/8/layout/vList2"/>
    <dgm:cxn modelId="{2185473A-9954-4F19-B166-0F2A00E5F21F}" type="presOf" srcId="{53138EF3-E664-426F-AE5D-EFE2F660C7B9}" destId="{10DF229A-A201-47F6-8D96-988B57148A44}" srcOrd="0" destOrd="0" presId="urn:microsoft.com/office/officeart/2005/8/layout/vList2"/>
    <dgm:cxn modelId="{B5C4855B-3AEC-497B-AEE8-05EC7633C456}" srcId="{53138EF3-E664-426F-AE5D-EFE2F660C7B9}" destId="{F104EA27-73B0-45B2-AFBE-72C634D9BF83}" srcOrd="2" destOrd="0" parTransId="{0209D333-5574-4F2E-B74A-967E7A1AD1F9}" sibTransId="{A882D700-F2B4-45F2-9B99-BE17D24E2DDC}"/>
    <dgm:cxn modelId="{C4130C6F-DB9A-44A1-9A63-209A87BA5A03}" srcId="{53138EF3-E664-426F-AE5D-EFE2F660C7B9}" destId="{EE731444-D639-446E-AED3-666654CC93FD}" srcOrd="1" destOrd="0" parTransId="{960B1DD6-71FC-4F31-AD7C-1BA3648D0CAE}" sibTransId="{46600E31-003A-426C-B9C0-3CE48C626CA6}"/>
    <dgm:cxn modelId="{C705D051-FFEC-42BD-8946-8A950A27C5FA}" type="presOf" srcId="{EE731444-D639-446E-AED3-666654CC93FD}" destId="{B3CCB2C0-8C4A-4DE7-83B5-AFEE481609F8}" srcOrd="0" destOrd="0" presId="urn:microsoft.com/office/officeart/2005/8/layout/vList2"/>
    <dgm:cxn modelId="{6506AED3-48A4-4C36-B10A-E02CFD554EB9}" type="presOf" srcId="{5822765D-FF56-4636-9550-CB8E06C6A9B3}" destId="{29FAD9DE-3C86-4A45-8592-5A8F48C8FF35}" srcOrd="0" destOrd="0" presId="urn:microsoft.com/office/officeart/2005/8/layout/vList2"/>
    <dgm:cxn modelId="{7654B3EC-C8F3-41C8-8FC2-889DFAB37C3B}" srcId="{53138EF3-E664-426F-AE5D-EFE2F660C7B9}" destId="{5822765D-FF56-4636-9550-CB8E06C6A9B3}" srcOrd="3" destOrd="0" parTransId="{94AA5979-F7AE-4B7E-9C56-40827EF6CF33}" sibTransId="{9C46027C-3F16-47F6-A8B2-F3DFCE8CAFDE}"/>
    <dgm:cxn modelId="{9D4A98FB-045D-4151-B66D-A99378936BA8}" srcId="{53138EF3-E664-426F-AE5D-EFE2F660C7B9}" destId="{7B5B29CC-822B-496D-A46D-0072DF7F6734}" srcOrd="0" destOrd="0" parTransId="{9BCC10A1-FFD5-4D00-A412-049216E4817E}" sibTransId="{57CA1EC0-A347-4EF9-AB3F-520893D9ADD9}"/>
    <dgm:cxn modelId="{27243667-7414-4948-B12C-09F0861D487B}" type="presParOf" srcId="{10DF229A-A201-47F6-8D96-988B57148A44}" destId="{EDA6F06B-3087-4928-8A64-AADB084F9961}" srcOrd="0" destOrd="0" presId="urn:microsoft.com/office/officeart/2005/8/layout/vList2"/>
    <dgm:cxn modelId="{4A5BBF61-DD31-417E-B300-9B0C9FD9AFD8}" type="presParOf" srcId="{10DF229A-A201-47F6-8D96-988B57148A44}" destId="{39729D63-0702-4595-B436-54C8CDD31794}" srcOrd="1" destOrd="0" presId="urn:microsoft.com/office/officeart/2005/8/layout/vList2"/>
    <dgm:cxn modelId="{64511375-F6DB-4D0C-84DF-6416CCA1D7B6}" type="presParOf" srcId="{10DF229A-A201-47F6-8D96-988B57148A44}" destId="{B3CCB2C0-8C4A-4DE7-83B5-AFEE481609F8}" srcOrd="2" destOrd="0" presId="urn:microsoft.com/office/officeart/2005/8/layout/vList2"/>
    <dgm:cxn modelId="{8D4051F5-8F7B-4DAA-AC43-70A4F8B1C87C}" type="presParOf" srcId="{10DF229A-A201-47F6-8D96-988B57148A44}" destId="{D1B54F91-4E29-4AAF-AAF7-A084067BFA4E}" srcOrd="3" destOrd="0" presId="urn:microsoft.com/office/officeart/2005/8/layout/vList2"/>
    <dgm:cxn modelId="{E51C8CA6-D881-46DB-8A5D-F9AC764BD09A}" type="presParOf" srcId="{10DF229A-A201-47F6-8D96-988B57148A44}" destId="{D2B6C6AF-CF0B-40D9-94B0-BD14D549E0F9}" srcOrd="4" destOrd="0" presId="urn:microsoft.com/office/officeart/2005/8/layout/vList2"/>
    <dgm:cxn modelId="{E7224C2B-92EE-4A2A-A57A-DB1EBEB9ABC7}" type="presParOf" srcId="{10DF229A-A201-47F6-8D96-988B57148A44}" destId="{ECD03E5F-09D2-4821-A74A-80208F4FE239}" srcOrd="5" destOrd="0" presId="urn:microsoft.com/office/officeart/2005/8/layout/vList2"/>
    <dgm:cxn modelId="{419507F7-1287-468D-BD1D-A7AD80940F06}" type="presParOf" srcId="{10DF229A-A201-47F6-8D96-988B57148A44}" destId="{29FAD9DE-3C86-4A45-8592-5A8F48C8FF35}"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6F06B-3087-4928-8A64-AADB084F9961}">
      <dsp:nvSpPr>
        <dsp:cNvPr id="0" name=""/>
        <dsp:cNvSpPr/>
      </dsp:nvSpPr>
      <dsp:spPr>
        <a:xfrm>
          <a:off x="0" y="7083"/>
          <a:ext cx="9266903" cy="6955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Father of the Moabites (Genesis 19:37) </a:t>
          </a:r>
        </a:p>
      </dsp:txBody>
      <dsp:txXfrm>
        <a:off x="33955" y="41038"/>
        <a:ext cx="9198993" cy="627655"/>
      </dsp:txXfrm>
    </dsp:sp>
    <dsp:sp modelId="{B3CCB2C0-8C4A-4DE7-83B5-AFEE481609F8}">
      <dsp:nvSpPr>
        <dsp:cNvPr id="0" name=""/>
        <dsp:cNvSpPr/>
      </dsp:nvSpPr>
      <dsp:spPr>
        <a:xfrm>
          <a:off x="0" y="786168"/>
          <a:ext cx="9266903" cy="6955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attempted cursing from the Moabites (Numbers 22) </a:t>
          </a:r>
        </a:p>
      </dsp:txBody>
      <dsp:txXfrm>
        <a:off x="33955" y="820123"/>
        <a:ext cx="9198993" cy="627655"/>
      </dsp:txXfrm>
    </dsp:sp>
    <dsp:sp modelId="{D2B6C6AF-CF0B-40D9-94B0-BD14D549E0F9}">
      <dsp:nvSpPr>
        <dsp:cNvPr id="0" name=""/>
        <dsp:cNvSpPr/>
      </dsp:nvSpPr>
      <dsp:spPr>
        <a:xfrm>
          <a:off x="0" y="1565253"/>
          <a:ext cx="9266903" cy="6955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Serving of Eglon, King of Moab (Judges 3:12-14)</a:t>
          </a:r>
        </a:p>
      </dsp:txBody>
      <dsp:txXfrm>
        <a:off x="33955" y="1599208"/>
        <a:ext cx="9198993" cy="627655"/>
      </dsp:txXfrm>
    </dsp:sp>
    <dsp:sp modelId="{29FAD9DE-3C86-4A45-8592-5A8F48C8FF35}">
      <dsp:nvSpPr>
        <dsp:cNvPr id="0" name=""/>
        <dsp:cNvSpPr/>
      </dsp:nvSpPr>
      <dsp:spPr>
        <a:xfrm>
          <a:off x="0" y="2344339"/>
          <a:ext cx="9266903" cy="6955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Moabites were Perpetual and </a:t>
          </a:r>
          <a:r>
            <a:rPr lang="en-US" sz="2900" kern="1200" dirty="0">
              <a:latin typeface="Corbel" panose="020B0503020204020204"/>
            </a:rPr>
            <a:t>Sworn</a:t>
          </a:r>
          <a:r>
            <a:rPr lang="en-US" sz="2900" kern="1200" dirty="0"/>
            <a:t> Enemies!!!</a:t>
          </a:r>
        </a:p>
      </dsp:txBody>
      <dsp:txXfrm>
        <a:off x="33955" y="2378294"/>
        <a:ext cx="9198993"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6/21/2023</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6/21/2023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88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0162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0373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837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9738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250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4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4889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568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5722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8013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4485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651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6/21/2023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456373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137864562@N06/25127657417"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www.flickr.com/photos/amanfrommoab/2280881925/" TargetMode="External"/><Relationship Id="rId7" Type="http://schemas.openxmlformats.org/officeDocument/2006/relationships/diagramLayout" Target="../diagrams/layout1.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6.gif"/><Relationship Id="rId10" Type="http://schemas.microsoft.com/office/2007/relationships/diagramDrawing" Target="../diagrams/drawing1.xml"/><Relationship Id="rId4" Type="http://schemas.openxmlformats.org/officeDocument/2006/relationships/hyperlink" Target="https://creativecommons.org/licenses/by-nc-sa/3.0/" TargetMode="Externa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37864562@N06/25127657417"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137864562@N06/25127657417"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3BDD5C3-482B-DEF4-0779-503FB2602293}"/>
              </a:ext>
            </a:extLst>
          </p:cNvPr>
          <p:cNvPicPr>
            <a:picLocks noGrp="1" noChangeAspect="1"/>
          </p:cNvPicPr>
          <p:nvPr>
            <p:ph type="pic" sz="quarter" idx="10"/>
          </p:nvPr>
        </p:nvPicPr>
        <p:blipFill rotWithShape="1">
          <a:blip r:embed="rId2">
            <a:alphaModFix amt="50000"/>
            <a:extLst>
              <a:ext uri="{837473B0-CC2E-450A-ABE3-18F120FF3D39}">
                <a1611:picAttrSrcUrl xmlns:a1611="http://schemas.microsoft.com/office/drawing/2016/11/main" r:id="rId3"/>
              </a:ext>
            </a:extLst>
          </a:blip>
          <a:srcRect r="25"/>
          <a:stretch/>
        </p:blipFill>
        <p:spPr>
          <a:xfrm>
            <a:off x="20" y="10"/>
            <a:ext cx="12188931" cy="6857990"/>
          </a:xfrm>
          <a:prstGeom prst="rect">
            <a:avLst/>
          </a:prstGeom>
        </p:spPr>
      </p:pic>
      <p:sp>
        <p:nvSpPr>
          <p:cNvPr id="2" name="Title 1">
            <a:extLst>
              <a:ext uri="{FF2B5EF4-FFF2-40B4-BE49-F238E27FC236}">
                <a16:creationId xmlns:a16="http://schemas.microsoft.com/office/drawing/2014/main" id="{D09DFBFE-4EC4-12BE-EE05-2F65D1D095AD}"/>
              </a:ext>
            </a:extLst>
          </p:cNvPr>
          <p:cNvSpPr>
            <a:spLocks noGrp="1"/>
          </p:cNvSpPr>
          <p:nvPr>
            <p:ph type="title"/>
          </p:nvPr>
        </p:nvSpPr>
        <p:spPr>
          <a:xfrm>
            <a:off x="1527048" y="1124712"/>
            <a:ext cx="9144000" cy="3063240"/>
          </a:xfrm>
        </p:spPr>
        <p:txBody>
          <a:bodyPr vert="horz" lIns="91440" tIns="45720" rIns="91440" bIns="45720" rtlCol="0" anchor="b">
            <a:normAutofit/>
          </a:bodyPr>
          <a:lstStyle/>
          <a:p>
            <a:r>
              <a:rPr lang="en-US" sz="6600" dirty="0">
                <a:solidFill>
                  <a:srgbClr val="FF0000"/>
                </a:solidFill>
              </a:rPr>
              <a:t>Flawed</a:t>
            </a:r>
            <a:r>
              <a:rPr lang="en-US" sz="6600" dirty="0">
                <a:solidFill>
                  <a:srgbClr val="FFFFFF"/>
                </a:solidFill>
              </a:rPr>
              <a:t> not failed </a:t>
            </a:r>
          </a:p>
        </p:txBody>
      </p:sp>
      <p:sp>
        <p:nvSpPr>
          <p:cNvPr id="3" name="Text Placeholder 2">
            <a:extLst>
              <a:ext uri="{FF2B5EF4-FFF2-40B4-BE49-F238E27FC236}">
                <a16:creationId xmlns:a16="http://schemas.microsoft.com/office/drawing/2014/main" id="{AA9246E2-0EED-9D4D-ACB6-8C424ACB5ED2}"/>
              </a:ext>
            </a:extLst>
          </p:cNvPr>
          <p:cNvSpPr>
            <a:spLocks noGrp="1"/>
          </p:cNvSpPr>
          <p:nvPr>
            <p:ph type="body" sz="quarter" idx="12"/>
          </p:nvPr>
        </p:nvSpPr>
        <p:spPr>
          <a:xfrm>
            <a:off x="1527048" y="4599432"/>
            <a:ext cx="9144000" cy="1227520"/>
          </a:xfrm>
        </p:spPr>
        <p:txBody>
          <a:bodyPr vert="horz" lIns="91440" tIns="45720" rIns="91440" bIns="45720" rtlCol="0">
            <a:normAutofit/>
          </a:bodyPr>
          <a:lstStyle/>
          <a:p>
            <a:r>
              <a:rPr lang="en-US" dirty="0">
                <a:solidFill>
                  <a:srgbClr val="FFFFFF"/>
                </a:solidFill>
              </a:rPr>
              <a:t>Ruth the Moabites, Her Daughter In-Law </a:t>
            </a:r>
          </a:p>
        </p:txBody>
      </p:sp>
    </p:spTree>
    <p:extLst>
      <p:ext uri="{BB962C8B-B14F-4D97-AF65-F5344CB8AC3E}">
        <p14:creationId xmlns:p14="http://schemas.microsoft.com/office/powerpoint/2010/main" val="7966046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EF7C252-67AA-4C4E-B73A-6C367865C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6" descr="Desert Rock Mountain Free Stock Photo - Public Domain Pictures">
            <a:extLst>
              <a:ext uri="{FF2B5EF4-FFF2-40B4-BE49-F238E27FC236}">
                <a16:creationId xmlns:a16="http://schemas.microsoft.com/office/drawing/2014/main" id="{EB0C08D1-5305-FB64-37F4-88C405184F52}"/>
              </a:ext>
            </a:extLst>
          </p:cNvPr>
          <p:cNvPicPr>
            <a:picLocks noChangeAspect="1"/>
          </p:cNvPicPr>
          <p:nvPr/>
        </p:nvPicPr>
        <p:blipFill rotWithShape="1">
          <a:blip r:embed="rId2">
            <a:alphaModFix amt="25000"/>
          </a:blip>
          <a:srcRect t="8601" r="1" b="9593"/>
          <a:stretch/>
        </p:blipFill>
        <p:spPr>
          <a:xfrm>
            <a:off x="231140" y="246888"/>
            <a:ext cx="11732261" cy="6382512"/>
          </a:xfrm>
          <a:prstGeom prst="rect">
            <a:avLst/>
          </a:prstGeom>
        </p:spPr>
      </p:pic>
      <p:sp>
        <p:nvSpPr>
          <p:cNvPr id="4" name="Text Placeholder 3">
            <a:extLst>
              <a:ext uri="{FF2B5EF4-FFF2-40B4-BE49-F238E27FC236}">
                <a16:creationId xmlns:a16="http://schemas.microsoft.com/office/drawing/2014/main" id="{DD250E8C-1900-5AD7-0543-E88C5B4A787C}"/>
              </a:ext>
            </a:extLst>
          </p:cNvPr>
          <p:cNvSpPr>
            <a:spLocks noGrp="1"/>
          </p:cNvSpPr>
          <p:nvPr>
            <p:ph type="body" sz="quarter" idx="12"/>
          </p:nvPr>
        </p:nvSpPr>
        <p:spPr>
          <a:xfrm>
            <a:off x="872613" y="607143"/>
            <a:ext cx="10143258" cy="5464276"/>
          </a:xfrm>
        </p:spPr>
        <p:txBody>
          <a:bodyPr vert="horz" lIns="91440" tIns="45720" rIns="91440" bIns="45720" rtlCol="0" anchor="ctr">
            <a:noAutofit/>
          </a:bodyPr>
          <a:lstStyle/>
          <a:p>
            <a:pPr algn="l"/>
            <a:r>
              <a:rPr lang="en-US" sz="3200" dirty="0"/>
              <a:t>JUDGES 17:6 In those days there was no king in Israel; everyone did what was right in his own eyes.</a:t>
            </a:r>
          </a:p>
          <a:p>
            <a:pPr algn="l"/>
            <a:r>
              <a:rPr lang="en-US" sz="3200" dirty="0"/>
              <a:t>JUDGES 18:1  In those days there was no king in Israel...</a:t>
            </a:r>
          </a:p>
          <a:p>
            <a:pPr algn="l"/>
            <a:r>
              <a:rPr lang="en-US" sz="3200" dirty="0"/>
              <a:t> JUDGES 19:1 And it came to pass in those days, when there was no king in Israel...</a:t>
            </a:r>
          </a:p>
          <a:p>
            <a:pPr algn="l"/>
            <a:r>
              <a:rPr lang="en-US" sz="3200" dirty="0"/>
              <a:t>JUDGES 21:25  In days there was no king in Israel; everyone did what was right in his own eyes.</a:t>
            </a:r>
            <a:endParaRPr lang="en-US" sz="3200">
              <a:solidFill>
                <a:srgbClr val="FFFFFF"/>
              </a:solidFill>
              <a:latin typeface="Corbel" panose="020B0503020204020204"/>
            </a:endParaRPr>
          </a:p>
        </p:txBody>
      </p:sp>
    </p:spTree>
    <p:extLst>
      <p:ext uri="{BB962C8B-B14F-4D97-AF65-F5344CB8AC3E}">
        <p14:creationId xmlns:p14="http://schemas.microsoft.com/office/powerpoint/2010/main" val="8758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90FFEFBC-A5D2-20D8-3635-A23790DCBFF4}"/>
              </a:ext>
            </a:extLst>
          </p:cNvPr>
          <p:cNvSpPr>
            <a:spLocks noGrp="1"/>
          </p:cNvSpPr>
          <p:nvPr>
            <p:ph type="title"/>
          </p:nvPr>
        </p:nvSpPr>
        <p:spPr>
          <a:xfrm>
            <a:off x="1143000" y="609600"/>
            <a:ext cx="9875520" cy="1356360"/>
          </a:xfrm>
        </p:spPr>
        <p:txBody>
          <a:bodyPr vert="horz" lIns="91440" tIns="45720" rIns="91440" bIns="45720" rtlCol="0" anchor="ctr">
            <a:normAutofit/>
          </a:bodyPr>
          <a:lstStyle/>
          <a:p>
            <a:pPr algn="l"/>
            <a:r>
              <a:rPr lang="en-US" sz="4400" dirty="0"/>
              <a:t>On the way (ruth 1:8-16)</a:t>
            </a:r>
          </a:p>
        </p:txBody>
      </p:sp>
      <p:pic>
        <p:nvPicPr>
          <p:cNvPr id="11" name="Picture 11" descr="Empty Nevada High Desert Free Stock Photo - Public Domain Pictures">
            <a:extLst>
              <a:ext uri="{FF2B5EF4-FFF2-40B4-BE49-F238E27FC236}">
                <a16:creationId xmlns:a16="http://schemas.microsoft.com/office/drawing/2014/main" id="{C32DFE28-F5A5-AA38-8C3E-DCDD789FCBBA}"/>
              </a:ext>
            </a:extLst>
          </p:cNvPr>
          <p:cNvPicPr>
            <a:picLocks noGrp="1" noChangeAspect="1"/>
          </p:cNvPicPr>
          <p:nvPr>
            <p:ph type="pic" sz="quarter" idx="10"/>
          </p:nvPr>
        </p:nvPicPr>
        <p:blipFill rotWithShape="1">
          <a:blip r:embed="rId2"/>
          <a:srcRect l="26856" r="26855" b="-1"/>
          <a:stretch/>
        </p:blipFill>
        <p:spPr>
          <a:xfrm>
            <a:off x="1316621" y="2093789"/>
            <a:ext cx="2896569" cy="3519934"/>
          </a:xfrm>
          <a:prstGeom prst="rect">
            <a:avLst/>
          </a:prstGeom>
        </p:spPr>
      </p:pic>
      <p:sp>
        <p:nvSpPr>
          <p:cNvPr id="4" name="Text Placeholder 3">
            <a:extLst>
              <a:ext uri="{FF2B5EF4-FFF2-40B4-BE49-F238E27FC236}">
                <a16:creationId xmlns:a16="http://schemas.microsoft.com/office/drawing/2014/main" id="{DF9D9025-41C1-1858-9346-F67E49B028C3}"/>
              </a:ext>
            </a:extLst>
          </p:cNvPr>
          <p:cNvSpPr>
            <a:spLocks noGrp="1"/>
          </p:cNvSpPr>
          <p:nvPr>
            <p:ph type="body" sz="quarter" idx="12"/>
          </p:nvPr>
        </p:nvSpPr>
        <p:spPr>
          <a:xfrm>
            <a:off x="4490977" y="2073787"/>
            <a:ext cx="6918184" cy="4022213"/>
          </a:xfrm>
        </p:spPr>
        <p:txBody>
          <a:bodyPr vert="horz" lIns="91440" tIns="45720" rIns="91440" bIns="45720" rtlCol="0">
            <a:normAutofit/>
          </a:bodyPr>
          <a:lstStyle/>
          <a:p>
            <a:pPr indent="-182880" algn="l">
              <a:buFont typeface="Corbel" pitchFamily="34" charset="0"/>
              <a:buChar char="•"/>
            </a:pPr>
            <a:r>
              <a:rPr lang="en-US" sz="4000" dirty="0">
                <a:solidFill>
                  <a:schemeClr val="accent1"/>
                </a:solidFill>
              </a:rPr>
              <a:t>Naomi becomes discouraged</a:t>
            </a:r>
          </a:p>
          <a:p>
            <a:pPr indent="-182880" algn="l">
              <a:buFont typeface="Corbel" pitchFamily="34" charset="0"/>
              <a:buChar char="•"/>
            </a:pPr>
            <a:r>
              <a:rPr lang="en-US" sz="4000">
                <a:solidFill>
                  <a:schemeClr val="accent1"/>
                </a:solidFill>
              </a:rPr>
              <a:t>Orpah leaves </a:t>
            </a:r>
            <a:endParaRPr lang="en-US" sz="4000" dirty="0">
              <a:solidFill>
                <a:schemeClr val="accent1"/>
              </a:solidFill>
            </a:endParaRPr>
          </a:p>
          <a:p>
            <a:pPr indent="-182880" algn="l">
              <a:buFont typeface="Corbel" pitchFamily="34" charset="0"/>
              <a:buChar char="•"/>
            </a:pPr>
            <a:r>
              <a:rPr lang="en-US" sz="4000" dirty="0">
                <a:solidFill>
                  <a:schemeClr val="accent1"/>
                </a:solidFill>
              </a:rPr>
              <a:t>Ruth decides to stay </a:t>
            </a:r>
          </a:p>
          <a:p>
            <a:pPr indent="-182880" algn="l">
              <a:buFont typeface="Corbel" pitchFamily="34" charset="0"/>
              <a:buChar char="•"/>
            </a:pPr>
            <a:endParaRPr lang="en-US" dirty="0">
              <a:solidFill>
                <a:schemeClr val="accent1"/>
              </a:solidFill>
            </a:endParaRPr>
          </a:p>
        </p:txBody>
      </p:sp>
    </p:spTree>
    <p:extLst>
      <p:ext uri="{BB962C8B-B14F-4D97-AF65-F5344CB8AC3E}">
        <p14:creationId xmlns:p14="http://schemas.microsoft.com/office/powerpoint/2010/main" val="16326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descr="Rocky Desert Landscape Free Stock Photo - Public Domain Pictures">
            <a:extLst>
              <a:ext uri="{FF2B5EF4-FFF2-40B4-BE49-F238E27FC236}">
                <a16:creationId xmlns:a16="http://schemas.microsoft.com/office/drawing/2014/main" id="{E7E4155F-1668-0D60-5E63-0DB08B118FFD}"/>
              </a:ext>
            </a:extLst>
          </p:cNvPr>
          <p:cNvPicPr>
            <a:picLocks noGrp="1" noChangeAspect="1"/>
          </p:cNvPicPr>
          <p:nvPr>
            <p:ph type="pic" sz="quarter" idx="10"/>
          </p:nvPr>
        </p:nvPicPr>
        <p:blipFill rotWithShape="1">
          <a:blip r:embed="rId2"/>
          <a:srcRect r="20860" b="1"/>
          <a:stretch/>
        </p:blipFill>
        <p:spPr>
          <a:xfrm>
            <a:off x="233486" y="95489"/>
            <a:ext cx="11722022" cy="6619283"/>
          </a:xfrm>
          <a:prstGeom prst="rect">
            <a:avLst/>
          </a:prstGeom>
        </p:spPr>
      </p:pic>
      <p:sp>
        <p:nvSpPr>
          <p:cNvPr id="3" name="Title 2">
            <a:extLst>
              <a:ext uri="{FF2B5EF4-FFF2-40B4-BE49-F238E27FC236}">
                <a16:creationId xmlns:a16="http://schemas.microsoft.com/office/drawing/2014/main" id="{91668F0A-6B34-F1B3-438D-A40D29F7AFF6}"/>
              </a:ext>
            </a:extLst>
          </p:cNvPr>
          <p:cNvSpPr>
            <a:spLocks noGrp="1"/>
          </p:cNvSpPr>
          <p:nvPr>
            <p:ph type="title"/>
          </p:nvPr>
        </p:nvSpPr>
        <p:spPr>
          <a:xfrm>
            <a:off x="6096001" y="5224464"/>
            <a:ext cx="5199926" cy="1049979"/>
          </a:xfrm>
        </p:spPr>
        <p:txBody>
          <a:bodyPr vert="horz" lIns="91440" tIns="45720" rIns="91440" bIns="45720" rtlCol="0" anchor="ctr">
            <a:normAutofit/>
          </a:bodyPr>
          <a:lstStyle/>
          <a:p>
            <a:pPr algn="l"/>
            <a:r>
              <a:rPr lang="en-US" sz="4000" dirty="0">
                <a:solidFill>
                  <a:schemeClr val="bg1"/>
                </a:solidFill>
              </a:rPr>
              <a:t>RUTH 1:16-17</a:t>
            </a:r>
          </a:p>
        </p:txBody>
      </p:sp>
      <p:sp>
        <p:nvSpPr>
          <p:cNvPr id="4" name="Text Placeholder 3">
            <a:extLst>
              <a:ext uri="{FF2B5EF4-FFF2-40B4-BE49-F238E27FC236}">
                <a16:creationId xmlns:a16="http://schemas.microsoft.com/office/drawing/2014/main" id="{6CDBC003-3E2E-E986-7855-0308CC750ADA}"/>
              </a:ext>
            </a:extLst>
          </p:cNvPr>
          <p:cNvSpPr>
            <a:spLocks noGrp="1"/>
          </p:cNvSpPr>
          <p:nvPr>
            <p:ph type="body" sz="quarter" idx="12"/>
          </p:nvPr>
        </p:nvSpPr>
        <p:spPr>
          <a:xfrm>
            <a:off x="1339647" y="383334"/>
            <a:ext cx="9312048" cy="4692568"/>
          </a:xfrm>
        </p:spPr>
        <p:txBody>
          <a:bodyPr vert="horz" lIns="91440" tIns="45720" rIns="91440" bIns="45720" rtlCol="0">
            <a:normAutofit/>
          </a:bodyPr>
          <a:lstStyle/>
          <a:p>
            <a:pPr algn="l"/>
            <a:r>
              <a:rPr lang="en-US" sz="2800" dirty="0"/>
              <a:t>16 But Ruth said: “Entreat me not to leave you,</a:t>
            </a:r>
            <a:br>
              <a:rPr lang="en-US" sz="2800" dirty="0"/>
            </a:br>
            <a:r>
              <a:rPr lang="en-US" sz="2800" i="1" dirty="0"/>
              <a:t>Or to</a:t>
            </a:r>
            <a:r>
              <a:rPr lang="en-US" sz="2800" dirty="0"/>
              <a:t> turn back from following after you;</a:t>
            </a:r>
            <a:br>
              <a:rPr lang="en-US" sz="2800" dirty="0"/>
            </a:br>
            <a:r>
              <a:rPr lang="en-US" sz="2800" dirty="0"/>
              <a:t>For wherever you go, I will go;</a:t>
            </a:r>
            <a:br>
              <a:rPr lang="en-US" sz="2800" dirty="0"/>
            </a:br>
            <a:r>
              <a:rPr lang="en-US" sz="2800" dirty="0"/>
              <a:t>And wherever you lodge, I will lodge;</a:t>
            </a:r>
            <a:br>
              <a:rPr lang="en-US" sz="2800" dirty="0"/>
            </a:br>
            <a:r>
              <a:rPr lang="en-US" sz="2800" dirty="0"/>
              <a:t>Your people </a:t>
            </a:r>
            <a:r>
              <a:rPr lang="en-US" sz="2800" i="1" dirty="0"/>
              <a:t>shall be</a:t>
            </a:r>
            <a:r>
              <a:rPr lang="en-US" sz="2800" dirty="0"/>
              <a:t> my people,</a:t>
            </a:r>
            <a:br>
              <a:rPr lang="en-US" sz="2800" dirty="0"/>
            </a:br>
            <a:r>
              <a:rPr lang="en-US" sz="2800" dirty="0"/>
              <a:t>And your God, my God.</a:t>
            </a:r>
            <a:br>
              <a:rPr lang="en-US" sz="2800" dirty="0"/>
            </a:br>
            <a:r>
              <a:rPr lang="en-US" sz="2800" dirty="0"/>
              <a:t>17 Where you die, I will die,</a:t>
            </a:r>
            <a:br>
              <a:rPr lang="en-US" sz="2800" dirty="0"/>
            </a:br>
            <a:r>
              <a:rPr lang="en-US" sz="2800" dirty="0"/>
              <a:t>And there will I be buried.</a:t>
            </a:r>
            <a:br>
              <a:rPr lang="en-US" sz="2800" dirty="0"/>
            </a:br>
            <a:r>
              <a:rPr lang="en-US" sz="2800" dirty="0"/>
              <a:t>The </a:t>
            </a:r>
            <a:r>
              <a:rPr lang="en-US" sz="2800" cap="small" dirty="0"/>
              <a:t>Lord</a:t>
            </a:r>
            <a:r>
              <a:rPr lang="en-US" sz="2800" dirty="0"/>
              <a:t> do so to me, and more also,</a:t>
            </a:r>
            <a:br>
              <a:rPr lang="en-US" sz="2800" dirty="0"/>
            </a:br>
            <a:r>
              <a:rPr lang="en-US" sz="2800" dirty="0"/>
              <a:t>If </a:t>
            </a:r>
            <a:r>
              <a:rPr lang="en-US" sz="2800" i="1" dirty="0"/>
              <a:t>anything but</a:t>
            </a:r>
            <a:r>
              <a:rPr lang="en-US" sz="2800" dirty="0"/>
              <a:t> death parts you and me.”</a:t>
            </a:r>
          </a:p>
          <a:p>
            <a:endParaRPr lang="en-US" dirty="0">
              <a:solidFill>
                <a:srgbClr val="FFFFFF"/>
              </a:solidFill>
            </a:endParaRPr>
          </a:p>
        </p:txBody>
      </p:sp>
    </p:spTree>
    <p:extLst>
      <p:ext uri="{BB962C8B-B14F-4D97-AF65-F5344CB8AC3E}">
        <p14:creationId xmlns:p14="http://schemas.microsoft.com/office/powerpoint/2010/main" val="259440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E09B16-4874-4AF2-86A9-1E174C200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5494F9B-D851-46F3-9164-479893CBE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4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outdoor, sky, rock, rocky&#10;&#10;Description automatically generated">
            <a:extLst>
              <a:ext uri="{FF2B5EF4-FFF2-40B4-BE49-F238E27FC236}">
                <a16:creationId xmlns:a16="http://schemas.microsoft.com/office/drawing/2014/main" id="{999C7A83-EB8C-87AD-D6BF-047C0A364138}"/>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t="24426" r="1" b="7459"/>
          <a:stretch/>
        </p:blipFill>
        <p:spPr>
          <a:xfrm>
            <a:off x="643467" y="643467"/>
            <a:ext cx="10905066" cy="5571066"/>
          </a:xfrm>
          <a:prstGeom prst="rect">
            <a:avLst/>
          </a:prstGeom>
        </p:spPr>
      </p:pic>
      <p:sp>
        <p:nvSpPr>
          <p:cNvPr id="15" name="Rectangle 14">
            <a:extLst>
              <a:ext uri="{FF2B5EF4-FFF2-40B4-BE49-F238E27FC236}">
                <a16:creationId xmlns:a16="http://schemas.microsoft.com/office/drawing/2014/main" id="{AED3799A-1FC5-417A-8683-57447021F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4537B6-14EE-CECC-B1B3-23D7801B96E2}"/>
              </a:ext>
            </a:extLst>
          </p:cNvPr>
          <p:cNvSpPr txBox="1"/>
          <p:nvPr/>
        </p:nvSpPr>
        <p:spPr>
          <a:xfrm>
            <a:off x="9025086" y="6014478"/>
            <a:ext cx="252344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10" name="TextBox 9">
            <a:extLst>
              <a:ext uri="{FF2B5EF4-FFF2-40B4-BE49-F238E27FC236}">
                <a16:creationId xmlns:a16="http://schemas.microsoft.com/office/drawing/2014/main" id="{CBF2E3A1-CACC-2985-53FC-9914E9EFC429}"/>
              </a:ext>
            </a:extLst>
          </p:cNvPr>
          <p:cNvSpPr txBox="1"/>
          <p:nvPr/>
        </p:nvSpPr>
        <p:spPr>
          <a:xfrm>
            <a:off x="10446774" y="2384322"/>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2" name="Picture 13">
            <a:extLst>
              <a:ext uri="{FF2B5EF4-FFF2-40B4-BE49-F238E27FC236}">
                <a16:creationId xmlns:a16="http://schemas.microsoft.com/office/drawing/2014/main" id="{863C68A0-8753-F716-6C39-431340259454}"/>
              </a:ext>
            </a:extLst>
          </p:cNvPr>
          <p:cNvPicPr>
            <a:picLocks noChangeAspect="1"/>
          </p:cNvPicPr>
          <p:nvPr/>
        </p:nvPicPr>
        <p:blipFill>
          <a:blip r:embed="rId5"/>
          <a:stretch>
            <a:fillRect/>
          </a:stretch>
        </p:blipFill>
        <p:spPr>
          <a:xfrm>
            <a:off x="4847303" y="3864077"/>
            <a:ext cx="2325329" cy="2349910"/>
          </a:xfrm>
          <a:prstGeom prst="rect">
            <a:avLst/>
          </a:prstGeom>
        </p:spPr>
      </p:pic>
      <p:graphicFrame>
        <p:nvGraphicFramePr>
          <p:cNvPr id="19" name="TextBox 7">
            <a:extLst>
              <a:ext uri="{FF2B5EF4-FFF2-40B4-BE49-F238E27FC236}">
                <a16:creationId xmlns:a16="http://schemas.microsoft.com/office/drawing/2014/main" id="{F76A7953-1070-B254-4D12-FCFBB3EBDB29}"/>
              </a:ext>
            </a:extLst>
          </p:cNvPr>
          <p:cNvGraphicFramePr/>
          <p:nvPr>
            <p:extLst>
              <p:ext uri="{D42A27DB-BD31-4B8C-83A1-F6EECF244321}">
                <p14:modId xmlns:p14="http://schemas.microsoft.com/office/powerpoint/2010/main" val="2397459597"/>
              </p:ext>
            </p:extLst>
          </p:nvPr>
        </p:nvGraphicFramePr>
        <p:xfrm>
          <a:off x="1179870" y="696451"/>
          <a:ext cx="9266903" cy="30469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184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EDA6F06B-3087-4928-8A64-AADB084F99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dgm id="{B3CCB2C0-8C4A-4DE7-83B5-AFEE481609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D2B6C6AF-CF0B-40D9-94B0-BD14D549E0F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29FAD9DE-3C86-4A45-8592-5A8F48C8FF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3BDD5C3-482B-DEF4-0779-503FB2602293}"/>
              </a:ext>
            </a:extLst>
          </p:cNvPr>
          <p:cNvPicPr>
            <a:picLocks noGrp="1" noChangeAspect="1"/>
          </p:cNvPicPr>
          <p:nvPr>
            <p:ph type="pic" sz="quarter" idx="10"/>
          </p:nvPr>
        </p:nvPicPr>
        <p:blipFill rotWithShape="1">
          <a:blip r:embed="rId2">
            <a:alphaModFix amt="50000"/>
            <a:extLst>
              <a:ext uri="{837473B0-CC2E-450A-ABE3-18F120FF3D39}">
                <a1611:picAttrSrcUrl xmlns:a1611="http://schemas.microsoft.com/office/drawing/2016/11/main" r:id="rId3"/>
              </a:ext>
            </a:extLst>
          </a:blip>
          <a:srcRect r="25"/>
          <a:stretch/>
        </p:blipFill>
        <p:spPr>
          <a:xfrm>
            <a:off x="20" y="10"/>
            <a:ext cx="12188931" cy="6857990"/>
          </a:xfrm>
          <a:prstGeom prst="rect">
            <a:avLst/>
          </a:prstGeom>
        </p:spPr>
      </p:pic>
      <p:sp>
        <p:nvSpPr>
          <p:cNvPr id="2" name="Title 1">
            <a:extLst>
              <a:ext uri="{FF2B5EF4-FFF2-40B4-BE49-F238E27FC236}">
                <a16:creationId xmlns:a16="http://schemas.microsoft.com/office/drawing/2014/main" id="{D09DFBFE-4EC4-12BE-EE05-2F65D1D095AD}"/>
              </a:ext>
            </a:extLst>
          </p:cNvPr>
          <p:cNvSpPr>
            <a:spLocks noGrp="1"/>
          </p:cNvSpPr>
          <p:nvPr>
            <p:ph type="title"/>
          </p:nvPr>
        </p:nvSpPr>
        <p:spPr>
          <a:xfrm>
            <a:off x="1527048" y="1124712"/>
            <a:ext cx="9144000" cy="3063240"/>
          </a:xfrm>
        </p:spPr>
        <p:txBody>
          <a:bodyPr vert="horz" lIns="91440" tIns="45720" rIns="91440" bIns="45720" rtlCol="0" anchor="b">
            <a:normAutofit/>
          </a:bodyPr>
          <a:lstStyle/>
          <a:p>
            <a:r>
              <a:rPr lang="en-US" sz="6600" dirty="0">
                <a:solidFill>
                  <a:srgbClr val="FF0000"/>
                </a:solidFill>
              </a:rPr>
              <a:t>Flawed</a:t>
            </a:r>
            <a:r>
              <a:rPr lang="en-US" sz="6600" dirty="0">
                <a:solidFill>
                  <a:srgbClr val="FFFFFF"/>
                </a:solidFill>
              </a:rPr>
              <a:t> not failed </a:t>
            </a:r>
          </a:p>
        </p:txBody>
      </p:sp>
      <p:sp>
        <p:nvSpPr>
          <p:cNvPr id="3" name="Text Placeholder 2">
            <a:extLst>
              <a:ext uri="{FF2B5EF4-FFF2-40B4-BE49-F238E27FC236}">
                <a16:creationId xmlns:a16="http://schemas.microsoft.com/office/drawing/2014/main" id="{AA9246E2-0EED-9D4D-ACB6-8C424ACB5ED2}"/>
              </a:ext>
            </a:extLst>
          </p:cNvPr>
          <p:cNvSpPr>
            <a:spLocks noGrp="1"/>
          </p:cNvSpPr>
          <p:nvPr>
            <p:ph type="body" sz="quarter" idx="12"/>
          </p:nvPr>
        </p:nvSpPr>
        <p:spPr>
          <a:xfrm>
            <a:off x="1527048" y="4599432"/>
            <a:ext cx="9144000" cy="1227520"/>
          </a:xfrm>
        </p:spPr>
        <p:txBody>
          <a:bodyPr vert="horz" lIns="91440" tIns="45720" rIns="91440" bIns="45720" rtlCol="0">
            <a:normAutofit/>
          </a:bodyPr>
          <a:lstStyle/>
          <a:p>
            <a:r>
              <a:rPr lang="en-US" dirty="0">
                <a:solidFill>
                  <a:srgbClr val="FFFFFF"/>
                </a:solidFill>
              </a:rPr>
              <a:t>Ruth the Moabites, Her Daughter In-Law </a:t>
            </a:r>
          </a:p>
        </p:txBody>
      </p:sp>
    </p:spTree>
    <p:extLst>
      <p:ext uri="{BB962C8B-B14F-4D97-AF65-F5344CB8AC3E}">
        <p14:creationId xmlns:p14="http://schemas.microsoft.com/office/powerpoint/2010/main" val="26789244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con&#10;&#10;Description automatically generated">
            <a:extLst>
              <a:ext uri="{FF2B5EF4-FFF2-40B4-BE49-F238E27FC236}">
                <a16:creationId xmlns:a16="http://schemas.microsoft.com/office/drawing/2014/main" id="{873BE148-9519-E3E8-180B-5580CCFF60EA}"/>
              </a:ext>
            </a:extLst>
          </p:cNvPr>
          <p:cNvPicPr>
            <a:picLocks noChangeAspect="1"/>
          </p:cNvPicPr>
          <p:nvPr/>
        </p:nvPicPr>
        <p:blipFill>
          <a:blip r:embed="rId2"/>
          <a:stretch>
            <a:fillRect/>
          </a:stretch>
        </p:blipFill>
        <p:spPr>
          <a:xfrm>
            <a:off x="185175" y="246626"/>
            <a:ext cx="11797069" cy="6372941"/>
          </a:xfrm>
          <a:prstGeom prst="rect">
            <a:avLst/>
          </a:prstGeom>
        </p:spPr>
      </p:pic>
    </p:spTree>
    <p:extLst>
      <p:ext uri="{BB962C8B-B14F-4D97-AF65-F5344CB8AC3E}">
        <p14:creationId xmlns:p14="http://schemas.microsoft.com/office/powerpoint/2010/main" val="4445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58830" y="-111760"/>
            <a:ext cx="12400934" cy="6980902"/>
          </a:xfrm>
        </p:spPr>
      </p:pic>
      <p:sp>
        <p:nvSpPr>
          <p:cNvPr id="7" name="Title 6">
            <a:extLst>
              <a:ext uri="{FF2B5EF4-FFF2-40B4-BE49-F238E27FC236}">
                <a16:creationId xmlns:a16="http://schemas.microsoft.com/office/drawing/2014/main" id="{CF45A9EB-00FC-4DE7-8041-09649EF9B9B6}"/>
              </a:ext>
            </a:extLst>
          </p:cNvPr>
          <p:cNvSpPr>
            <a:spLocks noGrp="1"/>
          </p:cNvSpPr>
          <p:nvPr>
            <p:ph type="title"/>
          </p:nvPr>
        </p:nvSpPr>
        <p:spPr>
          <a:xfrm>
            <a:off x="-62927" y="-113188"/>
            <a:ext cx="12396839" cy="1425257"/>
          </a:xfrm>
        </p:spPr>
        <p:txBody>
          <a:bodyPr lIns="91440" tIns="45720" rIns="91440" bIns="45720" anchor="ctr"/>
          <a:lstStyle/>
          <a:p>
            <a:r>
              <a:rPr lang="en-US" sz="3600" b="1" dirty="0"/>
              <a:t>Characteristics of Ruth</a:t>
            </a:r>
          </a:p>
        </p:txBody>
      </p:sp>
      <p:sp>
        <p:nvSpPr>
          <p:cNvPr id="8" name="TextBox 7">
            <a:extLst>
              <a:ext uri="{FF2B5EF4-FFF2-40B4-BE49-F238E27FC236}">
                <a16:creationId xmlns:a16="http://schemas.microsoft.com/office/drawing/2014/main" id="{C10A5760-54BC-5440-3E06-D672C68CCFDF}"/>
              </a:ext>
            </a:extLst>
          </p:cNvPr>
          <p:cNvSpPr txBox="1"/>
          <p:nvPr/>
        </p:nvSpPr>
        <p:spPr>
          <a:xfrm>
            <a:off x="1330960" y="1717040"/>
            <a:ext cx="48768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3200" b="1" dirty="0">
                <a:solidFill>
                  <a:schemeClr val="bg1"/>
                </a:solidFill>
                <a:ea typeface="+mn-lt"/>
                <a:cs typeface="+mn-lt"/>
              </a:rPr>
              <a:t>Brave ( Ruth 1:16-17)</a:t>
            </a:r>
            <a:endParaRPr lang="en-US" sz="3200" b="1">
              <a:solidFill>
                <a:schemeClr val="bg1"/>
              </a:solidFill>
            </a:endParaRPr>
          </a:p>
        </p:txBody>
      </p:sp>
      <p:sp>
        <p:nvSpPr>
          <p:cNvPr id="9" name="TextBox 8">
            <a:extLst>
              <a:ext uri="{FF2B5EF4-FFF2-40B4-BE49-F238E27FC236}">
                <a16:creationId xmlns:a16="http://schemas.microsoft.com/office/drawing/2014/main" id="{03B08357-1C53-245D-06C4-210B459DE525}"/>
              </a:ext>
            </a:extLst>
          </p:cNvPr>
          <p:cNvSpPr txBox="1"/>
          <p:nvPr/>
        </p:nvSpPr>
        <p:spPr>
          <a:xfrm>
            <a:off x="1333691" y="2375989"/>
            <a:ext cx="40476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3200" b="1" dirty="0">
                <a:solidFill>
                  <a:schemeClr val="bg1"/>
                </a:solidFill>
                <a:ea typeface="+mn-lt"/>
                <a:cs typeface="+mn-lt"/>
              </a:rPr>
              <a:t>Humility(Ruth 2:10)</a:t>
            </a:r>
            <a:endParaRPr lang="en-US" sz="3200" b="1">
              <a:solidFill>
                <a:schemeClr val="bg1"/>
              </a:solidFill>
            </a:endParaRPr>
          </a:p>
        </p:txBody>
      </p:sp>
      <p:sp>
        <p:nvSpPr>
          <p:cNvPr id="10" name="TextBox 9">
            <a:extLst>
              <a:ext uri="{FF2B5EF4-FFF2-40B4-BE49-F238E27FC236}">
                <a16:creationId xmlns:a16="http://schemas.microsoft.com/office/drawing/2014/main" id="{C7479DE8-4982-1798-3B31-2F255919A6B5}"/>
              </a:ext>
            </a:extLst>
          </p:cNvPr>
          <p:cNvSpPr txBox="1"/>
          <p:nvPr/>
        </p:nvSpPr>
        <p:spPr>
          <a:xfrm>
            <a:off x="1330960" y="3027680"/>
            <a:ext cx="4154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3200" b="1" dirty="0">
                <a:solidFill>
                  <a:schemeClr val="bg1"/>
                </a:solidFill>
                <a:ea typeface="+mn-lt"/>
                <a:cs typeface="+mn-lt"/>
              </a:rPr>
              <a:t>Virtuous (Ruth 3:11)</a:t>
            </a:r>
            <a:endParaRPr lang="en-US" sz="3200" b="1">
              <a:solidFill>
                <a:schemeClr val="bg1"/>
              </a:solidFill>
            </a:endParaRPr>
          </a:p>
        </p:txBody>
      </p:sp>
      <p:sp>
        <p:nvSpPr>
          <p:cNvPr id="3" name="Title 6">
            <a:extLst>
              <a:ext uri="{FF2B5EF4-FFF2-40B4-BE49-F238E27FC236}">
                <a16:creationId xmlns:a16="http://schemas.microsoft.com/office/drawing/2014/main" id="{DBB150B7-F562-696E-8072-D4423B8D70A2}"/>
              </a:ext>
            </a:extLst>
          </p:cNvPr>
          <p:cNvSpPr txBox="1">
            <a:spLocks/>
          </p:cNvSpPr>
          <p:nvPr/>
        </p:nvSpPr>
        <p:spPr>
          <a:xfrm>
            <a:off x="-655" y="3890182"/>
            <a:ext cx="12192000" cy="2916481"/>
          </a:xfrm>
          <a:prstGeom prst="rect">
            <a:avLst/>
          </a:prstGeom>
          <a:solidFill>
            <a:schemeClr val="accent1">
              <a:lumMod val="75000"/>
            </a:schemeClr>
          </a:solidFill>
          <a:ln>
            <a:solidFill>
              <a:srgbClr val="4472C4"/>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cap="all" spc="100" baseline="0">
                <a:solidFill>
                  <a:schemeClr val="accent1"/>
                </a:solidFill>
                <a:latin typeface="+mj-lt"/>
                <a:ea typeface="+mj-ea"/>
                <a:cs typeface="+mj-cs"/>
              </a:defRPr>
            </a:lvl1pPr>
          </a:lstStyle>
          <a:p>
            <a:pPr algn="l">
              <a:lnSpc>
                <a:spcPct val="100000"/>
              </a:lnSpc>
              <a:spcBef>
                <a:spcPts val="0"/>
              </a:spcBef>
            </a:pPr>
            <a:r>
              <a:rPr lang="en-US" sz="2000" dirty="0">
                <a:solidFill>
                  <a:srgbClr val="000000"/>
                </a:solidFill>
              </a:rPr>
              <a:t>A wife of noble character who can find? She is worth far more than rubies. Her husband has full confidence in her and lacks nothing of value. She brings him good, not harm, all the days of her life. </a:t>
            </a:r>
            <a:r>
              <a:rPr lang="en-US" sz="2000" dirty="0">
                <a:solidFill>
                  <a:schemeClr val="bg1"/>
                </a:solidFill>
              </a:rPr>
              <a:t>She selects wool and flax and works with eager hands.</a:t>
            </a:r>
            <a:r>
              <a:rPr lang="en-US" sz="2000" dirty="0">
                <a:solidFill>
                  <a:srgbClr val="000000"/>
                </a:solidFill>
              </a:rPr>
              <a:t> She is like the merchant ships, bringing her food from afar. She gets up while it is still night; </a:t>
            </a:r>
            <a:r>
              <a:rPr lang="en-US" sz="2000" dirty="0">
                <a:solidFill>
                  <a:schemeClr val="bg1"/>
                </a:solidFill>
              </a:rPr>
              <a:t>she provides food for her family </a:t>
            </a:r>
            <a:r>
              <a:rPr lang="en-US" sz="2000" dirty="0">
                <a:solidFill>
                  <a:srgbClr val="000000"/>
                </a:solidFill>
              </a:rPr>
              <a:t>and portions for her female servant.</a:t>
            </a:r>
            <a:r>
              <a:rPr lang="en-US" sz="1800" dirty="0">
                <a:solidFill>
                  <a:srgbClr val="000000"/>
                </a:solidFill>
              </a:rPr>
              <a:t>   </a:t>
            </a:r>
          </a:p>
          <a:p>
            <a:pPr marL="457200" indent="-457200" algn="r">
              <a:lnSpc>
                <a:spcPct val="100000"/>
              </a:lnSpc>
              <a:spcBef>
                <a:spcPts val="0"/>
              </a:spcBef>
              <a:buFont typeface="Calibri,Sans-Serif"/>
              <a:buChar char="-"/>
            </a:pPr>
            <a:r>
              <a:rPr lang="en-US" sz="2800" dirty="0">
                <a:solidFill>
                  <a:srgbClr val="000000"/>
                </a:solidFill>
              </a:rPr>
              <a:t>PROVERBS 31 10-15</a:t>
            </a:r>
            <a:r>
              <a:rPr lang="en-US" sz="1800" dirty="0">
                <a:solidFill>
                  <a:srgbClr val="000000"/>
                </a:solidFill>
              </a:rPr>
              <a:t>  </a:t>
            </a:r>
            <a:endParaRPr lang="en-US" sz="1800"/>
          </a:p>
          <a:p>
            <a:endParaRPr lang="en-US" sz="3200" b="1" dirty="0"/>
          </a:p>
        </p:txBody>
      </p:sp>
    </p:spTree>
    <p:extLst>
      <p:ext uri="{BB962C8B-B14F-4D97-AF65-F5344CB8AC3E}">
        <p14:creationId xmlns:p14="http://schemas.microsoft.com/office/powerpoint/2010/main" val="262551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3BDD5C3-482B-DEF4-0779-503FB2602293}"/>
              </a:ext>
            </a:extLst>
          </p:cNvPr>
          <p:cNvPicPr>
            <a:picLocks noGrp="1" noChangeAspect="1"/>
          </p:cNvPicPr>
          <p:nvPr>
            <p:ph type="pic" sz="quarter" idx="10"/>
          </p:nvPr>
        </p:nvPicPr>
        <p:blipFill rotWithShape="1">
          <a:blip r:embed="rId2">
            <a:alphaModFix amt="50000"/>
            <a:extLst>
              <a:ext uri="{837473B0-CC2E-450A-ABE3-18F120FF3D39}">
                <a1611:picAttrSrcUrl xmlns:a1611="http://schemas.microsoft.com/office/drawing/2016/11/main" r:id="rId3"/>
              </a:ext>
            </a:extLst>
          </a:blip>
          <a:srcRect r="25"/>
          <a:stretch/>
        </p:blipFill>
        <p:spPr>
          <a:xfrm>
            <a:off x="20" y="10"/>
            <a:ext cx="12188931" cy="6857990"/>
          </a:xfrm>
          <a:prstGeom prst="rect">
            <a:avLst/>
          </a:prstGeom>
        </p:spPr>
      </p:pic>
      <p:sp>
        <p:nvSpPr>
          <p:cNvPr id="2" name="Title 1">
            <a:extLst>
              <a:ext uri="{FF2B5EF4-FFF2-40B4-BE49-F238E27FC236}">
                <a16:creationId xmlns:a16="http://schemas.microsoft.com/office/drawing/2014/main" id="{D09DFBFE-4EC4-12BE-EE05-2F65D1D095AD}"/>
              </a:ext>
            </a:extLst>
          </p:cNvPr>
          <p:cNvSpPr>
            <a:spLocks noGrp="1"/>
          </p:cNvSpPr>
          <p:nvPr>
            <p:ph type="title"/>
          </p:nvPr>
        </p:nvSpPr>
        <p:spPr>
          <a:xfrm>
            <a:off x="1527048" y="1124712"/>
            <a:ext cx="9144000" cy="3063240"/>
          </a:xfrm>
        </p:spPr>
        <p:txBody>
          <a:bodyPr vert="horz" lIns="91440" tIns="45720" rIns="91440" bIns="45720" rtlCol="0" anchor="b">
            <a:normAutofit/>
          </a:bodyPr>
          <a:lstStyle/>
          <a:p>
            <a:r>
              <a:rPr lang="en-US" sz="6600" dirty="0">
                <a:solidFill>
                  <a:srgbClr val="FF0000"/>
                </a:solidFill>
              </a:rPr>
              <a:t>Flawed</a:t>
            </a:r>
            <a:r>
              <a:rPr lang="en-US" sz="6600" dirty="0">
                <a:solidFill>
                  <a:srgbClr val="FFFFFF"/>
                </a:solidFill>
              </a:rPr>
              <a:t> not failed </a:t>
            </a:r>
          </a:p>
        </p:txBody>
      </p:sp>
      <p:sp>
        <p:nvSpPr>
          <p:cNvPr id="3" name="Text Placeholder 2">
            <a:extLst>
              <a:ext uri="{FF2B5EF4-FFF2-40B4-BE49-F238E27FC236}">
                <a16:creationId xmlns:a16="http://schemas.microsoft.com/office/drawing/2014/main" id="{AA9246E2-0EED-9D4D-ACB6-8C424ACB5ED2}"/>
              </a:ext>
            </a:extLst>
          </p:cNvPr>
          <p:cNvSpPr>
            <a:spLocks noGrp="1"/>
          </p:cNvSpPr>
          <p:nvPr>
            <p:ph type="body" sz="quarter" idx="12"/>
          </p:nvPr>
        </p:nvSpPr>
        <p:spPr>
          <a:xfrm>
            <a:off x="1527048" y="4599432"/>
            <a:ext cx="9144000" cy="1227520"/>
          </a:xfrm>
        </p:spPr>
        <p:txBody>
          <a:bodyPr vert="horz" lIns="91440" tIns="45720" rIns="91440" bIns="45720" rtlCol="0">
            <a:normAutofit/>
          </a:bodyPr>
          <a:lstStyle/>
          <a:p>
            <a:r>
              <a:rPr lang="en-US" dirty="0">
                <a:solidFill>
                  <a:srgbClr val="FFFFFF"/>
                </a:solidFill>
              </a:rPr>
              <a:t>Ruth the Moabites, Her Daughter In-Law </a:t>
            </a:r>
          </a:p>
        </p:txBody>
      </p:sp>
    </p:spTree>
    <p:extLst>
      <p:ext uri="{BB962C8B-B14F-4D97-AF65-F5344CB8AC3E}">
        <p14:creationId xmlns:p14="http://schemas.microsoft.com/office/powerpoint/2010/main" val="32008388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8B65F-C127-4D9D-85FF-7D9CEB80A627}">
  <ds:schemaRefs>
    <ds:schemaRef ds:uri="http://schemas.microsoft.com/sharepoint/v3/contenttype/forms"/>
  </ds:schemaRefs>
</ds:datastoreItem>
</file>

<file path=customXml/itemProps2.xml><?xml version="1.0" encoding="utf-8"?>
<ds:datastoreItem xmlns:ds="http://schemas.openxmlformats.org/officeDocument/2006/customXml" ds:itemID="{6FA649EB-F146-4448-BC07-06DD62AC0B1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A320D15-805D-4E76-A3A1-92144A758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384</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Calibri,Sans-Serif</vt:lpstr>
      <vt:lpstr>Corbel</vt:lpstr>
      <vt:lpstr>Basis</vt:lpstr>
      <vt:lpstr>Flawed not failed </vt:lpstr>
      <vt:lpstr>PowerPoint Presentation</vt:lpstr>
      <vt:lpstr>On the way (ruth 1:8-16)</vt:lpstr>
      <vt:lpstr>RUTH 1:16-17</vt:lpstr>
      <vt:lpstr>PowerPoint Presentation</vt:lpstr>
      <vt:lpstr>Flawed not failed </vt:lpstr>
      <vt:lpstr>PowerPoint Presentation</vt:lpstr>
      <vt:lpstr>Characteristics of Ruth</vt:lpstr>
      <vt:lpstr>Flawed not failed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University</dc:creator>
  <cp:lastModifiedBy>Steve Patton</cp:lastModifiedBy>
  <cp:revision>691</cp:revision>
  <dcterms:created xsi:type="dcterms:W3CDTF">2023-06-15T02:11:17Z</dcterms:created>
  <dcterms:modified xsi:type="dcterms:W3CDTF">2023-06-21T22:39:44Z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