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0" r:id="rId5"/>
    <p:sldId id="261" r:id="rId6"/>
    <p:sldId id="262" r:id="rId7"/>
    <p:sldId id="270" r:id="rId8"/>
    <p:sldId id="264" r:id="rId9"/>
    <p:sldId id="265" r:id="rId10"/>
    <p:sldId id="266" r:id="rId11"/>
    <p:sldId id="263" r:id="rId12"/>
    <p:sldId id="267" r:id="rId13"/>
    <p:sldId id="268" r:id="rId14"/>
    <p:sldId id="269"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8E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1"/>
    <p:restoredTop sz="94674"/>
  </p:normalViewPr>
  <p:slideViewPr>
    <p:cSldViewPr snapToGrid="0">
      <p:cViewPr varScale="1">
        <p:scale>
          <a:sx n="86" d="100"/>
          <a:sy n="86" d="100"/>
        </p:scale>
        <p:origin x="24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54484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1345335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50425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F20EDD-A5BF-F84B-9962-FA1D9E57A47D}" type="datetimeFigureOut">
              <a:rPr lang="en-US" smtClean="0"/>
              <a:t>7/15/23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1207669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20EDD-A5BF-F84B-9962-FA1D9E57A47D}" type="datetimeFigureOut">
              <a:rPr lang="en-US" smtClean="0"/>
              <a:t>7/15/23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92119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F20EDD-A5BF-F84B-9962-FA1D9E57A47D}" type="datetimeFigureOut">
              <a:rPr lang="en-US" smtClean="0"/>
              <a:t>7/15/23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283064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F20EDD-A5BF-F84B-9962-FA1D9E57A47D}" type="datetimeFigureOut">
              <a:rPr lang="en-US" smtClean="0"/>
              <a:t>7/15/23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229357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F20EDD-A5BF-F84B-9962-FA1D9E57A47D}" type="datetimeFigureOut">
              <a:rPr lang="en-US" smtClean="0"/>
              <a:t>7/15/23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74829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20EDD-A5BF-F84B-9962-FA1D9E57A47D}" type="datetimeFigureOut">
              <a:rPr lang="en-US" smtClean="0"/>
              <a:t>7/15/23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241193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20EDD-A5BF-F84B-9962-FA1D9E57A47D}" type="datetimeFigureOut">
              <a:rPr lang="en-US" smtClean="0"/>
              <a:t>7/15/23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3099875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F20EDD-A5BF-F84B-9962-FA1D9E57A47D}" type="datetimeFigureOut">
              <a:rPr lang="en-US" smtClean="0"/>
              <a:t>7/15/23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5B1BB9-A5DA-654F-A65C-F6439128BCA3}" type="slidenum">
              <a:rPr lang="en-US" smtClean="0"/>
              <a:t>‹#›</a:t>
            </a:fld>
            <a:endParaRPr lang="en-US"/>
          </a:p>
        </p:txBody>
      </p:sp>
    </p:spTree>
    <p:extLst>
      <p:ext uri="{BB962C8B-B14F-4D97-AF65-F5344CB8AC3E}">
        <p14:creationId xmlns:p14="http://schemas.microsoft.com/office/powerpoint/2010/main" val="1861303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20EDD-A5BF-F84B-9962-FA1D9E57A47D}" type="datetimeFigureOut">
              <a:rPr lang="en-US" smtClean="0"/>
              <a:t>7/15/23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B1BB9-A5DA-654F-A65C-F6439128BCA3}" type="slidenum">
              <a:rPr lang="en-US" smtClean="0"/>
              <a:t>‹#›</a:t>
            </a:fld>
            <a:endParaRPr lang="en-US"/>
          </a:p>
        </p:txBody>
      </p:sp>
    </p:spTree>
    <p:extLst>
      <p:ext uri="{BB962C8B-B14F-4D97-AF65-F5344CB8AC3E}">
        <p14:creationId xmlns:p14="http://schemas.microsoft.com/office/powerpoint/2010/main" val="15807378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669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Sojourn / La Estancia</a:t>
            </a:r>
          </a:p>
        </p:txBody>
      </p:sp>
      <p:pic>
        <p:nvPicPr>
          <p:cNvPr id="7" name="Picture 6">
            <a:extLst>
              <a:ext uri="{FF2B5EF4-FFF2-40B4-BE49-F238E27FC236}">
                <a16:creationId xmlns:a16="http://schemas.microsoft.com/office/drawing/2014/main" id="{DD92CE6F-51BE-06AD-BAB9-B73908E4D86B}"/>
              </a:ext>
            </a:extLst>
          </p:cNvPr>
          <p:cNvPicPr>
            <a:picLocks noChangeAspect="1"/>
          </p:cNvPicPr>
          <p:nvPr/>
        </p:nvPicPr>
        <p:blipFill rotWithShape="1">
          <a:blip r:embed="rId2"/>
          <a:srcRect l="43497"/>
          <a:stretch/>
        </p:blipFill>
        <p:spPr>
          <a:xfrm>
            <a:off x="5976203" y="427071"/>
            <a:ext cx="6055118" cy="4757196"/>
          </a:xfrm>
          <a:prstGeom prst="rect">
            <a:avLst/>
          </a:prstGeom>
        </p:spPr>
      </p:pic>
      <p:pic>
        <p:nvPicPr>
          <p:cNvPr id="3" name="Picture 2">
            <a:extLst>
              <a:ext uri="{FF2B5EF4-FFF2-40B4-BE49-F238E27FC236}">
                <a16:creationId xmlns:a16="http://schemas.microsoft.com/office/drawing/2014/main" id="{FBE18352-2CAA-C959-DFA8-0AAF3634164D}"/>
              </a:ext>
            </a:extLst>
          </p:cNvPr>
          <p:cNvPicPr>
            <a:picLocks noChangeAspect="1"/>
          </p:cNvPicPr>
          <p:nvPr/>
        </p:nvPicPr>
        <p:blipFill rotWithShape="1">
          <a:blip r:embed="rId3"/>
          <a:srcRect l="38732" r="6763"/>
          <a:stretch/>
        </p:blipFill>
        <p:spPr>
          <a:xfrm>
            <a:off x="160679" y="441459"/>
            <a:ext cx="5704561" cy="4646073"/>
          </a:xfrm>
          <a:prstGeom prst="rect">
            <a:avLst/>
          </a:prstGeom>
        </p:spPr>
      </p:pic>
      <p:sp>
        <p:nvSpPr>
          <p:cNvPr id="4" name="5-Point Star 3">
            <a:extLst>
              <a:ext uri="{FF2B5EF4-FFF2-40B4-BE49-F238E27FC236}">
                <a16:creationId xmlns:a16="http://schemas.microsoft.com/office/drawing/2014/main" id="{E50AA492-D586-E179-CC68-5F7842639E68}"/>
              </a:ext>
            </a:extLst>
          </p:cNvPr>
          <p:cNvSpPr/>
          <p:nvPr/>
        </p:nvSpPr>
        <p:spPr>
          <a:xfrm>
            <a:off x="7615003" y="3578901"/>
            <a:ext cx="224853" cy="2286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ADF6C311-0895-A7EF-F8B0-C47F746094AF}"/>
              </a:ext>
            </a:extLst>
          </p:cNvPr>
          <p:cNvSpPr/>
          <p:nvPr/>
        </p:nvSpPr>
        <p:spPr>
          <a:xfrm>
            <a:off x="5294026" y="823210"/>
            <a:ext cx="224853" cy="2286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741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 0 C -0.0013 0.00579 -0.0026 0.01157 -0.00377 0.01736 C -0.00638 0.03148 -0.00312 0.02106 -0.00742 0.03264 C -0.0082 0.03704 -0.00963 0.04352 -0.00989 0.04792 C -0.01054 0.05671 -0.01028 0.06551 -0.01107 0.07431 C -0.01354 0.10046 -0.01302 0.07755 -0.01484 0.09398 C -0.01523 0.09815 -0.01601 0.10694 -0.01732 0.11134 C -0.01797 0.11366 -0.01901 0.11551 -0.01979 0.11782 C -0.02031 0.11991 -0.02031 0.12245 -0.02096 0.12454 C -0.02161 0.12616 -0.02278 0.12731 -0.02344 0.12893 C -0.02643 0.13588 -0.02721 0.14143 -0.03086 0.1463 C -0.0319 0.14792 -0.0332 0.14931 -0.0345 0.15069 C -0.04206 0.17083 -0.03242 0.14606 -0.03945 0.16157 C -0.04101 0.16505 -0.04206 0.17014 -0.04427 0.17268 C -0.05091 0.17963 -0.04518 0.16898 -0.05169 0.17917 C -0.05429 0.18333 -0.05664 0.18796 -0.05911 0.19236 C -0.06028 0.19444 -0.06133 0.19699 -0.06276 0.19884 L -0.07383 0.21204 L -0.08125 0.2206 C -0.08203 0.22222 -0.08268 0.22384 -0.08372 0.225 C -0.09479 0.23981 -0.08789 0.22824 -0.09349 0.23819 C -0.097 0.25671 -0.09219 0.23403 -0.09713 0.24907 C -0.09974 0.25671 -0.09648 0.25671 -0.10208 0.26227 C -0.10716 0.26713 -0.1138 0.26759 -0.11927 0.26875 C -0.11979 0.26898 -0.12708 0.27199 -0.12786 0.27315 C -0.13021 0.27616 -0.13242 0.27986 -0.13411 0.28403 C -0.13489 0.28634 -0.13528 0.28912 -0.13659 0.29051 C -0.13867 0.29306 -0.14153 0.29306 -0.14388 0.29491 C -0.14531 0.29606 -0.14622 0.29838 -0.14765 0.29931 C -0.15 0.30116 -0.15247 0.30231 -0.15495 0.3037 C -0.15625 0.3044 -0.15755 0.30486 -0.15872 0.30602 C -0.17357 0.31921 -0.15508 0.30231 -0.16732 0.31458 C -0.16888 0.3162 -0.17057 0.31736 -0.17213 0.31898 C -0.17344 0.32037 -0.17461 0.32222 -0.17591 0.32338 C -0.17864 0.32593 -0.18294 0.32662 -0.18567 0.32778 C -0.18698 0.32824 -0.18815 0.32917 -0.18945 0.32986 C -0.19023 0.33148 -0.19088 0.33333 -0.19179 0.33426 C -0.20091 0.34398 -0.18984 0.32755 -0.19922 0.34097 C -0.20013 0.34213 -0.20052 0.34468 -0.20169 0.34537 C -0.20482 0.34699 -0.2082 0.34653 -0.21159 0.34745 C -0.21354 0.34792 -0.21562 0.34884 -0.21771 0.34954 C -0.21966 0.34884 -0.22187 0.34884 -0.22383 0.34745 C -0.22487 0.34653 -0.22539 0.34444 -0.2263 0.34306 C -0.22747 0.34143 -0.22864 0.33981 -0.22995 0.33866 C -0.23151 0.3375 -0.2332 0.3375 -0.23489 0.33657 C -0.23737 0.33518 -0.23971 0.33287 -0.24232 0.33218 C -0.24518 0.33148 -0.24804 0.33079 -0.25091 0.32986 C -0.25456 0.3287 -0.26562 0.32431 -0.27057 0.32338 C -0.27539 0.32245 -0.28034 0.32199 -0.28528 0.3213 L -0.29271 0.32569 L -0.29635 0.32778 C -0.30911 0.32546 -0.31081 0.32384 -0.32461 0.32778 C -0.34414 0.33333 -0.3237 0.3294 -0.33567 0.33657 C -0.33802 0.33796 -0.34062 0.33796 -0.3431 0.33866 C -0.34531 0.34282 -0.34609 0.34468 -0.34922 0.34745 C -0.35039 0.34838 -0.35169 0.34884 -0.35286 0.34954 C -0.35416 0.35116 -0.35521 0.35301 -0.35664 0.35393 C -0.36341 0.35949 -0.36601 0.3588 -0.37383 0.36065 C -0.3763 0.36204 -0.37929 0.36157 -0.38125 0.36505 C -0.38411 0.37014 -0.38711 0.375 -0.38854 0.38241 C -0.39023 0.39143 -0.38906 0.38704 -0.39219 0.3956 C -0.39388 0.4125 -0.39414 0.40833 -0.39219 0.42824 C -0.39114 0.43981 -0.39036 0.43009 -0.38984 0.44375 C -0.38958 0.44954 -0.38984 0.45532 -0.38984 0.46111 L -0.38984 0.46343 " pathEditMode="relative" ptsTypes="AAAAAAAAAAAAAAAAAAAAAAAAAAAAAAAAAAAAAAAAAAAAAAAAAAAAAAAAAAAAAAAA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Sojourn / La Estancia</a:t>
            </a:r>
          </a:p>
        </p:txBody>
      </p:sp>
      <p:sp>
        <p:nvSpPr>
          <p:cNvPr id="4" name="TextBox 3">
            <a:extLst>
              <a:ext uri="{FF2B5EF4-FFF2-40B4-BE49-F238E27FC236}">
                <a16:creationId xmlns:a16="http://schemas.microsoft.com/office/drawing/2014/main" id="{460DAF69-0452-39C8-5E91-FF11F9D1FCC8}"/>
              </a:ext>
            </a:extLst>
          </p:cNvPr>
          <p:cNvSpPr txBox="1"/>
          <p:nvPr/>
        </p:nvSpPr>
        <p:spPr>
          <a:xfrm>
            <a:off x="243778" y="1188023"/>
            <a:ext cx="5609968" cy="3539430"/>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“By faith he went to live in the land of promise, as in a foreign land, living in tents with Isaac and Jacob, heirs with him of the same promise.” </a:t>
            </a:r>
          </a:p>
          <a:p>
            <a:pPr algn="r"/>
            <a:r>
              <a:rPr lang="en-US" sz="3200" dirty="0">
                <a:effectLst>
                  <a:outerShdw blurRad="50800" dist="38100" dir="2700000" algn="tl" rotWithShape="0">
                    <a:srgbClr val="CF8E2F">
                      <a:alpha val="70000"/>
                    </a:srgbClr>
                  </a:outerShdw>
                </a:effectLst>
                <a:latin typeface="Century" panose="02040604050505020304" pitchFamily="18" charset="0"/>
              </a:rPr>
              <a:t>(Hebrews 11:9, ESV)</a:t>
            </a:r>
          </a:p>
        </p:txBody>
      </p:sp>
      <p:sp>
        <p:nvSpPr>
          <p:cNvPr id="5" name="TextBox 4">
            <a:extLst>
              <a:ext uri="{FF2B5EF4-FFF2-40B4-BE49-F238E27FC236}">
                <a16:creationId xmlns:a16="http://schemas.microsoft.com/office/drawing/2014/main" id="{BEF7D16C-225A-2A04-3B01-E95438310A4B}"/>
              </a:ext>
            </a:extLst>
          </p:cNvPr>
          <p:cNvSpPr txBox="1"/>
          <p:nvPr/>
        </p:nvSpPr>
        <p:spPr>
          <a:xfrm>
            <a:off x="6442257" y="939635"/>
            <a:ext cx="5401962" cy="4031873"/>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“Por la </a:t>
            </a:r>
            <a:r>
              <a:rPr lang="en-US" sz="3200" dirty="0" err="1">
                <a:effectLst>
                  <a:outerShdw blurRad="50800" dist="38100" dir="2700000" algn="tl" rotWithShape="0">
                    <a:srgbClr val="CF8E2F">
                      <a:alpha val="70000"/>
                    </a:srgbClr>
                  </a:outerShdw>
                </a:effectLst>
                <a:latin typeface="Century" panose="02040604050505020304" pitchFamily="18" charset="0"/>
              </a:rPr>
              <a:t>fe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habitó</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como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extranjero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en</a:t>
            </a:r>
            <a:r>
              <a:rPr lang="en-US" sz="3200" dirty="0">
                <a:effectLst>
                  <a:outerShdw blurRad="50800" dist="38100" dir="2700000" algn="tl" rotWithShape="0">
                    <a:srgbClr val="CF8E2F">
                      <a:alpha val="70000"/>
                    </a:srgbClr>
                  </a:outerShdw>
                </a:effectLst>
                <a:latin typeface="Century" panose="02040604050505020304" pitchFamily="18" charset="0"/>
              </a:rPr>
              <a:t> la tierra de la </a:t>
            </a:r>
            <a:r>
              <a:rPr lang="en-US" sz="3200" dirty="0" err="1">
                <a:effectLst>
                  <a:outerShdw blurRad="50800" dist="38100" dir="2700000" algn="tl" rotWithShape="0">
                    <a:srgbClr val="CF8E2F">
                      <a:alpha val="70000"/>
                    </a:srgbClr>
                  </a:outerShdw>
                </a:effectLst>
                <a:latin typeface="Century" panose="02040604050505020304" pitchFamily="18" charset="0"/>
              </a:rPr>
              <a:t>promesa</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como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en</a:t>
            </a:r>
            <a:r>
              <a:rPr lang="en-US" sz="3200" dirty="0">
                <a:effectLst>
                  <a:outerShdw blurRad="50800" dist="38100" dir="2700000" algn="tl" rotWithShape="0">
                    <a:srgbClr val="CF8E2F">
                      <a:alpha val="70000"/>
                    </a:srgbClr>
                  </a:outerShdw>
                </a:effectLst>
                <a:latin typeface="Century" panose="02040604050505020304" pitchFamily="18" charset="0"/>
              </a:rPr>
              <a:t> tierra </a:t>
            </a:r>
            <a:r>
              <a:rPr lang="en-US" sz="3200" dirty="0" err="1">
                <a:effectLst>
                  <a:outerShdw blurRad="50800" dist="38100" dir="2700000" algn="tl" rotWithShape="0">
                    <a:srgbClr val="CF8E2F">
                      <a:alpha val="70000"/>
                    </a:srgbClr>
                  </a:outerShdw>
                </a:effectLst>
                <a:latin typeface="Century" panose="02040604050505020304" pitchFamily="18" charset="0"/>
              </a:rPr>
              <a:t>extraña</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viviendo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en</a:t>
            </a:r>
            <a:r>
              <a:rPr lang="en-US" sz="3200" dirty="0">
                <a:effectLst>
                  <a:outerShdw blurRad="50800" dist="38100" dir="2700000" algn="tl" rotWithShape="0">
                    <a:srgbClr val="CF8E2F">
                      <a:alpha val="70000"/>
                    </a:srgbClr>
                  </a:outerShdw>
                </a:effectLst>
                <a:latin typeface="Century" panose="02040604050505020304" pitchFamily="18" charset="0"/>
              </a:rPr>
              <a:t> tiendas </a:t>
            </a:r>
            <a:r>
              <a:rPr lang="en-US" sz="3200" dirty="0" err="1">
                <a:effectLst>
                  <a:outerShdw blurRad="50800" dist="38100" dir="2700000" algn="tl" rotWithShape="0">
                    <a:srgbClr val="CF8E2F">
                      <a:alpha val="70000"/>
                    </a:srgbClr>
                  </a:outerShdw>
                </a:effectLst>
                <a:latin typeface="Century" panose="02040604050505020304" pitchFamily="18" charset="0"/>
              </a:rPr>
              <a:t>como</a:t>
            </a:r>
            <a:r>
              <a:rPr lang="en-US" sz="3200" dirty="0">
                <a:effectLst>
                  <a:outerShdw blurRad="50800" dist="38100" dir="2700000" algn="tl" rotWithShape="0">
                    <a:srgbClr val="CF8E2F">
                      <a:alpha val="70000"/>
                    </a:srgbClr>
                  </a:outerShdw>
                </a:effectLst>
                <a:latin typeface="Century" panose="02040604050505020304" pitchFamily="18" charset="0"/>
              </a:rPr>
              <a:t> Isaac y Jacob, </a:t>
            </a:r>
            <a:r>
              <a:rPr lang="en-US" sz="3200" dirty="0" err="1">
                <a:effectLst>
                  <a:outerShdw blurRad="50800" dist="38100" dir="2700000" algn="tl" rotWithShape="0">
                    <a:srgbClr val="CF8E2F">
                      <a:alpha val="70000"/>
                    </a:srgbClr>
                  </a:outerShdw>
                </a:effectLst>
                <a:latin typeface="Century" panose="02040604050505020304" pitchFamily="18" charset="0"/>
              </a:rPr>
              <a:t>coherederos</a:t>
            </a:r>
            <a:r>
              <a:rPr lang="en-US" sz="3200" dirty="0">
                <a:effectLst>
                  <a:outerShdw blurRad="50800" dist="38100" dir="2700000" algn="tl" rotWithShape="0">
                    <a:srgbClr val="CF8E2F">
                      <a:alpha val="70000"/>
                    </a:srgbClr>
                  </a:outerShdw>
                </a:effectLst>
                <a:latin typeface="Century" panose="02040604050505020304" pitchFamily="18" charset="0"/>
              </a:rPr>
              <a:t> de la </a:t>
            </a:r>
            <a:r>
              <a:rPr lang="en-US" sz="3200" dirty="0" err="1">
                <a:effectLst>
                  <a:outerShdw blurRad="50800" dist="38100" dir="2700000" algn="tl" rotWithShape="0">
                    <a:srgbClr val="CF8E2F">
                      <a:alpha val="70000"/>
                    </a:srgbClr>
                  </a:outerShdw>
                </a:effectLst>
                <a:latin typeface="Century" panose="02040604050505020304" pitchFamily="18" charset="0"/>
              </a:rPr>
              <a:t>misma</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promesa</a:t>
            </a:r>
            <a:r>
              <a:rPr lang="en-US" sz="3200" dirty="0">
                <a:effectLst>
                  <a:outerShdw blurRad="50800" dist="38100" dir="2700000" algn="tl" rotWithShape="0">
                    <a:srgbClr val="CF8E2F">
                      <a:alpha val="70000"/>
                    </a:srgbClr>
                  </a:outerShdw>
                </a:effectLst>
                <a:latin typeface="Century" panose="02040604050505020304" pitchFamily="18" charset="0"/>
              </a:rPr>
              <a:t>,” </a:t>
            </a:r>
          </a:p>
          <a:p>
            <a:pPr algn="r"/>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Hebreos</a:t>
            </a:r>
            <a:r>
              <a:rPr lang="en-US" sz="3200" dirty="0">
                <a:effectLst>
                  <a:outerShdw blurRad="50800" dist="38100" dir="2700000" algn="tl" rotWithShape="0">
                    <a:srgbClr val="CF8E2F">
                      <a:alpha val="70000"/>
                    </a:srgbClr>
                  </a:outerShdw>
                </a:effectLst>
                <a:latin typeface="Century" panose="02040604050505020304" pitchFamily="18" charset="0"/>
              </a:rPr>
              <a:t> 11:9, LBLA)</a:t>
            </a:r>
          </a:p>
        </p:txBody>
      </p:sp>
      <p:cxnSp>
        <p:nvCxnSpPr>
          <p:cNvPr id="7" name="Straight Connector 6">
            <a:extLst>
              <a:ext uri="{FF2B5EF4-FFF2-40B4-BE49-F238E27FC236}">
                <a16:creationId xmlns:a16="http://schemas.microsoft.com/office/drawing/2014/main" id="{684938AA-4019-4B3A-1F37-C2CCF348A4AA}"/>
              </a:ext>
            </a:extLst>
          </p:cNvPr>
          <p:cNvCxnSpPr>
            <a:cxnSpLocks/>
          </p:cNvCxnSpPr>
          <p:nvPr/>
        </p:nvCxnSpPr>
        <p:spPr>
          <a:xfrm>
            <a:off x="6096000" y="1018572"/>
            <a:ext cx="0" cy="3819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7041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Promises / Las </a:t>
            </a:r>
            <a:r>
              <a:rPr lang="en-US" sz="4800" dirty="0" err="1">
                <a:solidFill>
                  <a:srgbClr val="CF8E2F"/>
                </a:solidFill>
                <a:latin typeface="Trajan Pro" panose="02020502050506020301" pitchFamily="18" charset="0"/>
              </a:rPr>
              <a:t>Promesas</a:t>
            </a:r>
            <a:endParaRPr lang="en-US" sz="4800" dirty="0">
              <a:solidFill>
                <a:srgbClr val="CF8E2F"/>
              </a:solidFill>
              <a:latin typeface="Trajan Pro" panose="02020502050506020301" pitchFamily="18" charset="0"/>
            </a:endParaRPr>
          </a:p>
        </p:txBody>
      </p:sp>
      <p:sp>
        <p:nvSpPr>
          <p:cNvPr id="4" name="TextBox 3">
            <a:extLst>
              <a:ext uri="{FF2B5EF4-FFF2-40B4-BE49-F238E27FC236}">
                <a16:creationId xmlns:a16="http://schemas.microsoft.com/office/drawing/2014/main" id="{460DAF69-0452-39C8-5E91-FF11F9D1FCC8}"/>
              </a:ext>
            </a:extLst>
          </p:cNvPr>
          <p:cNvSpPr txBox="1"/>
          <p:nvPr/>
        </p:nvSpPr>
        <p:spPr>
          <a:xfrm>
            <a:off x="243778" y="279517"/>
            <a:ext cx="5609968" cy="501675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“And I will make of you a great nation, and I will bless you and make your name great, so that you will be a blessing. I will bless those who bless you, and him who dishonors you I will curse, and in you all the families of the earth shall be blessed.” </a:t>
            </a:r>
          </a:p>
          <a:p>
            <a:pPr algn="r"/>
            <a:r>
              <a:rPr lang="en-US" sz="3200" dirty="0">
                <a:effectLst>
                  <a:outerShdw blurRad="50800" dist="38100" dir="2700000" algn="tl" rotWithShape="0">
                    <a:srgbClr val="CF8E2F">
                      <a:alpha val="70000"/>
                    </a:srgbClr>
                  </a:outerShdw>
                </a:effectLst>
                <a:latin typeface="Century" panose="02040604050505020304" pitchFamily="18" charset="0"/>
              </a:rPr>
              <a:t>(Genesis 12:2–3, ESV) </a:t>
            </a:r>
          </a:p>
        </p:txBody>
      </p:sp>
      <p:sp>
        <p:nvSpPr>
          <p:cNvPr id="5" name="TextBox 4">
            <a:extLst>
              <a:ext uri="{FF2B5EF4-FFF2-40B4-BE49-F238E27FC236}">
                <a16:creationId xmlns:a16="http://schemas.microsoft.com/office/drawing/2014/main" id="{BEF7D16C-225A-2A04-3B01-E95438310A4B}"/>
              </a:ext>
            </a:extLst>
          </p:cNvPr>
          <p:cNvSpPr txBox="1"/>
          <p:nvPr/>
        </p:nvSpPr>
        <p:spPr>
          <a:xfrm>
            <a:off x="6442257" y="279517"/>
            <a:ext cx="5401962" cy="501675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Haré</a:t>
            </a:r>
            <a:r>
              <a:rPr lang="en-US" sz="3200" dirty="0">
                <a:effectLst>
                  <a:outerShdw blurRad="50800" dist="38100" dir="2700000" algn="tl" rotWithShape="0">
                    <a:srgbClr val="CF8E2F">
                      <a:alpha val="70000"/>
                    </a:srgbClr>
                  </a:outerShdw>
                </a:effectLst>
                <a:latin typeface="Century" panose="02040604050505020304" pitchFamily="18" charset="0"/>
              </a:rPr>
              <a:t> de </a:t>
            </a:r>
            <a:r>
              <a:rPr lang="en-US" sz="3200" dirty="0" err="1">
                <a:effectLst>
                  <a:outerShdw blurRad="50800" dist="38100" dir="2700000" algn="tl" rotWithShape="0">
                    <a:srgbClr val="CF8E2F">
                      <a:alpha val="70000"/>
                    </a:srgbClr>
                  </a:outerShdw>
                </a:effectLst>
                <a:latin typeface="Century" panose="02040604050505020304" pitchFamily="18" charset="0"/>
              </a:rPr>
              <a:t>ti</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una</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nación</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grande</a:t>
            </a:r>
            <a:r>
              <a:rPr lang="en-US" sz="3200" dirty="0">
                <a:effectLst>
                  <a:outerShdw blurRad="50800" dist="38100" dir="2700000" algn="tl" rotWithShape="0">
                    <a:srgbClr val="CF8E2F">
                      <a:alpha val="70000"/>
                    </a:srgbClr>
                  </a:outerShdw>
                </a:effectLst>
                <a:latin typeface="Century" panose="02040604050505020304" pitchFamily="18" charset="0"/>
              </a:rPr>
              <a:t>, y </a:t>
            </a:r>
            <a:r>
              <a:rPr lang="en-US" sz="3200" dirty="0" err="1">
                <a:effectLst>
                  <a:outerShdw blurRad="50800" dist="38100" dir="2700000" algn="tl" rotWithShape="0">
                    <a:srgbClr val="CF8E2F">
                      <a:alpha val="70000"/>
                    </a:srgbClr>
                  </a:outerShdw>
                </a:effectLst>
                <a:latin typeface="Century" panose="02040604050505020304" pitchFamily="18" charset="0"/>
              </a:rPr>
              <a:t>te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bendeciré</a:t>
            </a:r>
            <a:r>
              <a:rPr lang="en-US" sz="3200" dirty="0">
                <a:effectLst>
                  <a:outerShdw blurRad="50800" dist="38100" dir="2700000" algn="tl" rotWithShape="0">
                    <a:srgbClr val="CF8E2F">
                      <a:alpha val="70000"/>
                    </a:srgbClr>
                  </a:outerShdw>
                </a:effectLst>
                <a:latin typeface="Century" panose="02040604050505020304" pitchFamily="18" charset="0"/>
              </a:rPr>
              <a:t>, y </a:t>
            </a:r>
            <a:r>
              <a:rPr lang="en-US" sz="3200" dirty="0" err="1">
                <a:effectLst>
                  <a:outerShdw blurRad="50800" dist="38100" dir="2700000" algn="tl" rotWithShape="0">
                    <a:srgbClr val="CF8E2F">
                      <a:alpha val="70000"/>
                    </a:srgbClr>
                  </a:outerShdw>
                </a:effectLst>
                <a:latin typeface="Century" panose="02040604050505020304" pitchFamily="18" charset="0"/>
              </a:rPr>
              <a:t>engrandeceré</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tu</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nombre</a:t>
            </a:r>
            <a:r>
              <a:rPr lang="en-US" sz="3200" dirty="0">
                <a:effectLst>
                  <a:outerShdw blurRad="50800" dist="38100" dir="2700000" algn="tl" rotWithShape="0">
                    <a:srgbClr val="CF8E2F">
                      <a:alpha val="70000"/>
                    </a:srgbClr>
                  </a:outerShdw>
                </a:effectLst>
                <a:latin typeface="Century" panose="02040604050505020304" pitchFamily="18" charset="0"/>
              </a:rPr>
              <a:t>, y </a:t>
            </a:r>
            <a:r>
              <a:rPr lang="en-US" sz="3200" dirty="0" err="1">
                <a:effectLst>
                  <a:outerShdw blurRad="50800" dist="38100" dir="2700000" algn="tl" rotWithShape="0">
                    <a:srgbClr val="CF8E2F">
                      <a:alpha val="70000"/>
                    </a:srgbClr>
                  </a:outerShdw>
                </a:effectLst>
                <a:latin typeface="Century" panose="02040604050505020304" pitchFamily="18" charset="0"/>
              </a:rPr>
              <a:t>serás</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bendición</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Bendeciré</a:t>
            </a:r>
            <a:r>
              <a:rPr lang="en-US" sz="3200" dirty="0">
                <a:effectLst>
                  <a:outerShdw blurRad="50800" dist="38100" dir="2700000" algn="tl" rotWithShape="0">
                    <a:srgbClr val="CF8E2F">
                      <a:alpha val="70000"/>
                    </a:srgbClr>
                  </a:outerShdw>
                </a:effectLst>
                <a:latin typeface="Century" panose="02040604050505020304" pitchFamily="18" charset="0"/>
              </a:rPr>
              <a:t> a </a:t>
            </a:r>
            <a:r>
              <a:rPr lang="en-US" sz="3200" dirty="0" err="1">
                <a:effectLst>
                  <a:outerShdw blurRad="50800" dist="38100" dir="2700000" algn="tl" rotWithShape="0">
                    <a:srgbClr val="CF8E2F">
                      <a:alpha val="70000"/>
                    </a:srgbClr>
                  </a:outerShdw>
                </a:effectLst>
                <a:latin typeface="Century" panose="02040604050505020304" pitchFamily="18" charset="0"/>
              </a:rPr>
              <a:t>los</a:t>
            </a:r>
            <a:r>
              <a:rPr lang="en-US" sz="3200" dirty="0">
                <a:effectLst>
                  <a:outerShdw blurRad="50800" dist="38100" dir="2700000" algn="tl" rotWithShape="0">
                    <a:srgbClr val="CF8E2F">
                      <a:alpha val="70000"/>
                    </a:srgbClr>
                  </a:outerShdw>
                </a:effectLst>
                <a:latin typeface="Century" panose="02040604050505020304" pitchFamily="18" charset="0"/>
              </a:rPr>
              <a:t> que </a:t>
            </a:r>
            <a:r>
              <a:rPr lang="en-US" sz="3200" dirty="0" err="1">
                <a:effectLst>
                  <a:outerShdw blurRad="50800" dist="38100" dir="2700000" algn="tl" rotWithShape="0">
                    <a:srgbClr val="CF8E2F">
                      <a:alpha val="70000"/>
                    </a:srgbClr>
                  </a:outerShdw>
                </a:effectLst>
                <a:latin typeface="Century" panose="02040604050505020304" pitchFamily="18" charset="0"/>
              </a:rPr>
              <a:t>te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bendigan</a:t>
            </a:r>
            <a:r>
              <a:rPr lang="en-US" sz="3200" dirty="0">
                <a:effectLst>
                  <a:outerShdw blurRad="50800" dist="38100" dir="2700000" algn="tl" rotWithShape="0">
                    <a:srgbClr val="CF8E2F">
                      <a:alpha val="70000"/>
                    </a:srgbClr>
                  </a:outerShdw>
                </a:effectLst>
                <a:latin typeface="Century" panose="02040604050505020304" pitchFamily="18" charset="0"/>
              </a:rPr>
              <a:t>, y al que </a:t>
            </a:r>
            <a:r>
              <a:rPr lang="en-US" sz="3200" dirty="0" err="1">
                <a:effectLst>
                  <a:outerShdw blurRad="50800" dist="38100" dir="2700000" algn="tl" rotWithShape="0">
                    <a:srgbClr val="CF8E2F">
                      <a:alpha val="70000"/>
                    </a:srgbClr>
                  </a:outerShdw>
                </a:effectLst>
                <a:latin typeface="Century" panose="02040604050505020304" pitchFamily="18" charset="0"/>
              </a:rPr>
              <a:t>te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maldiga</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maldeciré</a:t>
            </a:r>
            <a:r>
              <a:rPr lang="en-US" sz="3200" dirty="0">
                <a:effectLst>
                  <a:outerShdw blurRad="50800" dist="38100" dir="2700000" algn="tl" rotWithShape="0">
                    <a:srgbClr val="CF8E2F">
                      <a:alpha val="70000"/>
                    </a:srgbClr>
                  </a:outerShdw>
                </a:effectLst>
                <a:latin typeface="Century" panose="02040604050505020304" pitchFamily="18" charset="0"/>
              </a:rPr>
              <a:t>. Y </a:t>
            </a:r>
            <a:r>
              <a:rPr lang="en-US" sz="3200" dirty="0" err="1">
                <a:effectLst>
                  <a:outerShdw blurRad="50800" dist="38100" dir="2700000" algn="tl" rotWithShape="0">
                    <a:srgbClr val="CF8E2F">
                      <a:alpha val="70000"/>
                    </a:srgbClr>
                  </a:outerShdw>
                </a:effectLst>
                <a:latin typeface="Century" panose="02040604050505020304" pitchFamily="18" charset="0"/>
              </a:rPr>
              <a:t>en</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ti</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serán</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benditas</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todas</a:t>
            </a:r>
            <a:r>
              <a:rPr lang="en-US" sz="3200" dirty="0">
                <a:effectLst>
                  <a:outerShdw blurRad="50800" dist="38100" dir="2700000" algn="tl" rotWithShape="0">
                    <a:srgbClr val="CF8E2F">
                      <a:alpha val="70000"/>
                    </a:srgbClr>
                  </a:outerShdw>
                </a:effectLst>
                <a:latin typeface="Century" panose="02040604050505020304" pitchFamily="18" charset="0"/>
              </a:rPr>
              <a:t> las </a:t>
            </a:r>
            <a:r>
              <a:rPr lang="en-US" sz="3200" dirty="0" err="1">
                <a:effectLst>
                  <a:outerShdw blurRad="50800" dist="38100" dir="2700000" algn="tl" rotWithShape="0">
                    <a:srgbClr val="CF8E2F">
                      <a:alpha val="70000"/>
                    </a:srgbClr>
                  </a:outerShdw>
                </a:effectLst>
                <a:latin typeface="Century" panose="02040604050505020304" pitchFamily="18" charset="0"/>
              </a:rPr>
              <a:t>familias</a:t>
            </a:r>
            <a:r>
              <a:rPr lang="en-US" sz="3200" dirty="0">
                <a:effectLst>
                  <a:outerShdw blurRad="50800" dist="38100" dir="2700000" algn="tl" rotWithShape="0">
                    <a:srgbClr val="CF8E2F">
                      <a:alpha val="70000"/>
                    </a:srgbClr>
                  </a:outerShdw>
                </a:effectLst>
                <a:latin typeface="Century" panose="02040604050505020304" pitchFamily="18" charset="0"/>
              </a:rPr>
              <a:t> de la tierra.” </a:t>
            </a:r>
          </a:p>
          <a:p>
            <a:pPr algn="r"/>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Génesis</a:t>
            </a:r>
            <a:r>
              <a:rPr lang="en-US" sz="3200" dirty="0">
                <a:effectLst>
                  <a:outerShdw blurRad="50800" dist="38100" dir="2700000" algn="tl" rotWithShape="0">
                    <a:srgbClr val="CF8E2F">
                      <a:alpha val="70000"/>
                    </a:srgbClr>
                  </a:outerShdw>
                </a:effectLst>
                <a:latin typeface="Century" panose="02040604050505020304" pitchFamily="18" charset="0"/>
              </a:rPr>
              <a:t> 12:2–3, LBLA) </a:t>
            </a:r>
          </a:p>
        </p:txBody>
      </p:sp>
      <p:cxnSp>
        <p:nvCxnSpPr>
          <p:cNvPr id="7" name="Straight Connector 6">
            <a:extLst>
              <a:ext uri="{FF2B5EF4-FFF2-40B4-BE49-F238E27FC236}">
                <a16:creationId xmlns:a16="http://schemas.microsoft.com/office/drawing/2014/main" id="{684938AA-4019-4B3A-1F37-C2CCF348A4AA}"/>
              </a:ext>
            </a:extLst>
          </p:cNvPr>
          <p:cNvCxnSpPr>
            <a:cxnSpLocks/>
          </p:cNvCxnSpPr>
          <p:nvPr/>
        </p:nvCxnSpPr>
        <p:spPr>
          <a:xfrm>
            <a:off x="6092952" y="370390"/>
            <a:ext cx="0" cy="4870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29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Promises / Las </a:t>
            </a:r>
            <a:r>
              <a:rPr lang="en-US" sz="4800" dirty="0" err="1">
                <a:solidFill>
                  <a:srgbClr val="CF8E2F"/>
                </a:solidFill>
                <a:latin typeface="Trajan Pro" panose="02020502050506020301" pitchFamily="18" charset="0"/>
              </a:rPr>
              <a:t>Promesas</a:t>
            </a:r>
            <a:endParaRPr lang="en-US" sz="4800" dirty="0">
              <a:solidFill>
                <a:srgbClr val="CF8E2F"/>
              </a:solidFill>
              <a:latin typeface="Trajan Pro" panose="02020502050506020301" pitchFamily="18" charset="0"/>
            </a:endParaRPr>
          </a:p>
        </p:txBody>
      </p:sp>
      <p:sp>
        <p:nvSpPr>
          <p:cNvPr id="4" name="TextBox 3">
            <a:extLst>
              <a:ext uri="{FF2B5EF4-FFF2-40B4-BE49-F238E27FC236}">
                <a16:creationId xmlns:a16="http://schemas.microsoft.com/office/drawing/2014/main" id="{460DAF69-0452-39C8-5E91-FF11F9D1FCC8}"/>
              </a:ext>
            </a:extLst>
          </p:cNvPr>
          <p:cNvSpPr txBox="1"/>
          <p:nvPr/>
        </p:nvSpPr>
        <p:spPr>
          <a:xfrm>
            <a:off x="242254" y="1528243"/>
            <a:ext cx="5609968" cy="2554545"/>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“For he was looking forward to the city that has foundations, whose designer and builder is God.” </a:t>
            </a:r>
          </a:p>
          <a:p>
            <a:pPr algn="r"/>
            <a:r>
              <a:rPr lang="en-US" sz="3200" dirty="0">
                <a:effectLst>
                  <a:outerShdw blurRad="50800" dist="38100" dir="2700000" algn="tl" rotWithShape="0">
                    <a:srgbClr val="CF8E2F">
                      <a:alpha val="70000"/>
                    </a:srgbClr>
                  </a:outerShdw>
                </a:effectLst>
                <a:latin typeface="Century" panose="02040604050505020304" pitchFamily="18" charset="0"/>
              </a:rPr>
              <a:t>(Hebrews 11:10, ESV) </a:t>
            </a:r>
          </a:p>
        </p:txBody>
      </p:sp>
      <p:sp>
        <p:nvSpPr>
          <p:cNvPr id="5" name="TextBox 4">
            <a:extLst>
              <a:ext uri="{FF2B5EF4-FFF2-40B4-BE49-F238E27FC236}">
                <a16:creationId xmlns:a16="http://schemas.microsoft.com/office/drawing/2014/main" id="{BEF7D16C-225A-2A04-3B01-E95438310A4B}"/>
              </a:ext>
            </a:extLst>
          </p:cNvPr>
          <p:cNvSpPr txBox="1"/>
          <p:nvPr/>
        </p:nvSpPr>
        <p:spPr>
          <a:xfrm>
            <a:off x="6440733" y="1528242"/>
            <a:ext cx="5401962" cy="2554545"/>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porque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esperaba</a:t>
            </a:r>
            <a:r>
              <a:rPr lang="en-US" sz="3200" dirty="0">
                <a:effectLst>
                  <a:outerShdw blurRad="50800" dist="38100" dir="2700000" algn="tl" rotWithShape="0">
                    <a:srgbClr val="CF8E2F">
                      <a:alpha val="70000"/>
                    </a:srgbClr>
                  </a:outerShdw>
                </a:effectLst>
                <a:latin typeface="Century" panose="02040604050505020304" pitchFamily="18" charset="0"/>
              </a:rPr>
              <a:t> la ciudad que </a:t>
            </a:r>
            <a:r>
              <a:rPr lang="en-US" sz="3200" dirty="0" err="1">
                <a:effectLst>
                  <a:outerShdw blurRad="50800" dist="38100" dir="2700000" algn="tl" rotWithShape="0">
                    <a:srgbClr val="CF8E2F">
                      <a:alpha val="70000"/>
                    </a:srgbClr>
                  </a:outerShdw>
                </a:effectLst>
                <a:latin typeface="Century" panose="02040604050505020304" pitchFamily="18" charset="0"/>
              </a:rPr>
              <a:t>tiene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cimientos</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cuyo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arquitecto</a:t>
            </a:r>
            <a:r>
              <a:rPr lang="en-US" sz="3200" dirty="0">
                <a:effectLst>
                  <a:outerShdw blurRad="50800" dist="38100" dir="2700000" algn="tl" rotWithShape="0">
                    <a:srgbClr val="CF8E2F">
                      <a:alpha val="70000"/>
                    </a:srgbClr>
                  </a:outerShdw>
                </a:effectLst>
                <a:latin typeface="Century" panose="02040604050505020304" pitchFamily="18" charset="0"/>
              </a:rPr>
              <a:t> y constructor es Dios.” </a:t>
            </a:r>
          </a:p>
          <a:p>
            <a:pPr algn="r"/>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Hebreos</a:t>
            </a:r>
            <a:r>
              <a:rPr lang="en-US" sz="3200" dirty="0">
                <a:effectLst>
                  <a:outerShdw blurRad="50800" dist="38100" dir="2700000" algn="tl" rotWithShape="0">
                    <a:srgbClr val="CF8E2F">
                      <a:alpha val="70000"/>
                    </a:srgbClr>
                  </a:outerShdw>
                </a:effectLst>
                <a:latin typeface="Century" panose="02040604050505020304" pitchFamily="18" charset="0"/>
              </a:rPr>
              <a:t> 11:10, LBLA) </a:t>
            </a:r>
          </a:p>
        </p:txBody>
      </p:sp>
      <p:cxnSp>
        <p:nvCxnSpPr>
          <p:cNvPr id="7" name="Straight Connector 6">
            <a:extLst>
              <a:ext uri="{FF2B5EF4-FFF2-40B4-BE49-F238E27FC236}">
                <a16:creationId xmlns:a16="http://schemas.microsoft.com/office/drawing/2014/main" id="{684938AA-4019-4B3A-1F37-C2CCF348A4AA}"/>
              </a:ext>
            </a:extLst>
          </p:cNvPr>
          <p:cNvCxnSpPr>
            <a:cxnSpLocks/>
          </p:cNvCxnSpPr>
          <p:nvPr/>
        </p:nvCxnSpPr>
        <p:spPr>
          <a:xfrm>
            <a:off x="6092952" y="1528242"/>
            <a:ext cx="0" cy="25545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6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Promises / Las </a:t>
            </a:r>
            <a:r>
              <a:rPr lang="en-US" sz="4800" dirty="0" err="1">
                <a:solidFill>
                  <a:srgbClr val="CF8E2F"/>
                </a:solidFill>
                <a:latin typeface="Trajan Pro" panose="02020502050506020301" pitchFamily="18" charset="0"/>
              </a:rPr>
              <a:t>Promesas</a:t>
            </a:r>
            <a:endParaRPr lang="en-US" sz="4800" dirty="0">
              <a:solidFill>
                <a:srgbClr val="CF8E2F"/>
              </a:solidFill>
              <a:latin typeface="Trajan Pro" panose="02020502050506020301" pitchFamily="18" charset="0"/>
            </a:endParaRPr>
          </a:p>
        </p:txBody>
      </p:sp>
    </p:spTree>
    <p:extLst>
      <p:ext uri="{BB962C8B-B14F-4D97-AF65-F5344CB8AC3E}">
        <p14:creationId xmlns:p14="http://schemas.microsoft.com/office/powerpoint/2010/main" val="333055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055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8572FFEE-E79C-F4D6-96F4-D5ED07B6CD75}"/>
              </a:ext>
            </a:extLst>
          </p:cNvPr>
          <p:cNvSpPr/>
          <p:nvPr/>
        </p:nvSpPr>
        <p:spPr>
          <a:xfrm>
            <a:off x="0" y="5622325"/>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D46D5F-6211-D337-6EFE-59A2897177C6}"/>
              </a:ext>
            </a:extLst>
          </p:cNvPr>
          <p:cNvSpPr txBox="1"/>
          <p:nvPr/>
        </p:nvSpPr>
        <p:spPr>
          <a:xfrm>
            <a:off x="-55134" y="5830005"/>
            <a:ext cx="12296172" cy="707886"/>
          </a:xfrm>
          <a:prstGeom prst="rect">
            <a:avLst/>
          </a:prstGeom>
          <a:noFill/>
        </p:spPr>
        <p:txBody>
          <a:bodyPr wrap="square" rtlCol="0">
            <a:spAutoFit/>
          </a:bodyPr>
          <a:lstStyle/>
          <a:p>
            <a:pPr algn="ctr"/>
            <a:r>
              <a:rPr lang="en-US" sz="4000" dirty="0">
                <a:solidFill>
                  <a:srgbClr val="CF8E2F"/>
                </a:solidFill>
                <a:latin typeface="Trajan Pro" panose="02020502050506020301" pitchFamily="18" charset="0"/>
              </a:rPr>
              <a:t>Children of Abraham / </a:t>
            </a:r>
            <a:r>
              <a:rPr lang="en-US" sz="4000" dirty="0" err="1">
                <a:solidFill>
                  <a:srgbClr val="CF8E2F"/>
                </a:solidFill>
                <a:latin typeface="Trajan Pro" panose="02020502050506020301" pitchFamily="18" charset="0"/>
              </a:rPr>
              <a:t>Hijos</a:t>
            </a:r>
            <a:r>
              <a:rPr lang="en-US" sz="4000" dirty="0">
                <a:solidFill>
                  <a:srgbClr val="CF8E2F"/>
                </a:solidFill>
                <a:latin typeface="Trajan Pro" panose="02020502050506020301" pitchFamily="18" charset="0"/>
              </a:rPr>
              <a:t> de Abraham</a:t>
            </a:r>
          </a:p>
        </p:txBody>
      </p:sp>
      <p:sp>
        <p:nvSpPr>
          <p:cNvPr id="6" name="TextBox 5">
            <a:extLst>
              <a:ext uri="{FF2B5EF4-FFF2-40B4-BE49-F238E27FC236}">
                <a16:creationId xmlns:a16="http://schemas.microsoft.com/office/drawing/2014/main" id="{9B98F679-3981-F5C9-1338-B9949D78D953}"/>
              </a:ext>
            </a:extLst>
          </p:cNvPr>
          <p:cNvSpPr txBox="1"/>
          <p:nvPr/>
        </p:nvSpPr>
        <p:spPr>
          <a:xfrm>
            <a:off x="293968" y="202255"/>
            <a:ext cx="5609968" cy="5016758"/>
          </a:xfrm>
          <a:prstGeom prst="rect">
            <a:avLst/>
          </a:prstGeom>
          <a:noFill/>
        </p:spPr>
        <p:txBody>
          <a:bodyPr wrap="square" rtlCol="0">
            <a:spAutoFit/>
          </a:bodyPr>
          <a:lstStyle/>
          <a:p>
            <a:r>
              <a:rPr lang="en-US" sz="3200" dirty="0">
                <a:latin typeface="Century" panose="02040604050505020304" pitchFamily="18" charset="0"/>
              </a:rPr>
              <a:t>“</a:t>
            </a:r>
            <a:r>
              <a:rPr lang="en-US" sz="3200" dirty="0">
                <a:effectLst/>
                <a:latin typeface="Century" panose="02040604050505020304" pitchFamily="18" charset="0"/>
              </a:rPr>
              <a:t>That is why it depends on faith, in order that the promise may rest on grace and be guaranteed to all his offspring—not only to the adherent of the law but also to the one who shares the faith of Abraham, who is the </a:t>
            </a:r>
            <a:r>
              <a:rPr lang="en-US" sz="3200" dirty="0">
                <a:solidFill>
                  <a:srgbClr val="CF8E2F"/>
                </a:solidFill>
                <a:effectLst/>
                <a:latin typeface="Century" panose="02040604050505020304" pitchFamily="18" charset="0"/>
              </a:rPr>
              <a:t>father of us all</a:t>
            </a:r>
            <a:r>
              <a:rPr lang="en-US" sz="3200" dirty="0">
                <a:effectLst/>
                <a:latin typeface="Century" panose="02040604050505020304" pitchFamily="18" charset="0"/>
              </a:rPr>
              <a:t>,</a:t>
            </a:r>
            <a:r>
              <a:rPr lang="en-US" sz="3200" dirty="0">
                <a:latin typeface="Century" panose="02040604050505020304" pitchFamily="18" charset="0"/>
              </a:rPr>
              <a:t>” </a:t>
            </a:r>
          </a:p>
          <a:p>
            <a:pPr algn="r"/>
            <a:r>
              <a:rPr lang="en-US" sz="3200" dirty="0">
                <a:latin typeface="Century" panose="02040604050505020304" pitchFamily="18" charset="0"/>
              </a:rPr>
              <a:t>(Romans 4:16, ESV) </a:t>
            </a:r>
          </a:p>
        </p:txBody>
      </p:sp>
      <p:sp>
        <p:nvSpPr>
          <p:cNvPr id="7" name="TextBox 6">
            <a:extLst>
              <a:ext uri="{FF2B5EF4-FFF2-40B4-BE49-F238E27FC236}">
                <a16:creationId xmlns:a16="http://schemas.microsoft.com/office/drawing/2014/main" id="{FAC25CB0-C5F2-0E59-102B-F4BE9AE0EE9C}"/>
              </a:ext>
            </a:extLst>
          </p:cNvPr>
          <p:cNvSpPr txBox="1"/>
          <p:nvPr/>
        </p:nvSpPr>
        <p:spPr>
          <a:xfrm>
            <a:off x="6288065" y="448477"/>
            <a:ext cx="5902411" cy="4524315"/>
          </a:xfrm>
          <a:prstGeom prst="rect">
            <a:avLst/>
          </a:prstGeom>
          <a:noFill/>
        </p:spPr>
        <p:txBody>
          <a:bodyPr wrap="square" rtlCol="0">
            <a:spAutoFit/>
          </a:bodyPr>
          <a:lstStyle/>
          <a:p>
            <a:r>
              <a:rPr lang="en-US" sz="3200" dirty="0">
                <a:latin typeface="Century" panose="02040604050505020304" pitchFamily="18" charset="0"/>
              </a:rPr>
              <a:t>“Por </a:t>
            </a:r>
            <a:r>
              <a:rPr lang="en-US" sz="3200" dirty="0" err="1">
                <a:latin typeface="Century" panose="02040604050505020304" pitchFamily="18" charset="0"/>
              </a:rPr>
              <a:t>eso</a:t>
            </a:r>
            <a:r>
              <a:rPr lang="en-US" sz="3200" dirty="0">
                <a:latin typeface="Century" panose="02040604050505020304" pitchFamily="18" charset="0"/>
              </a:rPr>
              <a:t> es </a:t>
            </a:r>
            <a:r>
              <a:rPr lang="en-US" sz="3200" dirty="0" err="1">
                <a:latin typeface="Century" panose="02040604050505020304" pitchFamily="18" charset="0"/>
              </a:rPr>
              <a:t>por</a:t>
            </a:r>
            <a:r>
              <a:rPr lang="en-US" sz="3200" dirty="0">
                <a:latin typeface="Century" panose="02040604050505020304" pitchFamily="18" charset="0"/>
              </a:rPr>
              <a:t> </a:t>
            </a:r>
            <a:r>
              <a:rPr lang="en-US" sz="3200" dirty="0" err="1">
                <a:latin typeface="Century" panose="02040604050505020304" pitchFamily="18" charset="0"/>
              </a:rPr>
              <a:t>fe</a:t>
            </a:r>
            <a:r>
              <a:rPr lang="en-US" sz="3200" dirty="0">
                <a:latin typeface="Century" panose="02040604050505020304" pitchFamily="18" charset="0"/>
              </a:rPr>
              <a:t>, para que </a:t>
            </a:r>
            <a:r>
              <a:rPr lang="en-US" sz="3200" dirty="0" err="1">
                <a:latin typeface="Century" panose="02040604050505020304" pitchFamily="18" charset="0"/>
              </a:rPr>
              <a:t>esté</a:t>
            </a:r>
            <a:r>
              <a:rPr lang="en-US" sz="3200" dirty="0">
                <a:latin typeface="Century" panose="02040604050505020304" pitchFamily="18" charset="0"/>
              </a:rPr>
              <a:t> de </a:t>
            </a:r>
            <a:r>
              <a:rPr lang="en-US" sz="3200" dirty="0" err="1">
                <a:latin typeface="Century" panose="02040604050505020304" pitchFamily="18" charset="0"/>
              </a:rPr>
              <a:t>acuerdo</a:t>
            </a:r>
            <a:r>
              <a:rPr lang="en-US" sz="3200" dirty="0">
                <a:latin typeface="Century" panose="02040604050505020304" pitchFamily="18" charset="0"/>
              </a:rPr>
              <a:t> con la </a:t>
            </a:r>
            <a:r>
              <a:rPr lang="en-US" sz="3200" dirty="0" err="1">
                <a:latin typeface="Century" panose="02040604050505020304" pitchFamily="18" charset="0"/>
              </a:rPr>
              <a:t>gracia</a:t>
            </a:r>
            <a:r>
              <a:rPr lang="en-US" sz="3200" dirty="0">
                <a:latin typeface="Century" panose="02040604050505020304" pitchFamily="18" charset="0"/>
              </a:rPr>
              <a:t>, a fin de que la </a:t>
            </a:r>
            <a:r>
              <a:rPr lang="en-US" sz="3200" dirty="0" err="1">
                <a:latin typeface="Century" panose="02040604050505020304" pitchFamily="18" charset="0"/>
              </a:rPr>
              <a:t>promesa</a:t>
            </a:r>
            <a:r>
              <a:rPr lang="en-US" sz="3200" dirty="0">
                <a:latin typeface="Century" panose="02040604050505020304" pitchFamily="18" charset="0"/>
              </a:rPr>
              <a:t> sea </a:t>
            </a:r>
            <a:r>
              <a:rPr lang="en-US" sz="3200" dirty="0" err="1">
                <a:latin typeface="Century" panose="02040604050505020304" pitchFamily="18" charset="0"/>
              </a:rPr>
              <a:t>firme</a:t>
            </a:r>
            <a:r>
              <a:rPr lang="en-US" sz="3200" dirty="0">
                <a:latin typeface="Century" panose="02040604050505020304" pitchFamily="18" charset="0"/>
              </a:rPr>
              <a:t> para </a:t>
            </a:r>
            <a:r>
              <a:rPr lang="en-US" sz="3200" dirty="0" err="1">
                <a:latin typeface="Century" panose="02040604050505020304" pitchFamily="18" charset="0"/>
              </a:rPr>
              <a:t>toda</a:t>
            </a:r>
            <a:r>
              <a:rPr lang="en-US" sz="3200" dirty="0">
                <a:latin typeface="Century" panose="02040604050505020304" pitchFamily="18" charset="0"/>
              </a:rPr>
              <a:t> la </a:t>
            </a:r>
            <a:r>
              <a:rPr lang="en-US" sz="3200" dirty="0" err="1">
                <a:latin typeface="Century" panose="02040604050505020304" pitchFamily="18" charset="0"/>
              </a:rPr>
              <a:t>posteridad</a:t>
            </a:r>
            <a:r>
              <a:rPr lang="en-US" sz="3200" dirty="0">
                <a:latin typeface="Century" panose="02040604050505020304" pitchFamily="18" charset="0"/>
              </a:rPr>
              <a:t>, no solo a </a:t>
            </a:r>
            <a:r>
              <a:rPr lang="en-US" sz="3200" dirty="0" err="1">
                <a:latin typeface="Century" panose="02040604050505020304" pitchFamily="18" charset="0"/>
              </a:rPr>
              <a:t>los</a:t>
            </a:r>
            <a:r>
              <a:rPr lang="en-US" sz="3200" dirty="0">
                <a:latin typeface="Century" panose="02040604050505020304" pitchFamily="18" charset="0"/>
              </a:rPr>
              <a:t> que son de la ley, </a:t>
            </a:r>
            <a:r>
              <a:rPr lang="en-US" sz="3200" dirty="0" err="1">
                <a:latin typeface="Century" panose="02040604050505020304" pitchFamily="18" charset="0"/>
              </a:rPr>
              <a:t>sino</a:t>
            </a:r>
            <a:r>
              <a:rPr lang="en-US" sz="3200" dirty="0">
                <a:latin typeface="Century" panose="02040604050505020304" pitchFamily="18" charset="0"/>
              </a:rPr>
              <a:t> </a:t>
            </a:r>
            <a:r>
              <a:rPr lang="en-US" sz="3200" dirty="0" err="1">
                <a:latin typeface="Century" panose="02040604050505020304" pitchFamily="18" charset="0"/>
              </a:rPr>
              <a:t>también</a:t>
            </a:r>
            <a:r>
              <a:rPr lang="en-US" sz="3200" dirty="0">
                <a:latin typeface="Century" panose="02040604050505020304" pitchFamily="18" charset="0"/>
              </a:rPr>
              <a:t> a </a:t>
            </a:r>
            <a:r>
              <a:rPr lang="en-US" sz="3200" dirty="0" err="1">
                <a:latin typeface="Century" panose="02040604050505020304" pitchFamily="18" charset="0"/>
              </a:rPr>
              <a:t>los</a:t>
            </a:r>
            <a:r>
              <a:rPr lang="en-US" sz="3200" dirty="0">
                <a:latin typeface="Century" panose="02040604050505020304" pitchFamily="18" charset="0"/>
              </a:rPr>
              <a:t> que son de la </a:t>
            </a:r>
            <a:r>
              <a:rPr lang="en-US" sz="3200" dirty="0" err="1">
                <a:latin typeface="Century" panose="02040604050505020304" pitchFamily="18" charset="0"/>
              </a:rPr>
              <a:t>fe</a:t>
            </a:r>
            <a:r>
              <a:rPr lang="en-US" sz="3200" dirty="0">
                <a:latin typeface="Century" panose="02040604050505020304" pitchFamily="18" charset="0"/>
              </a:rPr>
              <a:t> de Abraham, </a:t>
            </a:r>
            <a:r>
              <a:rPr lang="en-US" sz="3200" dirty="0" err="1">
                <a:latin typeface="Century" panose="02040604050505020304" pitchFamily="18" charset="0"/>
              </a:rPr>
              <a:t>el</a:t>
            </a:r>
            <a:r>
              <a:rPr lang="en-US" sz="3200" dirty="0">
                <a:latin typeface="Century" panose="02040604050505020304" pitchFamily="18" charset="0"/>
              </a:rPr>
              <a:t> </a:t>
            </a:r>
            <a:r>
              <a:rPr lang="en-US" sz="3200" dirty="0" err="1">
                <a:latin typeface="Century" panose="02040604050505020304" pitchFamily="18" charset="0"/>
              </a:rPr>
              <a:t>cual</a:t>
            </a:r>
            <a:r>
              <a:rPr lang="en-US" sz="3200" dirty="0">
                <a:latin typeface="Century" panose="02040604050505020304" pitchFamily="18" charset="0"/>
              </a:rPr>
              <a:t> es </a:t>
            </a:r>
            <a:r>
              <a:rPr lang="en-US" sz="3200" dirty="0">
                <a:solidFill>
                  <a:srgbClr val="CF8E2F"/>
                </a:solidFill>
                <a:latin typeface="Century" panose="02040604050505020304" pitchFamily="18" charset="0"/>
              </a:rPr>
              <a:t>padre de </a:t>
            </a:r>
            <a:r>
              <a:rPr lang="en-US" sz="3200" dirty="0" err="1">
                <a:solidFill>
                  <a:srgbClr val="CF8E2F"/>
                </a:solidFill>
                <a:latin typeface="Century" panose="02040604050505020304" pitchFamily="18" charset="0"/>
              </a:rPr>
              <a:t>todos</a:t>
            </a:r>
            <a:r>
              <a:rPr lang="en-US" sz="3200" dirty="0">
                <a:solidFill>
                  <a:srgbClr val="CF8E2F"/>
                </a:solidFill>
                <a:latin typeface="Century" panose="02040604050505020304" pitchFamily="18" charset="0"/>
              </a:rPr>
              <a:t> </a:t>
            </a:r>
            <a:r>
              <a:rPr lang="en-US" sz="3200" dirty="0" err="1">
                <a:solidFill>
                  <a:srgbClr val="CF8E2F"/>
                </a:solidFill>
                <a:latin typeface="Century" panose="02040604050505020304" pitchFamily="18" charset="0"/>
              </a:rPr>
              <a:t>nosotros</a:t>
            </a:r>
            <a:r>
              <a:rPr lang="en-US" sz="3200" dirty="0">
                <a:latin typeface="Century" panose="02040604050505020304" pitchFamily="18" charset="0"/>
              </a:rPr>
              <a:t>” </a:t>
            </a:r>
          </a:p>
          <a:p>
            <a:pPr algn="r"/>
            <a:r>
              <a:rPr lang="en-US" sz="3200" dirty="0">
                <a:latin typeface="Century" panose="02040604050505020304" pitchFamily="18" charset="0"/>
              </a:rPr>
              <a:t>(</a:t>
            </a:r>
            <a:r>
              <a:rPr lang="en-US" sz="3200" dirty="0" err="1">
                <a:latin typeface="Century" panose="02040604050505020304" pitchFamily="18" charset="0"/>
              </a:rPr>
              <a:t>Romanos</a:t>
            </a:r>
            <a:r>
              <a:rPr lang="en-US" sz="3200" dirty="0">
                <a:latin typeface="Century" panose="02040604050505020304" pitchFamily="18" charset="0"/>
              </a:rPr>
              <a:t> 4:16, LBLA) </a:t>
            </a:r>
          </a:p>
        </p:txBody>
      </p:sp>
      <p:cxnSp>
        <p:nvCxnSpPr>
          <p:cNvPr id="10" name="Straight Connector 9">
            <a:extLst>
              <a:ext uri="{FF2B5EF4-FFF2-40B4-BE49-F238E27FC236}">
                <a16:creationId xmlns:a16="http://schemas.microsoft.com/office/drawing/2014/main" id="{2BC6625B-4570-0B81-5065-8A11E8A35767}"/>
              </a:ext>
            </a:extLst>
          </p:cNvPr>
          <p:cNvCxnSpPr>
            <a:cxnSpLocks/>
          </p:cNvCxnSpPr>
          <p:nvPr/>
        </p:nvCxnSpPr>
        <p:spPr>
          <a:xfrm>
            <a:off x="6096000" y="325450"/>
            <a:ext cx="0" cy="47326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F005AB-C42B-9628-8621-A13C0B431372}"/>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065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65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A39A12-9B54-E965-F94F-DAB809B167BC}"/>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Call / La </a:t>
            </a:r>
            <a:r>
              <a:rPr lang="en-US" sz="4800" dirty="0" err="1">
                <a:solidFill>
                  <a:srgbClr val="CF8E2F"/>
                </a:solidFill>
                <a:latin typeface="Trajan Pro" panose="02020502050506020301" pitchFamily="18" charset="0"/>
              </a:rPr>
              <a:t>Llamada</a:t>
            </a:r>
            <a:endParaRPr lang="en-US" sz="4800" dirty="0">
              <a:solidFill>
                <a:srgbClr val="CF8E2F"/>
              </a:solidFill>
              <a:latin typeface="Trajan Pro" panose="02020502050506020301" pitchFamily="18" charset="0"/>
            </a:endParaRPr>
          </a:p>
        </p:txBody>
      </p:sp>
    </p:spTree>
    <p:extLst>
      <p:ext uri="{BB962C8B-B14F-4D97-AF65-F5344CB8AC3E}">
        <p14:creationId xmlns:p14="http://schemas.microsoft.com/office/powerpoint/2010/main" val="2641410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Call / La </a:t>
            </a:r>
            <a:r>
              <a:rPr lang="en-US" sz="4800" dirty="0" err="1">
                <a:solidFill>
                  <a:srgbClr val="CF8E2F"/>
                </a:solidFill>
                <a:latin typeface="Trajan Pro" panose="02020502050506020301" pitchFamily="18" charset="0"/>
              </a:rPr>
              <a:t>Llamada</a:t>
            </a:r>
            <a:endParaRPr lang="en-US" sz="4800" dirty="0">
              <a:solidFill>
                <a:srgbClr val="CF8E2F"/>
              </a:solidFill>
              <a:latin typeface="Trajan Pro" panose="02020502050506020301" pitchFamily="18" charset="0"/>
            </a:endParaRPr>
          </a:p>
        </p:txBody>
      </p:sp>
      <p:sp>
        <p:nvSpPr>
          <p:cNvPr id="4" name="TextBox 3">
            <a:extLst>
              <a:ext uri="{FF2B5EF4-FFF2-40B4-BE49-F238E27FC236}">
                <a16:creationId xmlns:a16="http://schemas.microsoft.com/office/drawing/2014/main" id="{460DAF69-0452-39C8-5E91-FF11F9D1FCC8}"/>
              </a:ext>
            </a:extLst>
          </p:cNvPr>
          <p:cNvSpPr txBox="1"/>
          <p:nvPr/>
        </p:nvSpPr>
        <p:spPr>
          <a:xfrm>
            <a:off x="301063" y="1185857"/>
            <a:ext cx="5609968" cy="304698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“Now the </a:t>
            </a:r>
            <a:r>
              <a:rPr lang="en-US" sz="3200" cap="small" dirty="0">
                <a:effectLst>
                  <a:outerShdw blurRad="50800" dist="38100" dir="2700000" algn="tl" rotWithShape="0">
                    <a:srgbClr val="CF8E2F">
                      <a:alpha val="70000"/>
                    </a:srgbClr>
                  </a:outerShdw>
                </a:effectLst>
                <a:latin typeface="Century" panose="02040604050505020304" pitchFamily="18" charset="0"/>
              </a:rPr>
              <a:t>Lord</a:t>
            </a:r>
            <a:r>
              <a:rPr lang="en-US" sz="3200" dirty="0">
                <a:effectLst>
                  <a:outerShdw blurRad="50800" dist="38100" dir="2700000" algn="tl" rotWithShape="0">
                    <a:srgbClr val="CF8E2F">
                      <a:alpha val="70000"/>
                    </a:srgbClr>
                  </a:outerShdw>
                </a:effectLst>
                <a:latin typeface="Century" panose="02040604050505020304" pitchFamily="18" charset="0"/>
              </a:rPr>
              <a:t> said to Abram, “Go from your country and your kindred and your father’s house to the land that I will show you.” (Genesis 12:1, ESV) </a:t>
            </a:r>
          </a:p>
        </p:txBody>
      </p:sp>
      <p:sp>
        <p:nvSpPr>
          <p:cNvPr id="5" name="TextBox 4">
            <a:extLst>
              <a:ext uri="{FF2B5EF4-FFF2-40B4-BE49-F238E27FC236}">
                <a16:creationId xmlns:a16="http://schemas.microsoft.com/office/drawing/2014/main" id="{BEF7D16C-225A-2A04-3B01-E95438310A4B}"/>
              </a:ext>
            </a:extLst>
          </p:cNvPr>
          <p:cNvSpPr txBox="1"/>
          <p:nvPr/>
        </p:nvSpPr>
        <p:spPr>
          <a:xfrm>
            <a:off x="6696600" y="1151090"/>
            <a:ext cx="5401962" cy="304698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“Y </a:t>
            </a:r>
            <a:r>
              <a:rPr lang="en-US" sz="3200" dirty="0" err="1">
                <a:effectLst>
                  <a:outerShdw blurRad="50800" dist="38100" dir="2700000" algn="tl" rotWithShape="0">
                    <a:srgbClr val="CF8E2F">
                      <a:alpha val="70000"/>
                    </a:srgbClr>
                  </a:outerShdw>
                </a:effectLst>
                <a:latin typeface="Century" panose="02040604050505020304" pitchFamily="18" charset="0"/>
              </a:rPr>
              <a:t>el</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cap="small" dirty="0" err="1">
                <a:effectLst>
                  <a:outerShdw blurRad="50800" dist="38100" dir="2700000" algn="tl" rotWithShape="0">
                    <a:srgbClr val="CF8E2F">
                      <a:alpha val="70000"/>
                    </a:srgbClr>
                  </a:outerShdw>
                </a:effectLst>
                <a:latin typeface="Century" panose="02040604050505020304" pitchFamily="18" charset="0"/>
              </a:rPr>
              <a:t>Señor</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dijo</a:t>
            </a:r>
            <a:r>
              <a:rPr lang="en-US" sz="3200" dirty="0">
                <a:effectLst>
                  <a:outerShdw blurRad="50800" dist="38100" dir="2700000" algn="tl" rotWithShape="0">
                    <a:srgbClr val="CF8E2F">
                      <a:alpha val="70000"/>
                    </a:srgbClr>
                  </a:outerShdw>
                </a:effectLst>
                <a:latin typeface="Century" panose="02040604050505020304" pitchFamily="18" charset="0"/>
              </a:rPr>
              <a:t> a Abram: </a:t>
            </a:r>
            <a:r>
              <a:rPr lang="en-US" sz="3200" dirty="0" err="1">
                <a:effectLst>
                  <a:outerShdw blurRad="50800" dist="38100" dir="2700000" algn="tl" rotWithShape="0">
                    <a:srgbClr val="CF8E2F">
                      <a:alpha val="70000"/>
                    </a:srgbClr>
                  </a:outerShdw>
                </a:effectLst>
                <a:latin typeface="Century" panose="02040604050505020304" pitchFamily="18" charset="0"/>
              </a:rPr>
              <a:t>Vete</a:t>
            </a:r>
            <a:r>
              <a:rPr lang="en-US" sz="3200" dirty="0">
                <a:effectLst>
                  <a:outerShdw blurRad="50800" dist="38100" dir="2700000" algn="tl" rotWithShape="0">
                    <a:srgbClr val="CF8E2F">
                      <a:alpha val="70000"/>
                    </a:srgbClr>
                  </a:outerShdw>
                </a:effectLst>
                <a:latin typeface="Century" panose="02040604050505020304" pitchFamily="18" charset="0"/>
              </a:rPr>
              <a:t> de </a:t>
            </a:r>
            <a:r>
              <a:rPr lang="en-US" sz="3200" dirty="0" err="1">
                <a:effectLst>
                  <a:outerShdw blurRad="50800" dist="38100" dir="2700000" algn="tl" rotWithShape="0">
                    <a:srgbClr val="CF8E2F">
                      <a:alpha val="70000"/>
                    </a:srgbClr>
                  </a:outerShdw>
                </a:effectLst>
                <a:latin typeface="Century" panose="02040604050505020304" pitchFamily="18" charset="0"/>
              </a:rPr>
              <a:t>tu</a:t>
            </a:r>
            <a:r>
              <a:rPr lang="en-US" sz="3200" dirty="0">
                <a:effectLst>
                  <a:outerShdw blurRad="50800" dist="38100" dir="2700000" algn="tl" rotWithShape="0">
                    <a:srgbClr val="CF8E2F">
                      <a:alpha val="70000"/>
                    </a:srgbClr>
                  </a:outerShdw>
                </a:effectLst>
                <a:latin typeface="Century" panose="02040604050505020304" pitchFamily="18" charset="0"/>
              </a:rPr>
              <a:t> tierra, de entre </a:t>
            </a:r>
            <a:r>
              <a:rPr lang="en-US" sz="3200" dirty="0" err="1">
                <a:effectLst>
                  <a:outerShdw blurRad="50800" dist="38100" dir="2700000" algn="tl" rotWithShape="0">
                    <a:srgbClr val="CF8E2F">
                      <a:alpha val="70000"/>
                    </a:srgbClr>
                  </a:outerShdw>
                </a:effectLst>
                <a:latin typeface="Century" panose="02040604050505020304" pitchFamily="18" charset="0"/>
              </a:rPr>
              <a:t>tus</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parientes</a:t>
            </a:r>
            <a:r>
              <a:rPr lang="en-US" sz="3200" dirty="0">
                <a:effectLst>
                  <a:outerShdw blurRad="50800" dist="38100" dir="2700000" algn="tl" rotWithShape="0">
                    <a:srgbClr val="CF8E2F">
                      <a:alpha val="70000"/>
                    </a:srgbClr>
                  </a:outerShdw>
                </a:effectLst>
                <a:latin typeface="Century" panose="02040604050505020304" pitchFamily="18" charset="0"/>
              </a:rPr>
              <a:t> y de la casa de </a:t>
            </a:r>
            <a:r>
              <a:rPr lang="en-US" sz="3200" dirty="0" err="1">
                <a:effectLst>
                  <a:outerShdw blurRad="50800" dist="38100" dir="2700000" algn="tl" rotWithShape="0">
                    <a:srgbClr val="CF8E2F">
                      <a:alpha val="70000"/>
                    </a:srgbClr>
                  </a:outerShdw>
                </a:effectLst>
                <a:latin typeface="Century" panose="02040604050505020304" pitchFamily="18" charset="0"/>
              </a:rPr>
              <a:t>tu</a:t>
            </a:r>
            <a:r>
              <a:rPr lang="en-US" sz="3200" dirty="0">
                <a:effectLst>
                  <a:outerShdw blurRad="50800" dist="38100" dir="2700000" algn="tl" rotWithShape="0">
                    <a:srgbClr val="CF8E2F">
                      <a:alpha val="70000"/>
                    </a:srgbClr>
                  </a:outerShdw>
                </a:effectLst>
                <a:latin typeface="Century" panose="02040604050505020304" pitchFamily="18" charset="0"/>
              </a:rPr>
              <a:t> padre, a la tierra que </a:t>
            </a:r>
            <a:r>
              <a:rPr lang="en-US" sz="3200" dirty="0" err="1">
                <a:effectLst>
                  <a:outerShdw blurRad="50800" dist="38100" dir="2700000" algn="tl" rotWithShape="0">
                    <a:srgbClr val="CF8E2F">
                      <a:alpha val="70000"/>
                    </a:srgbClr>
                  </a:outerShdw>
                </a:effectLst>
                <a:latin typeface="Century" panose="02040604050505020304" pitchFamily="18" charset="0"/>
              </a:rPr>
              <a:t>yo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te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mostraré</a:t>
            </a:r>
            <a:r>
              <a:rPr lang="en-US" sz="3200" dirty="0">
                <a:effectLst>
                  <a:outerShdw blurRad="50800" dist="38100" dir="2700000" algn="tl" rotWithShape="0">
                    <a:srgbClr val="CF8E2F">
                      <a:alpha val="70000"/>
                    </a:srgbClr>
                  </a:outerShdw>
                </a:effectLst>
                <a:latin typeface="Century" panose="02040604050505020304" pitchFamily="18" charset="0"/>
              </a:rPr>
              <a:t>.” </a:t>
            </a:r>
          </a:p>
          <a:p>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Génesis</a:t>
            </a:r>
            <a:r>
              <a:rPr lang="en-US" sz="3200" dirty="0">
                <a:effectLst>
                  <a:outerShdw blurRad="50800" dist="38100" dir="2700000" algn="tl" rotWithShape="0">
                    <a:srgbClr val="CF8E2F">
                      <a:alpha val="70000"/>
                    </a:srgbClr>
                  </a:outerShdw>
                </a:effectLst>
                <a:latin typeface="Century" panose="02040604050505020304" pitchFamily="18" charset="0"/>
              </a:rPr>
              <a:t> 12:1, LBLA) </a:t>
            </a:r>
          </a:p>
        </p:txBody>
      </p:sp>
      <p:cxnSp>
        <p:nvCxnSpPr>
          <p:cNvPr id="7" name="Straight Connector 6">
            <a:extLst>
              <a:ext uri="{FF2B5EF4-FFF2-40B4-BE49-F238E27FC236}">
                <a16:creationId xmlns:a16="http://schemas.microsoft.com/office/drawing/2014/main" id="{684938AA-4019-4B3A-1F37-C2CCF348A4AA}"/>
              </a:ext>
            </a:extLst>
          </p:cNvPr>
          <p:cNvCxnSpPr>
            <a:cxnSpLocks/>
          </p:cNvCxnSpPr>
          <p:nvPr/>
        </p:nvCxnSpPr>
        <p:spPr>
          <a:xfrm>
            <a:off x="6096000" y="1185857"/>
            <a:ext cx="0" cy="3131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28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Call / La </a:t>
            </a:r>
            <a:r>
              <a:rPr lang="en-US" sz="4800" dirty="0" err="1">
                <a:solidFill>
                  <a:srgbClr val="CF8E2F"/>
                </a:solidFill>
                <a:latin typeface="Trajan Pro" panose="02020502050506020301" pitchFamily="18" charset="0"/>
              </a:rPr>
              <a:t>Llamada</a:t>
            </a:r>
            <a:endParaRPr lang="en-US" sz="4800" dirty="0">
              <a:solidFill>
                <a:srgbClr val="CF8E2F"/>
              </a:solidFill>
              <a:latin typeface="Trajan Pro" panose="02020502050506020301" pitchFamily="18" charset="0"/>
            </a:endParaRPr>
          </a:p>
        </p:txBody>
      </p:sp>
      <p:pic>
        <p:nvPicPr>
          <p:cNvPr id="9" name="Picture 8">
            <a:extLst>
              <a:ext uri="{FF2B5EF4-FFF2-40B4-BE49-F238E27FC236}">
                <a16:creationId xmlns:a16="http://schemas.microsoft.com/office/drawing/2014/main" id="{5ECA2E14-FAB1-E82C-A039-F5DDD574402E}"/>
              </a:ext>
            </a:extLst>
          </p:cNvPr>
          <p:cNvPicPr>
            <a:picLocks noChangeAspect="1"/>
          </p:cNvPicPr>
          <p:nvPr/>
        </p:nvPicPr>
        <p:blipFill rotWithShape="1">
          <a:blip r:embed="rId2"/>
          <a:srcRect l="29648" r="17188"/>
          <a:stretch/>
        </p:blipFill>
        <p:spPr>
          <a:xfrm>
            <a:off x="92598" y="431923"/>
            <a:ext cx="5697370" cy="4757195"/>
          </a:xfrm>
          <a:prstGeom prst="rect">
            <a:avLst/>
          </a:prstGeom>
        </p:spPr>
      </p:pic>
      <p:pic>
        <p:nvPicPr>
          <p:cNvPr id="10" name="Picture 9">
            <a:extLst>
              <a:ext uri="{FF2B5EF4-FFF2-40B4-BE49-F238E27FC236}">
                <a16:creationId xmlns:a16="http://schemas.microsoft.com/office/drawing/2014/main" id="{04FB3444-CBE8-D0EB-93C5-E0739010F177}"/>
              </a:ext>
            </a:extLst>
          </p:cNvPr>
          <p:cNvPicPr>
            <a:picLocks noChangeAspect="1"/>
          </p:cNvPicPr>
          <p:nvPr/>
        </p:nvPicPr>
        <p:blipFill rotWithShape="1">
          <a:blip r:embed="rId3"/>
          <a:srcRect l="43497"/>
          <a:stretch/>
        </p:blipFill>
        <p:spPr>
          <a:xfrm>
            <a:off x="5976203" y="427071"/>
            <a:ext cx="6055118" cy="4757196"/>
          </a:xfrm>
          <a:prstGeom prst="rect">
            <a:avLst/>
          </a:prstGeom>
        </p:spPr>
      </p:pic>
      <p:sp>
        <p:nvSpPr>
          <p:cNvPr id="3" name="5-Point Star 2">
            <a:extLst>
              <a:ext uri="{FF2B5EF4-FFF2-40B4-BE49-F238E27FC236}">
                <a16:creationId xmlns:a16="http://schemas.microsoft.com/office/drawing/2014/main" id="{1EC4B77B-61B4-5AD3-6BCA-7D629AB6C496}"/>
              </a:ext>
            </a:extLst>
          </p:cNvPr>
          <p:cNvSpPr/>
          <p:nvPr/>
        </p:nvSpPr>
        <p:spPr>
          <a:xfrm>
            <a:off x="5173249" y="4096011"/>
            <a:ext cx="150313" cy="16283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B0AA862D-BA69-79BB-B01F-01E3ED65051A}"/>
              </a:ext>
            </a:extLst>
          </p:cNvPr>
          <p:cNvSpPr/>
          <p:nvPr/>
        </p:nvSpPr>
        <p:spPr>
          <a:xfrm>
            <a:off x="9221243" y="1287037"/>
            <a:ext cx="150313" cy="162838"/>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553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0 L 0 0 C -0.00104 -0.00278 -0.00729 -0.02153 -0.0099 -0.02639 C -0.0151 -0.03565 -0.01575 -0.02546 -0.02096 -0.04375 C -0.02838 -0.07037 -0.01888 -0.0375 -0.02591 -0.05926 C -0.02682 -0.06204 -0.0276 -0.06482 -0.02838 -0.06783 C -0.02891 -0.06991 -0.02891 -0.07245 -0.02956 -0.07454 C -0.0332 -0.08565 -0.03229 -0.08079 -0.03698 -0.0875 C -0.0418 -0.09445 -0.03672 -0.09028 -0.0431 -0.09421 C -0.0487 -0.10417 -0.04219 -0.0919 -0.05052 -0.11158 C -0.05117 -0.1132 -0.05221 -0.11435 -0.05286 -0.11597 C -0.05391 -0.11806 -0.0543 -0.12083 -0.05534 -0.12245 C -0.05859 -0.12732 -0.06263 -0.12778 -0.06641 -0.12917 C -0.07357 -0.1544 -0.06276 -0.12245 -0.09349 -0.14005 C -0.09792 -0.14259 -0.1 -0.15162 -0.10338 -0.15764 C -0.10885 -0.16736 -0.10195 -0.15556 -0.11068 -0.16852 C -0.11159 -0.16968 -0.11211 -0.17199 -0.11315 -0.17292 C -0.11549 -0.175 -0.12057 -0.17732 -0.12057 -0.17732 C -0.12995 -0.19398 -0.12018 -0.17454 -0.12539 -0.19028 C -0.12682 -0.19445 -0.12969 -0.1963 -0.13164 -0.19908 C -0.13255 -0.20046 -0.13333 -0.20185 -0.13411 -0.20347 C -0.13503 -0.20556 -0.13529 -0.20857 -0.13646 -0.20995 C -0.13867 -0.2125 -0.14141 -0.2132 -0.14388 -0.21435 L -0.15859 -0.22083 C -0.1599 -0.22315 -0.16133 -0.225 -0.16237 -0.22755 C -0.16341 -0.23009 -0.1638 -0.23333 -0.16484 -0.23634 C -0.16628 -0.24074 -0.1681 -0.24491 -0.16966 -0.24931 L -0.17213 -0.25602 L -0.17344 -0.26019 C -0.1763 -0.2662 -0.1793 -0.27176 -0.18203 -0.27778 C -0.18294 -0.27986 -0.18346 -0.28241 -0.1845 -0.28426 C -0.18555 -0.28611 -0.18711 -0.28704 -0.18815 -0.28866 C -0.19088 -0.29306 -0.19505 -0.30301 -0.19922 -0.30625 C -0.2043 -0.31019 -0.20742 -0.31088 -0.21276 -0.31273 C -0.21315 -0.31505 -0.21367 -0.31713 -0.21393 -0.31921 C -0.21602 -0.33611 -0.21484 -0.33773 -0.21641 -0.35857 C -0.21654 -0.36088 -0.21745 -0.36296 -0.21771 -0.36528 C -0.21797 -0.36968 -0.21771 -0.37408 -0.21771 -0.37824 L -0.21771 -0.37824 L -0.21771 -0.37824 " pathEditMode="relative" ptsTypes="AAAAAAAAAAAAAAAAAAAAAAAAAAAAAAAAAAAAAAAA">
                                      <p:cBhvr>
                                        <p:cTn id="11" dur="2000" fill="hold"/>
                                        <p:tgtEl>
                                          <p:spTgt spid="3"/>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 0 L 0 0 C -0.00026 0.00602 -0.00052 0.01203 -0.00104 0.01805 C -0.00117 0.02129 -0.00208 0.02407 -0.00208 0.02731 C -0.00208 0.03171 -0.00078 0.0375 0 0.0419 C -0.00026 0.05162 0.00078 0.0618 -0.00104 0.07106 C -0.00182 0.07523 -0.00716 0.07847 -0.00716 0.07847 C -0.01016 0.07801 -0.02161 0.07639 -0.02565 0.07477 C -0.02773 0.07384 -0.03177 0.07106 -0.03177 0.07106 C -0.03255 0.06921 -0.03281 0.06666 -0.03385 0.06551 C -0.03568 0.06366 -0.03802 0.06319 -0.03997 0.06203 L -0.0431 0.06018 C -0.04414 0.05949 -0.04518 0.05856 -0.04622 0.05833 L -0.05339 0.05648 C -0.05964 0.05278 -0.0599 0.05185 -0.06979 0.05648 C -0.07122 0.05717 -0.07253 0.06551 -0.07292 0.06736 C -0.07253 0.07708 -0.07188 0.0868 -0.07188 0.09676 C -0.07188 0.11319 -0.07227 0.12963 -0.07292 0.14583 C -0.07331 0.15578 -0.07435 0.16551 -0.075 0.17523 C -0.07526 0.18055 -0.07526 0.18611 -0.07604 0.19166 C -0.07669 0.19722 -0.07826 0.20231 -0.07904 0.2081 C -0.0832 0.23703 -0.07604 0.18588 -0.08112 0.22616 C -0.08138 0.22824 -0.08151 0.23032 -0.08216 0.23171 C -0.08294 0.23356 -0.08425 0.23426 -0.08529 0.23541 C -0.08984 0.24768 -0.08438 0.23565 -0.09036 0.24259 C -0.09154 0.24421 -0.09232 0.24653 -0.09349 0.24815 C -0.0944 0.24953 -0.09557 0.25046 -0.09648 0.25185 C -0.09766 0.25347 -0.09844 0.25578 -0.09961 0.25741 C -0.10156 0.25995 -0.10573 0.26458 -0.10573 0.26458 C -0.10651 0.26643 -0.10703 0.26852 -0.10781 0.27014 C -0.10872 0.27153 -0.11029 0.27199 -0.11094 0.27384 C -0.11211 0.27708 -0.11172 0.28148 -0.11302 0.28472 C -0.11367 0.28657 -0.11458 0.28819 -0.11497 0.29028 C -0.11589 0.29375 -0.11589 0.29791 -0.11706 0.30116 C -0.12292 0.3169 -0.11589 0.29699 -0.12018 0.31203 C -0.1207 0.31412 -0.12161 0.31551 -0.12227 0.31759 C -0.12266 0.31921 -0.12279 0.32129 -0.12331 0.32315 C -0.12383 0.325 -0.12474 0.32662 -0.12526 0.32847 C -0.12669 0.33333 -0.1263 0.33426 -0.1263 0.33958 L -0.12526 0.33403 L -0.12526 0.33403 " pathEditMode="relative" ptsTypes="AAAAAAAAAAAAAAAAAAAAAAAAAAAAAAAAAAAAAAAAA">
                                      <p:cBhvr>
                                        <p:cTn id="20"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Call / La </a:t>
            </a:r>
            <a:r>
              <a:rPr lang="en-US" sz="4800" dirty="0" err="1">
                <a:solidFill>
                  <a:srgbClr val="CF8E2F"/>
                </a:solidFill>
                <a:latin typeface="Trajan Pro" panose="02020502050506020301" pitchFamily="18" charset="0"/>
              </a:rPr>
              <a:t>Llamada</a:t>
            </a:r>
            <a:endParaRPr lang="en-US" sz="4800" dirty="0">
              <a:solidFill>
                <a:srgbClr val="CF8E2F"/>
              </a:solidFill>
              <a:latin typeface="Trajan Pro" panose="02020502050506020301" pitchFamily="18" charset="0"/>
            </a:endParaRPr>
          </a:p>
        </p:txBody>
      </p:sp>
      <p:sp>
        <p:nvSpPr>
          <p:cNvPr id="4" name="TextBox 3">
            <a:extLst>
              <a:ext uri="{FF2B5EF4-FFF2-40B4-BE49-F238E27FC236}">
                <a16:creationId xmlns:a16="http://schemas.microsoft.com/office/drawing/2014/main" id="{460DAF69-0452-39C8-5E91-FF11F9D1FCC8}"/>
              </a:ext>
            </a:extLst>
          </p:cNvPr>
          <p:cNvSpPr txBox="1"/>
          <p:nvPr/>
        </p:nvSpPr>
        <p:spPr>
          <a:xfrm>
            <a:off x="301063" y="1185857"/>
            <a:ext cx="5609968" cy="304698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“Now the </a:t>
            </a:r>
            <a:r>
              <a:rPr lang="en-US" sz="3200" cap="small" dirty="0">
                <a:effectLst>
                  <a:outerShdw blurRad="50800" dist="38100" dir="2700000" algn="tl" rotWithShape="0">
                    <a:srgbClr val="CF8E2F">
                      <a:alpha val="70000"/>
                    </a:srgbClr>
                  </a:outerShdw>
                </a:effectLst>
                <a:latin typeface="Century" panose="02040604050505020304" pitchFamily="18" charset="0"/>
              </a:rPr>
              <a:t>Lord</a:t>
            </a:r>
            <a:r>
              <a:rPr lang="en-US" sz="3200" dirty="0">
                <a:effectLst>
                  <a:outerShdw blurRad="50800" dist="38100" dir="2700000" algn="tl" rotWithShape="0">
                    <a:srgbClr val="CF8E2F">
                      <a:alpha val="70000"/>
                    </a:srgbClr>
                  </a:outerShdw>
                </a:effectLst>
                <a:latin typeface="Century" panose="02040604050505020304" pitchFamily="18" charset="0"/>
              </a:rPr>
              <a:t> said to Abram, “Go from your country and your kindred and your father’s house to the land that I will show you.” (Genesis 12:1, ESV) </a:t>
            </a:r>
          </a:p>
        </p:txBody>
      </p:sp>
      <p:sp>
        <p:nvSpPr>
          <p:cNvPr id="5" name="TextBox 4">
            <a:extLst>
              <a:ext uri="{FF2B5EF4-FFF2-40B4-BE49-F238E27FC236}">
                <a16:creationId xmlns:a16="http://schemas.microsoft.com/office/drawing/2014/main" id="{BEF7D16C-225A-2A04-3B01-E95438310A4B}"/>
              </a:ext>
            </a:extLst>
          </p:cNvPr>
          <p:cNvSpPr txBox="1"/>
          <p:nvPr/>
        </p:nvSpPr>
        <p:spPr>
          <a:xfrm>
            <a:off x="6696600" y="1151090"/>
            <a:ext cx="5401962" cy="304698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“Y </a:t>
            </a:r>
            <a:r>
              <a:rPr lang="en-US" sz="3200" dirty="0" err="1">
                <a:effectLst>
                  <a:outerShdw blurRad="50800" dist="38100" dir="2700000" algn="tl" rotWithShape="0">
                    <a:srgbClr val="CF8E2F">
                      <a:alpha val="70000"/>
                    </a:srgbClr>
                  </a:outerShdw>
                </a:effectLst>
                <a:latin typeface="Century" panose="02040604050505020304" pitchFamily="18" charset="0"/>
              </a:rPr>
              <a:t>el</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cap="small" dirty="0" err="1">
                <a:effectLst>
                  <a:outerShdw blurRad="50800" dist="38100" dir="2700000" algn="tl" rotWithShape="0">
                    <a:srgbClr val="CF8E2F">
                      <a:alpha val="70000"/>
                    </a:srgbClr>
                  </a:outerShdw>
                </a:effectLst>
                <a:latin typeface="Century" panose="02040604050505020304" pitchFamily="18" charset="0"/>
              </a:rPr>
              <a:t>Señor</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dijo</a:t>
            </a:r>
            <a:r>
              <a:rPr lang="en-US" sz="3200" dirty="0">
                <a:effectLst>
                  <a:outerShdw blurRad="50800" dist="38100" dir="2700000" algn="tl" rotWithShape="0">
                    <a:srgbClr val="CF8E2F">
                      <a:alpha val="70000"/>
                    </a:srgbClr>
                  </a:outerShdw>
                </a:effectLst>
                <a:latin typeface="Century" panose="02040604050505020304" pitchFamily="18" charset="0"/>
              </a:rPr>
              <a:t> a Abram: </a:t>
            </a:r>
            <a:r>
              <a:rPr lang="en-US" sz="3200" dirty="0" err="1">
                <a:effectLst>
                  <a:outerShdw blurRad="50800" dist="38100" dir="2700000" algn="tl" rotWithShape="0">
                    <a:srgbClr val="CF8E2F">
                      <a:alpha val="70000"/>
                    </a:srgbClr>
                  </a:outerShdw>
                </a:effectLst>
                <a:latin typeface="Century" panose="02040604050505020304" pitchFamily="18" charset="0"/>
              </a:rPr>
              <a:t>Vete</a:t>
            </a:r>
            <a:r>
              <a:rPr lang="en-US" sz="3200" dirty="0">
                <a:effectLst>
                  <a:outerShdw blurRad="50800" dist="38100" dir="2700000" algn="tl" rotWithShape="0">
                    <a:srgbClr val="CF8E2F">
                      <a:alpha val="70000"/>
                    </a:srgbClr>
                  </a:outerShdw>
                </a:effectLst>
                <a:latin typeface="Century" panose="02040604050505020304" pitchFamily="18" charset="0"/>
              </a:rPr>
              <a:t> de </a:t>
            </a:r>
            <a:r>
              <a:rPr lang="en-US" sz="3200" dirty="0" err="1">
                <a:effectLst>
                  <a:outerShdw blurRad="50800" dist="38100" dir="2700000" algn="tl" rotWithShape="0">
                    <a:srgbClr val="CF8E2F">
                      <a:alpha val="70000"/>
                    </a:srgbClr>
                  </a:outerShdw>
                </a:effectLst>
                <a:latin typeface="Century" panose="02040604050505020304" pitchFamily="18" charset="0"/>
              </a:rPr>
              <a:t>tu</a:t>
            </a:r>
            <a:r>
              <a:rPr lang="en-US" sz="3200" dirty="0">
                <a:effectLst>
                  <a:outerShdw blurRad="50800" dist="38100" dir="2700000" algn="tl" rotWithShape="0">
                    <a:srgbClr val="CF8E2F">
                      <a:alpha val="70000"/>
                    </a:srgbClr>
                  </a:outerShdw>
                </a:effectLst>
                <a:latin typeface="Century" panose="02040604050505020304" pitchFamily="18" charset="0"/>
              </a:rPr>
              <a:t> tierra, de entre </a:t>
            </a:r>
            <a:r>
              <a:rPr lang="en-US" sz="3200" dirty="0" err="1">
                <a:effectLst>
                  <a:outerShdw blurRad="50800" dist="38100" dir="2700000" algn="tl" rotWithShape="0">
                    <a:srgbClr val="CF8E2F">
                      <a:alpha val="70000"/>
                    </a:srgbClr>
                  </a:outerShdw>
                </a:effectLst>
                <a:latin typeface="Century" panose="02040604050505020304" pitchFamily="18" charset="0"/>
              </a:rPr>
              <a:t>tus</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parientes</a:t>
            </a:r>
            <a:r>
              <a:rPr lang="en-US" sz="3200" dirty="0">
                <a:effectLst>
                  <a:outerShdw blurRad="50800" dist="38100" dir="2700000" algn="tl" rotWithShape="0">
                    <a:srgbClr val="CF8E2F">
                      <a:alpha val="70000"/>
                    </a:srgbClr>
                  </a:outerShdw>
                </a:effectLst>
                <a:latin typeface="Century" panose="02040604050505020304" pitchFamily="18" charset="0"/>
              </a:rPr>
              <a:t> y de la casa de </a:t>
            </a:r>
            <a:r>
              <a:rPr lang="en-US" sz="3200" dirty="0" err="1">
                <a:effectLst>
                  <a:outerShdw blurRad="50800" dist="38100" dir="2700000" algn="tl" rotWithShape="0">
                    <a:srgbClr val="CF8E2F">
                      <a:alpha val="70000"/>
                    </a:srgbClr>
                  </a:outerShdw>
                </a:effectLst>
                <a:latin typeface="Century" panose="02040604050505020304" pitchFamily="18" charset="0"/>
              </a:rPr>
              <a:t>tu</a:t>
            </a:r>
            <a:r>
              <a:rPr lang="en-US" sz="3200" dirty="0">
                <a:effectLst>
                  <a:outerShdw blurRad="50800" dist="38100" dir="2700000" algn="tl" rotWithShape="0">
                    <a:srgbClr val="CF8E2F">
                      <a:alpha val="70000"/>
                    </a:srgbClr>
                  </a:outerShdw>
                </a:effectLst>
                <a:latin typeface="Century" panose="02040604050505020304" pitchFamily="18" charset="0"/>
              </a:rPr>
              <a:t> padre, a la tierra que </a:t>
            </a:r>
            <a:r>
              <a:rPr lang="en-US" sz="3200" dirty="0" err="1">
                <a:effectLst>
                  <a:outerShdw blurRad="50800" dist="38100" dir="2700000" algn="tl" rotWithShape="0">
                    <a:srgbClr val="CF8E2F">
                      <a:alpha val="70000"/>
                    </a:srgbClr>
                  </a:outerShdw>
                </a:effectLst>
                <a:latin typeface="Century" panose="02040604050505020304" pitchFamily="18" charset="0"/>
              </a:rPr>
              <a:t>yo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te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mostraré</a:t>
            </a:r>
            <a:r>
              <a:rPr lang="en-US" sz="3200" dirty="0">
                <a:effectLst>
                  <a:outerShdw blurRad="50800" dist="38100" dir="2700000" algn="tl" rotWithShape="0">
                    <a:srgbClr val="CF8E2F">
                      <a:alpha val="70000"/>
                    </a:srgbClr>
                  </a:outerShdw>
                </a:effectLst>
                <a:latin typeface="Century" panose="02040604050505020304" pitchFamily="18" charset="0"/>
              </a:rPr>
              <a:t>.” </a:t>
            </a:r>
          </a:p>
          <a:p>
            <a:r>
              <a:rPr lang="en-US" sz="3200" dirty="0">
                <a:effectLst>
                  <a:outerShdw blurRad="50800" dist="38100" dir="2700000" algn="tl" rotWithShape="0">
                    <a:srgbClr val="CF8E2F">
                      <a:alpha val="70000"/>
                    </a:srgbClr>
                  </a:outerShdw>
                </a:effectLst>
                <a:latin typeface="Century" panose="02040604050505020304" pitchFamily="18" charset="0"/>
              </a:rPr>
              <a:t>(</a:t>
            </a:r>
            <a:r>
              <a:rPr lang="en-US" sz="3200" dirty="0" err="1">
                <a:effectLst>
                  <a:outerShdw blurRad="50800" dist="38100" dir="2700000" algn="tl" rotWithShape="0">
                    <a:srgbClr val="CF8E2F">
                      <a:alpha val="70000"/>
                    </a:srgbClr>
                  </a:outerShdw>
                </a:effectLst>
                <a:latin typeface="Century" panose="02040604050505020304" pitchFamily="18" charset="0"/>
              </a:rPr>
              <a:t>Génesis</a:t>
            </a:r>
            <a:r>
              <a:rPr lang="en-US" sz="3200" dirty="0">
                <a:effectLst>
                  <a:outerShdw blurRad="50800" dist="38100" dir="2700000" algn="tl" rotWithShape="0">
                    <a:srgbClr val="CF8E2F">
                      <a:alpha val="70000"/>
                    </a:srgbClr>
                  </a:outerShdw>
                </a:effectLst>
                <a:latin typeface="Century" panose="02040604050505020304" pitchFamily="18" charset="0"/>
              </a:rPr>
              <a:t> 12:1, LBLA) </a:t>
            </a:r>
          </a:p>
        </p:txBody>
      </p:sp>
      <p:cxnSp>
        <p:nvCxnSpPr>
          <p:cNvPr id="7" name="Straight Connector 6">
            <a:extLst>
              <a:ext uri="{FF2B5EF4-FFF2-40B4-BE49-F238E27FC236}">
                <a16:creationId xmlns:a16="http://schemas.microsoft.com/office/drawing/2014/main" id="{684938AA-4019-4B3A-1F37-C2CCF348A4AA}"/>
              </a:ext>
            </a:extLst>
          </p:cNvPr>
          <p:cNvCxnSpPr>
            <a:cxnSpLocks/>
          </p:cNvCxnSpPr>
          <p:nvPr/>
        </p:nvCxnSpPr>
        <p:spPr>
          <a:xfrm>
            <a:off x="6096000" y="1185857"/>
            <a:ext cx="0" cy="3131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57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Call / La </a:t>
            </a:r>
            <a:r>
              <a:rPr lang="en-US" sz="4800" dirty="0" err="1">
                <a:solidFill>
                  <a:srgbClr val="CF8E2F"/>
                </a:solidFill>
                <a:latin typeface="Trajan Pro" panose="02020502050506020301" pitchFamily="18" charset="0"/>
              </a:rPr>
              <a:t>Llamada</a:t>
            </a:r>
            <a:endParaRPr lang="en-US" sz="4800" dirty="0">
              <a:solidFill>
                <a:srgbClr val="CF8E2F"/>
              </a:solidFill>
              <a:latin typeface="Trajan Pro" panose="02020502050506020301" pitchFamily="18" charset="0"/>
            </a:endParaRPr>
          </a:p>
        </p:txBody>
      </p:sp>
      <p:sp>
        <p:nvSpPr>
          <p:cNvPr id="4" name="TextBox 3">
            <a:extLst>
              <a:ext uri="{FF2B5EF4-FFF2-40B4-BE49-F238E27FC236}">
                <a16:creationId xmlns:a16="http://schemas.microsoft.com/office/drawing/2014/main" id="{460DAF69-0452-39C8-5E91-FF11F9D1FCC8}"/>
              </a:ext>
            </a:extLst>
          </p:cNvPr>
          <p:cNvSpPr txBox="1"/>
          <p:nvPr/>
        </p:nvSpPr>
        <p:spPr>
          <a:xfrm>
            <a:off x="243778" y="1057620"/>
            <a:ext cx="5609968" cy="3539430"/>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“By faith Abraham obeyed when he was called to go out to a place that he was to receive as an inheritance. And he went out, not knowing where he was going.” (Hebrews 11:8, ESV) </a:t>
            </a:r>
          </a:p>
        </p:txBody>
      </p:sp>
      <p:sp>
        <p:nvSpPr>
          <p:cNvPr id="5" name="TextBox 4">
            <a:extLst>
              <a:ext uri="{FF2B5EF4-FFF2-40B4-BE49-F238E27FC236}">
                <a16:creationId xmlns:a16="http://schemas.microsoft.com/office/drawing/2014/main" id="{BEF7D16C-225A-2A04-3B01-E95438310A4B}"/>
              </a:ext>
            </a:extLst>
          </p:cNvPr>
          <p:cNvSpPr txBox="1"/>
          <p:nvPr/>
        </p:nvSpPr>
        <p:spPr>
          <a:xfrm>
            <a:off x="6442257" y="1253541"/>
            <a:ext cx="5401962" cy="3046988"/>
          </a:xfrm>
          <a:prstGeom prst="rect">
            <a:avLst/>
          </a:prstGeom>
          <a:noFill/>
        </p:spPr>
        <p:txBody>
          <a:bodyPr wrap="square" rtlCol="0">
            <a:spAutoFit/>
          </a:bodyPr>
          <a:lstStyle/>
          <a:p>
            <a:r>
              <a:rPr lang="en-US" sz="3200" dirty="0">
                <a:effectLst>
                  <a:outerShdw blurRad="50800" dist="38100" dir="2700000" algn="tl" rotWithShape="0">
                    <a:srgbClr val="CF8E2F">
                      <a:alpha val="70000"/>
                    </a:srgbClr>
                  </a:outerShdw>
                </a:effectLst>
                <a:latin typeface="Century" panose="02040604050505020304" pitchFamily="18" charset="0"/>
              </a:rPr>
              <a:t>“Por la </a:t>
            </a:r>
            <a:r>
              <a:rPr lang="en-US" sz="3200" dirty="0" err="1">
                <a:effectLst>
                  <a:outerShdw blurRad="50800" dist="38100" dir="2700000" algn="tl" rotWithShape="0">
                    <a:srgbClr val="CF8E2F">
                      <a:alpha val="70000"/>
                    </a:srgbClr>
                  </a:outerShdw>
                </a:effectLst>
                <a:latin typeface="Century" panose="02040604050505020304" pitchFamily="18" charset="0"/>
              </a:rPr>
              <a:t>fe</a:t>
            </a:r>
            <a:r>
              <a:rPr lang="en-US" sz="3200" dirty="0">
                <a:effectLst>
                  <a:outerShdw blurRad="50800" dist="38100" dir="2700000" algn="tl" rotWithShape="0">
                    <a:srgbClr val="CF8E2F">
                      <a:alpha val="70000"/>
                    </a:srgbClr>
                  </a:outerShdw>
                </a:effectLst>
                <a:latin typeface="Century" panose="02040604050505020304" pitchFamily="18" charset="0"/>
              </a:rPr>
              <a:t> Abraham, al ser </a:t>
            </a:r>
            <a:r>
              <a:rPr lang="en-US" sz="3200" dirty="0" err="1">
                <a:effectLst>
                  <a:outerShdw blurRad="50800" dist="38100" dir="2700000" algn="tl" rotWithShape="0">
                    <a:srgbClr val="CF8E2F">
                      <a:alpha val="70000"/>
                    </a:srgbClr>
                  </a:outerShdw>
                </a:effectLst>
                <a:latin typeface="Century" panose="02040604050505020304" pitchFamily="18" charset="0"/>
              </a:rPr>
              <a:t>llamado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obedeció</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saliendo</a:t>
            </a:r>
            <a:r>
              <a:rPr lang="en-US" sz="3200" dirty="0">
                <a:effectLst>
                  <a:outerShdw blurRad="50800" dist="38100" dir="2700000" algn="tl" rotWithShape="0">
                    <a:srgbClr val="CF8E2F">
                      <a:alpha val="70000"/>
                    </a:srgbClr>
                  </a:outerShdw>
                </a:effectLst>
                <a:latin typeface="Century" panose="02040604050505020304" pitchFamily="18" charset="0"/>
              </a:rPr>
              <a:t> para un </a:t>
            </a:r>
            <a:r>
              <a:rPr lang="en-US" sz="3200" dirty="0" err="1">
                <a:effectLst>
                  <a:outerShdw blurRad="50800" dist="38100" dir="2700000" algn="tl" rotWithShape="0">
                    <a:srgbClr val="CF8E2F">
                      <a:alpha val="70000"/>
                    </a:srgbClr>
                  </a:outerShdw>
                </a:effectLst>
                <a:latin typeface="Century" panose="02040604050505020304" pitchFamily="18" charset="0"/>
              </a:rPr>
              <a:t>lugar</a:t>
            </a:r>
            <a:r>
              <a:rPr lang="en-US" sz="3200" dirty="0">
                <a:effectLst>
                  <a:outerShdw blurRad="50800" dist="38100" dir="2700000" algn="tl" rotWithShape="0">
                    <a:srgbClr val="CF8E2F">
                      <a:alpha val="70000"/>
                    </a:srgbClr>
                  </a:outerShdw>
                </a:effectLst>
                <a:latin typeface="Century" panose="02040604050505020304" pitchFamily="18" charset="0"/>
              </a:rPr>
              <a:t> que </a:t>
            </a:r>
            <a:r>
              <a:rPr lang="en-US" sz="3200" dirty="0" err="1">
                <a:effectLst>
                  <a:outerShdw blurRad="50800" dist="38100" dir="2700000" algn="tl" rotWithShape="0">
                    <a:srgbClr val="CF8E2F">
                      <a:alpha val="70000"/>
                    </a:srgbClr>
                  </a:outerShdw>
                </a:effectLst>
                <a:latin typeface="Century" panose="02040604050505020304" pitchFamily="18" charset="0"/>
              </a:rPr>
              <a:t>había</a:t>
            </a:r>
            <a:r>
              <a:rPr lang="en-US" sz="3200" dirty="0">
                <a:effectLst>
                  <a:outerShdw blurRad="50800" dist="38100" dir="2700000" algn="tl" rotWithShape="0">
                    <a:srgbClr val="CF8E2F">
                      <a:alpha val="70000"/>
                    </a:srgbClr>
                  </a:outerShdw>
                </a:effectLst>
                <a:latin typeface="Century" panose="02040604050505020304" pitchFamily="18" charset="0"/>
              </a:rPr>
              <a:t> de </a:t>
            </a:r>
            <a:r>
              <a:rPr lang="en-US" sz="3200" dirty="0" err="1">
                <a:effectLst>
                  <a:outerShdw blurRad="50800" dist="38100" dir="2700000" algn="tl" rotWithShape="0">
                    <a:srgbClr val="CF8E2F">
                      <a:alpha val="70000"/>
                    </a:srgbClr>
                  </a:outerShdw>
                </a:effectLst>
                <a:latin typeface="Century" panose="02040604050505020304" pitchFamily="18" charset="0"/>
              </a:rPr>
              <a:t>recibir</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como</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herencia</a:t>
            </a:r>
            <a:r>
              <a:rPr lang="en-US" sz="3200" dirty="0">
                <a:effectLst>
                  <a:outerShdw blurRad="50800" dist="38100" dir="2700000" algn="tl" rotWithShape="0">
                    <a:srgbClr val="CF8E2F">
                      <a:alpha val="70000"/>
                    </a:srgbClr>
                  </a:outerShdw>
                </a:effectLst>
                <a:latin typeface="Century" panose="02040604050505020304" pitchFamily="18" charset="0"/>
              </a:rPr>
              <a:t>; y </a:t>
            </a:r>
            <a:r>
              <a:rPr lang="en-US" sz="3200" dirty="0" err="1">
                <a:effectLst>
                  <a:outerShdw blurRad="50800" dist="38100" dir="2700000" algn="tl" rotWithShape="0">
                    <a:srgbClr val="CF8E2F">
                      <a:alpha val="70000"/>
                    </a:srgbClr>
                  </a:outerShdw>
                </a:effectLst>
                <a:latin typeface="Century" panose="02040604050505020304" pitchFamily="18" charset="0"/>
              </a:rPr>
              <a:t>salió</a:t>
            </a:r>
            <a:r>
              <a:rPr lang="en-US" sz="3200" dirty="0">
                <a:effectLst>
                  <a:outerShdw blurRad="50800" dist="38100" dir="2700000" algn="tl" rotWithShape="0">
                    <a:srgbClr val="CF8E2F">
                      <a:alpha val="70000"/>
                    </a:srgbClr>
                  </a:outerShdw>
                </a:effectLst>
                <a:latin typeface="Century" panose="02040604050505020304" pitchFamily="18" charset="0"/>
              </a:rPr>
              <a:t> sin saber </a:t>
            </a:r>
            <a:r>
              <a:rPr lang="en-US" sz="3200" dirty="0" err="1">
                <a:effectLst>
                  <a:outerShdw blurRad="50800" dist="38100" dir="2700000" algn="tl" rotWithShape="0">
                    <a:srgbClr val="CF8E2F">
                      <a:alpha val="70000"/>
                    </a:srgbClr>
                  </a:outerShdw>
                </a:effectLst>
                <a:latin typeface="Century" panose="02040604050505020304" pitchFamily="18" charset="0"/>
              </a:rPr>
              <a:t>adónde</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iba</a:t>
            </a:r>
            <a:r>
              <a:rPr lang="en-US" sz="3200" dirty="0">
                <a:effectLst>
                  <a:outerShdw blurRad="50800" dist="38100" dir="2700000" algn="tl" rotWithShape="0">
                    <a:srgbClr val="CF8E2F">
                      <a:alpha val="70000"/>
                    </a:srgbClr>
                  </a:outerShdw>
                </a:effectLst>
                <a:latin typeface="Century" panose="02040604050505020304" pitchFamily="18" charset="0"/>
              </a:rPr>
              <a:t>.” (</a:t>
            </a:r>
            <a:r>
              <a:rPr lang="en-US" sz="3200" dirty="0" err="1">
                <a:effectLst>
                  <a:outerShdw blurRad="50800" dist="38100" dir="2700000" algn="tl" rotWithShape="0">
                    <a:srgbClr val="CF8E2F">
                      <a:alpha val="70000"/>
                    </a:srgbClr>
                  </a:outerShdw>
                </a:effectLst>
                <a:latin typeface="Century" panose="02040604050505020304" pitchFamily="18" charset="0"/>
              </a:rPr>
              <a:t>Hebreos</a:t>
            </a:r>
            <a:r>
              <a:rPr lang="en-US" sz="3200" dirty="0">
                <a:effectLst>
                  <a:outerShdw blurRad="50800" dist="38100" dir="2700000" algn="tl" rotWithShape="0">
                    <a:srgbClr val="CF8E2F">
                      <a:alpha val="70000"/>
                    </a:srgbClr>
                  </a:outerShdw>
                </a:effectLst>
                <a:latin typeface="Century" panose="02040604050505020304" pitchFamily="18" charset="0"/>
              </a:rPr>
              <a:t> 11:8, LBLA) </a:t>
            </a:r>
          </a:p>
        </p:txBody>
      </p:sp>
      <p:cxnSp>
        <p:nvCxnSpPr>
          <p:cNvPr id="7" name="Straight Connector 6">
            <a:extLst>
              <a:ext uri="{FF2B5EF4-FFF2-40B4-BE49-F238E27FC236}">
                <a16:creationId xmlns:a16="http://schemas.microsoft.com/office/drawing/2014/main" id="{684938AA-4019-4B3A-1F37-C2CCF348A4AA}"/>
              </a:ext>
            </a:extLst>
          </p:cNvPr>
          <p:cNvCxnSpPr>
            <a:cxnSpLocks/>
          </p:cNvCxnSpPr>
          <p:nvPr/>
        </p:nvCxnSpPr>
        <p:spPr>
          <a:xfrm>
            <a:off x="6092952" y="1057620"/>
            <a:ext cx="0" cy="35513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36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ng shot of a road&#10;&#10;Description automatically generated">
            <a:extLst>
              <a:ext uri="{FF2B5EF4-FFF2-40B4-BE49-F238E27FC236}">
                <a16:creationId xmlns:a16="http://schemas.microsoft.com/office/drawing/2014/main" id="{11091239-520F-0AFA-F1A9-EFF70C256F4D}"/>
              </a:ext>
            </a:extLst>
          </p:cNvPr>
          <p:cNvPicPr>
            <a:picLocks noChangeAspect="1"/>
          </p:cNvPicPr>
          <p:nvPr/>
        </p:nvPicPr>
        <p:blipFill rotWithShape="1">
          <a:blip r:embed="rId2">
            <a:alphaModFix amt="50000"/>
          </a:blip>
          <a:srcRect t="15933" b="9081"/>
          <a:stretch/>
        </p:blipFill>
        <p:spPr>
          <a:xfrm>
            <a:off x="20" y="1282"/>
            <a:ext cx="12191980" cy="6856718"/>
          </a:xfrm>
          <a:prstGeom prst="rect">
            <a:avLst/>
          </a:prstGeom>
        </p:spPr>
      </p:pic>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Sojourn / La Estancia</a:t>
            </a:r>
          </a:p>
        </p:txBody>
      </p:sp>
    </p:spTree>
    <p:extLst>
      <p:ext uri="{BB962C8B-B14F-4D97-AF65-F5344CB8AC3E}">
        <p14:creationId xmlns:p14="http://schemas.microsoft.com/office/powerpoint/2010/main" val="294257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D599D65-EE8A-F87D-2A72-4DA7AC0FFEB6}"/>
              </a:ext>
            </a:extLst>
          </p:cNvPr>
          <p:cNvSpPr/>
          <p:nvPr/>
        </p:nvSpPr>
        <p:spPr>
          <a:xfrm>
            <a:off x="-1524" y="5621042"/>
            <a:ext cx="12190476" cy="123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D55811-E566-E8C7-5C37-F614264877FD}"/>
              </a:ext>
            </a:extLst>
          </p:cNvPr>
          <p:cNvCxnSpPr>
            <a:cxnSpLocks/>
          </p:cNvCxnSpPr>
          <p:nvPr/>
        </p:nvCxnSpPr>
        <p:spPr>
          <a:xfrm>
            <a:off x="-3048" y="5621042"/>
            <a:ext cx="12192000" cy="0"/>
          </a:xfrm>
          <a:prstGeom prst="line">
            <a:avLst/>
          </a:prstGeom>
          <a:ln w="57150">
            <a:solidFill>
              <a:srgbClr val="CF8E2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ED8EDFF-9043-85BF-813D-F069946CB997}"/>
              </a:ext>
            </a:extLst>
          </p:cNvPr>
          <p:cNvSpPr txBox="1"/>
          <p:nvPr/>
        </p:nvSpPr>
        <p:spPr>
          <a:xfrm>
            <a:off x="1524" y="5824664"/>
            <a:ext cx="12190476" cy="830997"/>
          </a:xfrm>
          <a:prstGeom prst="rect">
            <a:avLst/>
          </a:prstGeom>
          <a:noFill/>
        </p:spPr>
        <p:txBody>
          <a:bodyPr wrap="square" rtlCol="0">
            <a:spAutoFit/>
          </a:bodyPr>
          <a:lstStyle/>
          <a:p>
            <a:pPr algn="ctr"/>
            <a:r>
              <a:rPr lang="en-US" sz="4800" dirty="0">
                <a:solidFill>
                  <a:srgbClr val="CF8E2F"/>
                </a:solidFill>
                <a:latin typeface="Trajan Pro" panose="02020502050506020301" pitchFamily="18" charset="0"/>
              </a:rPr>
              <a:t>The Sojourn / La Estancia</a:t>
            </a:r>
          </a:p>
        </p:txBody>
      </p:sp>
      <p:pic>
        <p:nvPicPr>
          <p:cNvPr id="5" name="Picture 4" descr="A view of a mountain range&#10;&#10;Description automatically generated">
            <a:extLst>
              <a:ext uri="{FF2B5EF4-FFF2-40B4-BE49-F238E27FC236}">
                <a16:creationId xmlns:a16="http://schemas.microsoft.com/office/drawing/2014/main" id="{181DAB24-3A88-32F5-4CA6-5EA5F1EDDEC3}"/>
              </a:ext>
            </a:extLst>
          </p:cNvPr>
          <p:cNvPicPr>
            <a:picLocks noChangeAspect="1"/>
          </p:cNvPicPr>
          <p:nvPr/>
        </p:nvPicPr>
        <p:blipFill rotWithShape="1">
          <a:blip r:embed="rId2"/>
          <a:srcRect l="13298"/>
          <a:stretch/>
        </p:blipFill>
        <p:spPr>
          <a:xfrm>
            <a:off x="0" y="600692"/>
            <a:ext cx="5824648" cy="4492954"/>
          </a:xfrm>
          <a:prstGeom prst="rect">
            <a:avLst/>
          </a:prstGeom>
        </p:spPr>
      </p:pic>
      <p:pic>
        <p:nvPicPr>
          <p:cNvPr id="7" name="Picture 6">
            <a:extLst>
              <a:ext uri="{FF2B5EF4-FFF2-40B4-BE49-F238E27FC236}">
                <a16:creationId xmlns:a16="http://schemas.microsoft.com/office/drawing/2014/main" id="{DD92CE6F-51BE-06AD-BAB9-B73908E4D86B}"/>
              </a:ext>
            </a:extLst>
          </p:cNvPr>
          <p:cNvPicPr>
            <a:picLocks noChangeAspect="1"/>
          </p:cNvPicPr>
          <p:nvPr/>
        </p:nvPicPr>
        <p:blipFill rotWithShape="1">
          <a:blip r:embed="rId3"/>
          <a:srcRect l="43497"/>
          <a:stretch/>
        </p:blipFill>
        <p:spPr>
          <a:xfrm>
            <a:off x="5976203" y="427071"/>
            <a:ext cx="6055118" cy="4757196"/>
          </a:xfrm>
          <a:prstGeom prst="rect">
            <a:avLst/>
          </a:prstGeom>
        </p:spPr>
      </p:pic>
      <p:sp>
        <p:nvSpPr>
          <p:cNvPr id="3" name="5-Point Star 2">
            <a:extLst>
              <a:ext uri="{FF2B5EF4-FFF2-40B4-BE49-F238E27FC236}">
                <a16:creationId xmlns:a16="http://schemas.microsoft.com/office/drawing/2014/main" id="{25519522-2DDD-0001-1E64-BD3C88EED142}"/>
              </a:ext>
            </a:extLst>
          </p:cNvPr>
          <p:cNvSpPr/>
          <p:nvPr/>
        </p:nvSpPr>
        <p:spPr>
          <a:xfrm>
            <a:off x="7615003" y="3578901"/>
            <a:ext cx="224853" cy="22860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417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964</TotalTime>
  <Words>665</Words>
  <Application>Microsoft Macintosh PowerPoint</Application>
  <PresentationFormat>Widescreen</PresentationFormat>
  <Paragraphs>37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Century</vt:lpstr>
      <vt:lpstr>Trajan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Joshua Creel</cp:lastModifiedBy>
  <cp:revision>2</cp:revision>
  <dcterms:created xsi:type="dcterms:W3CDTF">2023-07-14T14:20:45Z</dcterms:created>
  <dcterms:modified xsi:type="dcterms:W3CDTF">2023-07-16T11:57:35Z</dcterms:modified>
</cp:coreProperties>
</file>