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15745B-B33C-4137-9CC0-477D52E7FC00}" v="82" dt="2023-07-12T22:16:42.866"/>
    <p1510:client id="{DCAFE662-1013-458F-886B-13FCC3104F6E}" v="522" dt="2023-07-12T15:45:46.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211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8359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73734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4992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6669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6160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2562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0198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89167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9291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7/12/2023</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1485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7/12/2023</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35180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deviantart.com/boldfrontiers/art/Vibrant-Sunset-Clouds-617813735" TargetMode="External"/><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pitemnein-epitomic.blogspot.com/2011/06/prayer-for-spiritual-wisdom-revelation.htm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1+Chronicles+28%3A1-10&amp;version=NKJV#fen-NKJV-11145a"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w Angle View Of Clouds In Sky">
            <a:extLst>
              <a:ext uri="{FF2B5EF4-FFF2-40B4-BE49-F238E27FC236}">
                <a16:creationId xmlns:a16="http://schemas.microsoft.com/office/drawing/2014/main" id="{894A329D-EB70-F1F7-F016-7B8D015E050C}"/>
              </a:ext>
            </a:extLst>
          </p:cNvPr>
          <p:cNvPicPr>
            <a:picLocks noChangeAspect="1"/>
          </p:cNvPicPr>
          <p:nvPr/>
        </p:nvPicPr>
        <p:blipFill rotWithShape="1">
          <a:blip r:embed="rId2"/>
          <a:srcRect t="8106" r="-2" b="7497"/>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DE8A7E9B-3161-4AE7-B85C-EE3D7786D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10134600" cy="4800600"/>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37580" y="1233532"/>
            <a:ext cx="7113494" cy="2443162"/>
          </a:xfrm>
        </p:spPr>
        <p:txBody>
          <a:bodyPr>
            <a:normAutofit/>
          </a:bodyPr>
          <a:lstStyle/>
          <a:p>
            <a:r>
              <a:rPr lang="en-US" sz="5400" dirty="0"/>
              <a:t>David: Having a heart for god </a:t>
            </a:r>
          </a:p>
        </p:txBody>
      </p:sp>
      <p:grpSp>
        <p:nvGrpSpPr>
          <p:cNvPr id="13" name="Group 12">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91005"/>
            <a:ext cx="867485" cy="115439"/>
            <a:chOff x="8910933" y="1861308"/>
            <a:chExt cx="867485" cy="115439"/>
          </a:xfrm>
        </p:grpSpPr>
        <p:sp>
          <p:nvSpPr>
            <p:cNvPr id="14" name="Rectangle 13">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ilhouette Man Hiking Free Stock Photo - Public Domain Pictures">
            <a:extLst>
              <a:ext uri="{FF2B5EF4-FFF2-40B4-BE49-F238E27FC236}">
                <a16:creationId xmlns:a16="http://schemas.microsoft.com/office/drawing/2014/main" id="{39A2504F-529E-C196-9416-64B73A182CF4}"/>
              </a:ext>
            </a:extLst>
          </p:cNvPr>
          <p:cNvPicPr>
            <a:picLocks noGrp="1" noChangeAspect="1"/>
          </p:cNvPicPr>
          <p:nvPr>
            <p:ph type="pic" idx="1"/>
          </p:nvPr>
        </p:nvPicPr>
        <p:blipFill>
          <a:blip r:embed="rId2"/>
          <a:srcRect l="8136" r="8136"/>
          <a:stretch/>
        </p:blipFill>
        <p:spPr>
          <a:xfrm>
            <a:off x="821954" y="304800"/>
            <a:ext cx="10538331" cy="6216784"/>
          </a:xfrm>
        </p:spPr>
      </p:pic>
      <p:sp>
        <p:nvSpPr>
          <p:cNvPr id="2" name="Title 1">
            <a:extLst>
              <a:ext uri="{FF2B5EF4-FFF2-40B4-BE49-F238E27FC236}">
                <a16:creationId xmlns:a16="http://schemas.microsoft.com/office/drawing/2014/main" id="{DDCB6BC0-F093-E28E-A886-0BCF70ACBDCE}"/>
              </a:ext>
            </a:extLst>
          </p:cNvPr>
          <p:cNvSpPr>
            <a:spLocks noGrp="1"/>
          </p:cNvSpPr>
          <p:nvPr>
            <p:ph type="title"/>
          </p:nvPr>
        </p:nvSpPr>
        <p:spPr>
          <a:xfrm>
            <a:off x="750652" y="432880"/>
            <a:ext cx="10741563" cy="1527243"/>
          </a:xfrm>
          <a:noFill/>
        </p:spPr>
        <p:txBody>
          <a:bodyPr>
            <a:normAutofit fontScale="90000"/>
          </a:bodyPr>
          <a:lstStyle/>
          <a:p>
            <a:pPr algn="ctr"/>
            <a:r>
              <a:rPr lang="en-US" sz="6600" b="1" u="sng" dirty="0"/>
              <a:t>Continuing the work of God </a:t>
            </a:r>
            <a:br>
              <a:rPr lang="en-US" sz="6600" b="1" u="sng" dirty="0"/>
            </a:br>
            <a:endParaRPr lang="en-US"/>
          </a:p>
        </p:txBody>
      </p:sp>
    </p:spTree>
    <p:extLst>
      <p:ext uri="{BB962C8B-B14F-4D97-AF65-F5344CB8AC3E}">
        <p14:creationId xmlns:p14="http://schemas.microsoft.com/office/powerpoint/2010/main" val="294183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98"/>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9" descr="A sunset with clouds and sun&#10;&#10;Description automatically generated">
            <a:extLst>
              <a:ext uri="{FF2B5EF4-FFF2-40B4-BE49-F238E27FC236}">
                <a16:creationId xmlns:a16="http://schemas.microsoft.com/office/drawing/2014/main" id="{9CF3E10B-0CF5-3BE5-A784-3E6F05DF3AC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659"/>
          <a:stretch/>
        </p:blipFill>
        <p:spPr>
          <a:xfrm>
            <a:off x="20" y="-5798"/>
            <a:ext cx="12191980" cy="6863798"/>
          </a:xfrm>
          <a:prstGeom prst="rect">
            <a:avLst/>
          </a:prstGeom>
        </p:spPr>
      </p:pic>
      <p:sp>
        <p:nvSpPr>
          <p:cNvPr id="29" name="Rectangle 28">
            <a:extLst>
              <a:ext uri="{FF2B5EF4-FFF2-40B4-BE49-F238E27FC236}">
                <a16:creationId xmlns:a16="http://schemas.microsoft.com/office/drawing/2014/main" id="{EA7FD6EC-4D99-4AB0-9AC8-CFBD9D47C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1" y="723900"/>
            <a:ext cx="10744199" cy="5398604"/>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19D76-97ED-C0B1-918B-FD454586ED09}"/>
              </a:ext>
            </a:extLst>
          </p:cNvPr>
          <p:cNvSpPr>
            <a:spLocks noGrp="1"/>
          </p:cNvSpPr>
          <p:nvPr>
            <p:ph type="title"/>
          </p:nvPr>
        </p:nvSpPr>
        <p:spPr>
          <a:xfrm>
            <a:off x="4482496" y="4956628"/>
            <a:ext cx="8476343" cy="1033077"/>
          </a:xfrm>
        </p:spPr>
        <p:txBody>
          <a:bodyPr vert="horz" lIns="91440" tIns="45720" rIns="91440" bIns="45720" rtlCol="0" anchor="b">
            <a:normAutofit/>
          </a:bodyPr>
          <a:lstStyle/>
          <a:p>
            <a:pPr algn="ctr"/>
            <a:r>
              <a:rPr lang="en-US" dirty="0"/>
              <a:t>1Kings 2:1-12</a:t>
            </a:r>
            <a:endParaRPr lang="en-US"/>
          </a:p>
        </p:txBody>
      </p:sp>
      <p:sp>
        <p:nvSpPr>
          <p:cNvPr id="3" name="Picture Placeholder 2">
            <a:extLst>
              <a:ext uri="{FF2B5EF4-FFF2-40B4-BE49-F238E27FC236}">
                <a16:creationId xmlns:a16="http://schemas.microsoft.com/office/drawing/2014/main" id="{CAADD116-0F80-89AF-FBA2-FC1F7EF677E9}"/>
              </a:ext>
            </a:extLst>
          </p:cNvPr>
          <p:cNvSpPr>
            <a:spLocks noGrp="1"/>
          </p:cNvSpPr>
          <p:nvPr>
            <p:ph idx="1"/>
          </p:nvPr>
        </p:nvSpPr>
        <p:spPr>
          <a:xfrm>
            <a:off x="1329907" y="1161104"/>
            <a:ext cx="9713615" cy="4431321"/>
          </a:xfrm>
        </p:spPr>
        <p:txBody>
          <a:bodyPr vert="horz" lIns="91440" tIns="45720" rIns="91440" bIns="45720" rtlCol="0" anchor="t">
            <a:noAutofit/>
          </a:bodyPr>
          <a:lstStyle/>
          <a:p>
            <a:pPr algn="ctr">
              <a:lnSpc>
                <a:spcPct val="100000"/>
              </a:lnSpc>
            </a:pPr>
            <a:r>
              <a:rPr lang="en-US" sz="2400" dirty="0"/>
              <a:t>When the time drew near for David to die, he gave a charge to Solomon his son.</a:t>
            </a:r>
            <a:endParaRPr lang="en-US" sz="2400"/>
          </a:p>
          <a:p>
            <a:pPr algn="ctr">
              <a:lnSpc>
                <a:spcPct val="100000"/>
              </a:lnSpc>
            </a:pPr>
            <a:r>
              <a:rPr lang="en-US" sz="2400" b="1" baseline="30000" dirty="0"/>
              <a:t>2 </a:t>
            </a:r>
            <a:r>
              <a:rPr lang="en-US" sz="2400" dirty="0">
                <a:highlight>
                  <a:srgbClr val="FFFF00"/>
                </a:highlight>
              </a:rPr>
              <a:t>“I am about to go the way of all the earth,” he said. “So be strong, act like a man,</a:t>
            </a:r>
            <a:r>
              <a:rPr lang="en-US" sz="2400" dirty="0"/>
              <a:t> </a:t>
            </a:r>
            <a:r>
              <a:rPr lang="en-US" sz="2400" b="1" baseline="30000" dirty="0"/>
              <a:t>3 </a:t>
            </a:r>
            <a:r>
              <a:rPr lang="en-US" sz="2400" dirty="0"/>
              <a:t>and observe what the </a:t>
            </a:r>
            <a:r>
              <a:rPr lang="en-US" sz="2400" cap="small" dirty="0"/>
              <a:t>Lord</a:t>
            </a:r>
            <a:r>
              <a:rPr lang="en-US" sz="2400" dirty="0"/>
              <a:t> your God requires: Walk in obedience to him, and keep his decrees and commands, his laws and regulations, as written in the Law of Moses. Do this so that you may prosper in all you do and wherever you go </a:t>
            </a:r>
            <a:r>
              <a:rPr lang="en-US" sz="2400" b="1" baseline="30000" dirty="0"/>
              <a:t>4 </a:t>
            </a:r>
            <a:r>
              <a:rPr lang="en-US" sz="2400" dirty="0"/>
              <a:t>and that the </a:t>
            </a:r>
            <a:r>
              <a:rPr lang="en-US" sz="2400" cap="small" dirty="0"/>
              <a:t>Lord</a:t>
            </a:r>
            <a:r>
              <a:rPr lang="en-US" sz="2400" dirty="0"/>
              <a:t> may keep his promise to me: ‘If your descendants watch how they live, and if they walk faithfully before me with all their heart and soul, you will never fail to have a successor on the throne of Israel.’</a:t>
            </a:r>
          </a:p>
          <a:p>
            <a:pPr algn="ctr">
              <a:lnSpc>
                <a:spcPct val="100000"/>
              </a:lnSpc>
            </a:pPr>
            <a:endParaRPr lang="en-US" sz="1400" dirty="0"/>
          </a:p>
        </p:txBody>
      </p:sp>
      <p:grpSp>
        <p:nvGrpSpPr>
          <p:cNvPr id="31" name="Group 30">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357309"/>
            <a:ext cx="867485" cy="115439"/>
            <a:chOff x="8910933" y="1861308"/>
            <a:chExt cx="867485" cy="115439"/>
          </a:xfrm>
        </p:grpSpPr>
        <p:sp>
          <p:nvSpPr>
            <p:cNvPr id="32" name="Rectangle 31">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A4E48876-40CF-627E-BCFF-DD98806A0724}"/>
              </a:ext>
            </a:extLst>
          </p:cNvPr>
          <p:cNvSpPr txBox="1"/>
          <p:nvPr/>
        </p:nvSpPr>
        <p:spPr>
          <a:xfrm>
            <a:off x="9897782" y="6657945"/>
            <a:ext cx="22942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94327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B7804E36-6605-4C15-AE05-652814944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660D5C27-8D3C-4B26-892C-65D34D694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72514"/>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2">
            <a:extLst>
              <a:ext uri="{FF2B5EF4-FFF2-40B4-BE49-F238E27FC236}">
                <a16:creationId xmlns:a16="http://schemas.microsoft.com/office/drawing/2014/main" id="{12703459-5B5E-4B0D-999D-DB8565B7F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4561" y="159026"/>
            <a:ext cx="5798876"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5" descr="Free stock photo of clouds, cloudy, dark clouds">
            <a:extLst>
              <a:ext uri="{FF2B5EF4-FFF2-40B4-BE49-F238E27FC236}">
                <a16:creationId xmlns:a16="http://schemas.microsoft.com/office/drawing/2014/main" id="{F455C83F-E4A3-6A05-DBC1-689D44118362}"/>
              </a:ext>
            </a:extLst>
          </p:cNvPr>
          <p:cNvPicPr>
            <a:picLocks noChangeAspect="1"/>
          </p:cNvPicPr>
          <p:nvPr/>
        </p:nvPicPr>
        <p:blipFill rotWithShape="1">
          <a:blip r:embed="rId2">
            <a:alphaModFix amt="41000"/>
          </a:blip>
          <a:srcRect l="39054" r="1739" b="1"/>
          <a:stretch/>
        </p:blipFill>
        <p:spPr>
          <a:xfrm>
            <a:off x="20" y="10"/>
            <a:ext cx="6095981" cy="6872504"/>
          </a:xfrm>
          <a:prstGeom prst="rect">
            <a:avLst/>
          </a:prstGeom>
        </p:spPr>
      </p:pic>
      <p:sp>
        <p:nvSpPr>
          <p:cNvPr id="12" name="Title 11">
            <a:extLst>
              <a:ext uri="{FF2B5EF4-FFF2-40B4-BE49-F238E27FC236}">
                <a16:creationId xmlns:a16="http://schemas.microsoft.com/office/drawing/2014/main" id="{B01C3989-E607-ABB9-E74F-726E4A4DED84}"/>
              </a:ext>
            </a:extLst>
          </p:cNvPr>
          <p:cNvSpPr>
            <a:spLocks noGrp="1"/>
          </p:cNvSpPr>
          <p:nvPr>
            <p:ph type="title"/>
          </p:nvPr>
        </p:nvSpPr>
        <p:spPr>
          <a:xfrm>
            <a:off x="933449" y="1066800"/>
            <a:ext cx="4229100" cy="4753429"/>
          </a:xfrm>
          <a:effectLst>
            <a:outerShdw blurRad="50800" dist="12700" dir="2700000" algn="tl" rotWithShape="0">
              <a:prstClr val="black">
                <a:alpha val="40000"/>
              </a:prstClr>
            </a:outerShdw>
          </a:effectLst>
        </p:spPr>
        <p:txBody>
          <a:bodyPr anchor="ctr">
            <a:normAutofit/>
          </a:bodyPr>
          <a:lstStyle/>
          <a:p>
            <a:pPr algn="ctr"/>
            <a:r>
              <a:rPr lang="en-US" sz="6000" b="1" dirty="0">
                <a:solidFill>
                  <a:schemeClr val="bg1"/>
                </a:solidFill>
              </a:rPr>
              <a:t>Both Absalom and Adonijah...</a:t>
            </a:r>
          </a:p>
        </p:txBody>
      </p:sp>
      <p:sp>
        <p:nvSpPr>
          <p:cNvPr id="13" name="Content Placeholder 12">
            <a:extLst>
              <a:ext uri="{FF2B5EF4-FFF2-40B4-BE49-F238E27FC236}">
                <a16:creationId xmlns:a16="http://schemas.microsoft.com/office/drawing/2014/main" id="{DDCB4A92-01BC-2AAB-A495-B1D8260B6D84}"/>
              </a:ext>
            </a:extLst>
          </p:cNvPr>
          <p:cNvSpPr>
            <a:spLocks noGrp="1"/>
          </p:cNvSpPr>
          <p:nvPr>
            <p:ph idx="1"/>
          </p:nvPr>
        </p:nvSpPr>
        <p:spPr>
          <a:xfrm>
            <a:off x="7124700" y="1028700"/>
            <a:ext cx="4038600" cy="4542641"/>
          </a:xfrm>
        </p:spPr>
        <p:txBody>
          <a:bodyPr vert="horz" lIns="91440" tIns="45720" rIns="91440" bIns="45720" rtlCol="0" anchor="t">
            <a:normAutofit/>
          </a:bodyPr>
          <a:lstStyle/>
          <a:p>
            <a:pPr marL="457200" indent="-457200">
              <a:buFont typeface="Wingdings"/>
              <a:buChar char="Ø"/>
            </a:pPr>
            <a:r>
              <a:rPr lang="en-US" sz="2400" dirty="0"/>
              <a:t>Were sons of David </a:t>
            </a:r>
          </a:p>
          <a:p>
            <a:pPr marL="457200" indent="-457200">
              <a:buFont typeface="Wingdings"/>
              <a:buChar char="Ø"/>
            </a:pPr>
            <a:r>
              <a:rPr lang="en-US" sz="2400" dirty="0"/>
              <a:t>Wanted to be king </a:t>
            </a:r>
          </a:p>
          <a:p>
            <a:pPr marL="457200" indent="-457200">
              <a:buFont typeface="Wingdings"/>
              <a:buChar char="Ø"/>
            </a:pPr>
            <a:r>
              <a:rPr lang="en-US" sz="2400" dirty="0"/>
              <a:t>Prepared men to go before him (2 Samuel 15:11; 1Kings 1:5) </a:t>
            </a:r>
          </a:p>
          <a:p>
            <a:pPr marL="457200" indent="-457200">
              <a:buFont typeface="Wingdings"/>
              <a:buChar char="Ø"/>
            </a:pPr>
            <a:r>
              <a:rPr lang="en-US" sz="2400" dirty="0"/>
              <a:t>Used King David's servant(s) for his own personal gain(2 Samuel 15:12; 1 Kings 1:7)</a:t>
            </a:r>
          </a:p>
        </p:txBody>
      </p:sp>
      <p:grpSp>
        <p:nvGrpSpPr>
          <p:cNvPr id="27" name="Group 26">
            <a:extLst>
              <a:ext uri="{FF2B5EF4-FFF2-40B4-BE49-F238E27FC236}">
                <a16:creationId xmlns:a16="http://schemas.microsoft.com/office/drawing/2014/main" id="{D653FA49-39A3-4265-8670-1CC425A6E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7" y="5850470"/>
            <a:ext cx="867485" cy="115439"/>
            <a:chOff x="8910933" y="1861308"/>
            <a:chExt cx="867485" cy="115439"/>
          </a:xfrm>
        </p:grpSpPr>
        <p:sp>
          <p:nvSpPr>
            <p:cNvPr id="28" name="Rectangle 27">
              <a:extLst>
                <a:ext uri="{FF2B5EF4-FFF2-40B4-BE49-F238E27FC236}">
                  <a16:creationId xmlns:a16="http://schemas.microsoft.com/office/drawing/2014/main" id="{4DC43A9D-6FE6-4C0D-8F62-BE6F97205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9" name="Straight Connector 28">
              <a:extLst>
                <a:ext uri="{FF2B5EF4-FFF2-40B4-BE49-F238E27FC236}">
                  <a16:creationId xmlns:a16="http://schemas.microsoft.com/office/drawing/2014/main" id="{2A21C79E-831C-44CF-B6A5-1677130A9C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E9E6F4-D7E6-42EA-9D33-18D653D15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569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un shining through the clouds&#10;&#10;Description automatically generated">
            <a:extLst>
              <a:ext uri="{FF2B5EF4-FFF2-40B4-BE49-F238E27FC236}">
                <a16:creationId xmlns:a16="http://schemas.microsoft.com/office/drawing/2014/main" id="{9A45F4E0-D7DE-EA79-D0E9-5779E8A2DFB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6493" b="3436"/>
          <a:stretch/>
        </p:blipFill>
        <p:spPr>
          <a:xfrm>
            <a:off x="20" y="10"/>
            <a:ext cx="12191980" cy="6857991"/>
          </a:xfrm>
          <a:prstGeom prst="rect">
            <a:avLst/>
          </a:prstGeom>
        </p:spPr>
      </p:pic>
      <p:sp>
        <p:nvSpPr>
          <p:cNvPr id="12"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EA11D-287D-C8B9-CED8-99017A6DE4D5}"/>
              </a:ext>
            </a:extLst>
          </p:cNvPr>
          <p:cNvSpPr>
            <a:spLocks noGrp="1"/>
          </p:cNvSpPr>
          <p:nvPr>
            <p:ph type="title"/>
          </p:nvPr>
        </p:nvSpPr>
        <p:spPr>
          <a:xfrm>
            <a:off x="1038883" y="1000366"/>
            <a:ext cx="3995397" cy="1239627"/>
          </a:xfrm>
        </p:spPr>
        <p:txBody>
          <a:bodyPr anchor="b">
            <a:normAutofit/>
          </a:bodyPr>
          <a:lstStyle/>
          <a:p>
            <a:pPr algn="ctr"/>
            <a:r>
              <a:rPr lang="en-US" dirty="0"/>
              <a:t>1 Kings 1:28-30</a:t>
            </a:r>
            <a:endParaRPr lang="en-US"/>
          </a:p>
        </p:txBody>
      </p:sp>
      <p:sp>
        <p:nvSpPr>
          <p:cNvPr id="3" name="Content Placeholder 2">
            <a:extLst>
              <a:ext uri="{FF2B5EF4-FFF2-40B4-BE49-F238E27FC236}">
                <a16:creationId xmlns:a16="http://schemas.microsoft.com/office/drawing/2014/main" id="{A5EADC3C-7923-40D1-A5A6-7A2077FF67AA}"/>
              </a:ext>
            </a:extLst>
          </p:cNvPr>
          <p:cNvSpPr>
            <a:spLocks noGrp="1"/>
          </p:cNvSpPr>
          <p:nvPr>
            <p:ph idx="1"/>
          </p:nvPr>
        </p:nvSpPr>
        <p:spPr>
          <a:xfrm>
            <a:off x="1184798" y="2657416"/>
            <a:ext cx="3950677" cy="2469140"/>
          </a:xfrm>
        </p:spPr>
        <p:txBody>
          <a:bodyPr vert="horz" lIns="91440" tIns="45720" rIns="91440" bIns="45720" rtlCol="0" anchor="t">
            <a:noAutofit/>
          </a:bodyPr>
          <a:lstStyle/>
          <a:p>
            <a:pPr algn="ctr">
              <a:lnSpc>
                <a:spcPct val="100000"/>
              </a:lnSpc>
            </a:pPr>
            <a:r>
              <a:rPr lang="en-US" sz="1600" b="1" baseline="30000" dirty="0">
                <a:latin typeface="system-ui"/>
              </a:rPr>
              <a:t>28 </a:t>
            </a:r>
            <a:r>
              <a:rPr lang="en-US" sz="1600" dirty="0">
                <a:latin typeface="system-ui"/>
              </a:rPr>
              <a:t>Then King David answered and said, “Call Bathsheba to me.” So she came into the king’s presence and stood before the king. </a:t>
            </a:r>
            <a:r>
              <a:rPr lang="en-US" sz="1600" b="1" baseline="30000" dirty="0">
                <a:latin typeface="system-ui"/>
              </a:rPr>
              <a:t>29 </a:t>
            </a:r>
            <a:r>
              <a:rPr lang="en-US" sz="1600" dirty="0">
                <a:latin typeface="system-ui"/>
              </a:rPr>
              <a:t>And the king took an oath and said, “</a:t>
            </a:r>
            <a:r>
              <a:rPr lang="en-US" sz="1600" i="1" dirty="0">
                <a:latin typeface="system-ui"/>
              </a:rPr>
              <a:t>As</a:t>
            </a:r>
            <a:r>
              <a:rPr lang="en-US" sz="1600" dirty="0">
                <a:latin typeface="system-ui"/>
              </a:rPr>
              <a:t> the </a:t>
            </a:r>
            <a:r>
              <a:rPr lang="en-US" sz="1600" cap="small" dirty="0">
                <a:latin typeface="system-ui"/>
              </a:rPr>
              <a:t>Lord</a:t>
            </a:r>
            <a:r>
              <a:rPr lang="en-US" sz="1600" dirty="0">
                <a:latin typeface="system-ui"/>
              </a:rPr>
              <a:t> lives, who has redeemed my life from every distress, </a:t>
            </a:r>
            <a:r>
              <a:rPr lang="en-US" sz="1600" b="1" baseline="30000" dirty="0">
                <a:latin typeface="system-ui"/>
              </a:rPr>
              <a:t>30 </a:t>
            </a:r>
            <a:r>
              <a:rPr lang="en-US" sz="1600" dirty="0">
                <a:latin typeface="system-ui"/>
              </a:rPr>
              <a:t>just as I swore to you by the </a:t>
            </a:r>
            <a:r>
              <a:rPr lang="en-US" sz="1600" cap="small" dirty="0">
                <a:latin typeface="system-ui"/>
              </a:rPr>
              <a:t>Lord</a:t>
            </a:r>
            <a:r>
              <a:rPr lang="en-US" sz="1600" dirty="0">
                <a:latin typeface="system-ui"/>
              </a:rPr>
              <a:t> God of Israel, saying, ‘Assuredly Solomon your son shall be king after me, and he shall sit on my throne in my place,’ so I certainly will do this day.”</a:t>
            </a:r>
            <a:endParaRPr lang="en-US" sz="1600" dirty="0"/>
          </a:p>
        </p:txBody>
      </p:sp>
      <p:grpSp>
        <p:nvGrpSpPr>
          <p:cNvPr id="14" name="Group 13">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15" name="Rectangle 14">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C645D45-4978-AA1D-B0CC-E1D2764CD338}"/>
              </a:ext>
            </a:extLst>
          </p:cNvPr>
          <p:cNvSpPr txBox="1"/>
          <p:nvPr/>
        </p:nvSpPr>
        <p:spPr>
          <a:xfrm>
            <a:off x="9545122" y="6657946"/>
            <a:ext cx="264687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86943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3">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98"/>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Free Images : beach, sea, coast, ocean, horizon, light, cloud, sunrise ...">
            <a:extLst>
              <a:ext uri="{FF2B5EF4-FFF2-40B4-BE49-F238E27FC236}">
                <a16:creationId xmlns:a16="http://schemas.microsoft.com/office/drawing/2014/main" id="{F6488B5F-2BCC-2F45-FAA5-A5E0C6312F37}"/>
              </a:ext>
            </a:extLst>
          </p:cNvPr>
          <p:cNvPicPr>
            <a:picLocks noChangeAspect="1"/>
          </p:cNvPicPr>
          <p:nvPr/>
        </p:nvPicPr>
        <p:blipFill rotWithShape="1">
          <a:blip r:embed="rId2"/>
          <a:srcRect t="8459"/>
          <a:stretch/>
        </p:blipFill>
        <p:spPr>
          <a:xfrm>
            <a:off x="20" y="-5798"/>
            <a:ext cx="12191980" cy="6863798"/>
          </a:xfrm>
          <a:prstGeom prst="rect">
            <a:avLst/>
          </a:prstGeom>
        </p:spPr>
      </p:pic>
      <p:sp>
        <p:nvSpPr>
          <p:cNvPr id="44" name="Rectangle 35">
            <a:extLst>
              <a:ext uri="{FF2B5EF4-FFF2-40B4-BE49-F238E27FC236}">
                <a16:creationId xmlns:a16="http://schemas.microsoft.com/office/drawing/2014/main" id="{EA7FD6EC-4D99-4AB0-9AC8-CFBD9D47C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1" y="723900"/>
            <a:ext cx="10744199" cy="5398604"/>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F3EF9-E836-1F80-4F03-F092FB126E99}"/>
              </a:ext>
            </a:extLst>
          </p:cNvPr>
          <p:cNvSpPr>
            <a:spLocks noGrp="1"/>
          </p:cNvSpPr>
          <p:nvPr>
            <p:ph type="title"/>
          </p:nvPr>
        </p:nvSpPr>
        <p:spPr>
          <a:xfrm>
            <a:off x="1857829" y="-304800"/>
            <a:ext cx="8476343" cy="1033077"/>
          </a:xfrm>
        </p:spPr>
        <p:txBody>
          <a:bodyPr anchor="b">
            <a:normAutofit/>
          </a:bodyPr>
          <a:lstStyle/>
          <a:p>
            <a:pPr algn="ctr"/>
            <a:r>
              <a:rPr lang="en-US" sz="4400" b="1" dirty="0">
                <a:solidFill>
                  <a:schemeClr val="bg1"/>
                </a:solidFill>
              </a:rPr>
              <a:t>1 Chronicles 28:1-10</a:t>
            </a:r>
          </a:p>
        </p:txBody>
      </p:sp>
      <p:sp>
        <p:nvSpPr>
          <p:cNvPr id="3" name="Content Placeholder 2">
            <a:extLst>
              <a:ext uri="{FF2B5EF4-FFF2-40B4-BE49-F238E27FC236}">
                <a16:creationId xmlns:a16="http://schemas.microsoft.com/office/drawing/2014/main" id="{86E33888-B6FF-D925-67EA-A2D6CA3AD5BB}"/>
              </a:ext>
            </a:extLst>
          </p:cNvPr>
          <p:cNvSpPr>
            <a:spLocks noGrp="1"/>
          </p:cNvSpPr>
          <p:nvPr>
            <p:ph idx="1"/>
          </p:nvPr>
        </p:nvSpPr>
        <p:spPr>
          <a:xfrm>
            <a:off x="930765" y="810341"/>
            <a:ext cx="10366757" cy="4395036"/>
          </a:xfrm>
        </p:spPr>
        <p:txBody>
          <a:bodyPr vert="horz" lIns="91440" tIns="45720" rIns="91440" bIns="45720" rtlCol="0" anchor="t">
            <a:noAutofit/>
          </a:bodyPr>
          <a:lstStyle/>
          <a:p>
            <a:pPr algn="ctr">
              <a:lnSpc>
                <a:spcPct val="100000"/>
              </a:lnSpc>
            </a:pPr>
            <a:r>
              <a:rPr lang="en-US" sz="1600" dirty="0">
                <a:latin typeface="Calibri"/>
                <a:cs typeface="Calibri"/>
              </a:rPr>
              <a:t>Now David assembled at Jerusalem all the leaders of Israel: the officers of the tribes and the captains of the divisions who served the king, the captains over thousands and captains over hundreds, and the stewards over all the substance and </a:t>
            </a:r>
            <a:r>
              <a:rPr lang="en-US" sz="1600" baseline="30000" dirty="0">
                <a:latin typeface="Calibri"/>
                <a:cs typeface="Calibri"/>
              </a:rPr>
              <a:t>[</a:t>
            </a:r>
            <a:r>
              <a:rPr lang="en-US" sz="1600" baseline="30000" dirty="0">
                <a:latin typeface="Calibri"/>
                <a:cs typeface="Calibri"/>
                <a:hlinkClick r:id="rId3"/>
              </a:rPr>
              <a:t>a</a:t>
            </a:r>
            <a:r>
              <a:rPr lang="en-US" sz="1600" baseline="30000" dirty="0">
                <a:latin typeface="Calibri"/>
                <a:cs typeface="Calibri"/>
              </a:rPr>
              <a:t>]</a:t>
            </a:r>
            <a:r>
              <a:rPr lang="en-US" sz="1600" dirty="0">
                <a:latin typeface="Calibri"/>
                <a:cs typeface="Calibri"/>
              </a:rPr>
              <a:t>possessions of the king and of his sons, with the officials, the valiant men, and all the mighty men of valor. </a:t>
            </a:r>
            <a:r>
              <a:rPr lang="en-US" sz="1600" b="1" baseline="30000" dirty="0">
                <a:latin typeface="Calibri"/>
                <a:cs typeface="Calibri"/>
              </a:rPr>
              <a:t>2 </a:t>
            </a:r>
            <a:r>
              <a:rPr lang="en-US" sz="1600" dirty="0">
                <a:latin typeface="Calibri"/>
                <a:cs typeface="Calibri"/>
              </a:rPr>
              <a:t>Then King David rose to his feet and said, “Hear me, my brethren and my people: I </a:t>
            </a:r>
            <a:r>
              <a:rPr lang="en-US" sz="1600" i="1" dirty="0">
                <a:latin typeface="Calibri"/>
                <a:cs typeface="Calibri"/>
              </a:rPr>
              <a:t>had</a:t>
            </a:r>
            <a:r>
              <a:rPr lang="en-US" sz="1600" dirty="0">
                <a:latin typeface="Calibri"/>
                <a:cs typeface="Calibri"/>
              </a:rPr>
              <a:t> it in my heart to build a house of rest for the ark of the covenant of the </a:t>
            </a:r>
            <a:r>
              <a:rPr lang="en-US" sz="1600" cap="small" dirty="0">
                <a:latin typeface="Calibri"/>
                <a:cs typeface="Calibri"/>
              </a:rPr>
              <a:t>Lord</a:t>
            </a:r>
            <a:r>
              <a:rPr lang="en-US" sz="1600" dirty="0">
                <a:latin typeface="Calibri"/>
                <a:cs typeface="Calibri"/>
              </a:rPr>
              <a:t>, and for the footstool of our God, and had made preparations to build it. </a:t>
            </a:r>
            <a:r>
              <a:rPr lang="en-US" sz="1600" b="1" baseline="30000" dirty="0">
                <a:latin typeface="Calibri"/>
                <a:cs typeface="Calibri"/>
              </a:rPr>
              <a:t>3 </a:t>
            </a:r>
            <a:r>
              <a:rPr lang="en-US" sz="1600" dirty="0">
                <a:latin typeface="Calibri"/>
                <a:cs typeface="Calibri"/>
              </a:rPr>
              <a:t>But God said to me, ‘You shall not build a house for My name, because you </a:t>
            </a:r>
            <a:r>
              <a:rPr lang="en-US" sz="1600" i="1" dirty="0">
                <a:latin typeface="Calibri"/>
                <a:cs typeface="Calibri"/>
              </a:rPr>
              <a:t>have been</a:t>
            </a:r>
            <a:r>
              <a:rPr lang="en-US" sz="1600" dirty="0">
                <a:latin typeface="Calibri"/>
                <a:cs typeface="Calibri"/>
              </a:rPr>
              <a:t> a man of war and have shed blood.’ </a:t>
            </a:r>
            <a:r>
              <a:rPr lang="en-US" sz="1600" b="1" baseline="30000" dirty="0">
                <a:latin typeface="Calibri"/>
                <a:cs typeface="Calibri"/>
              </a:rPr>
              <a:t>4 </a:t>
            </a:r>
            <a:r>
              <a:rPr lang="en-US" sz="1600" dirty="0">
                <a:latin typeface="Calibri"/>
                <a:cs typeface="Calibri"/>
              </a:rPr>
              <a:t>However the </a:t>
            </a:r>
            <a:r>
              <a:rPr lang="en-US" sz="1600" cap="small" dirty="0">
                <a:latin typeface="Calibri"/>
                <a:cs typeface="Calibri"/>
              </a:rPr>
              <a:t>Lord</a:t>
            </a:r>
            <a:r>
              <a:rPr lang="en-US" sz="1600" dirty="0">
                <a:latin typeface="Calibri"/>
                <a:cs typeface="Calibri"/>
              </a:rPr>
              <a:t> God of Israel chose me above all the house of my father to be king over Israel forever, for He has chosen Judah </a:t>
            </a:r>
            <a:r>
              <a:rPr lang="en-US" sz="1600" i="1" dirty="0">
                <a:latin typeface="Calibri"/>
                <a:cs typeface="Calibri"/>
              </a:rPr>
              <a:t>to be</a:t>
            </a:r>
            <a:r>
              <a:rPr lang="en-US" sz="1600" dirty="0">
                <a:latin typeface="Calibri"/>
                <a:cs typeface="Calibri"/>
              </a:rPr>
              <a:t> the ruler. And of the house of Judah, the house of my father, and among the sons of my father, He was pleased with me to make </a:t>
            </a:r>
            <a:r>
              <a:rPr lang="en-US" sz="1600" i="1" dirty="0">
                <a:latin typeface="Calibri"/>
                <a:cs typeface="Calibri"/>
              </a:rPr>
              <a:t>me</a:t>
            </a:r>
            <a:r>
              <a:rPr lang="en-US" sz="1600" dirty="0">
                <a:latin typeface="Calibri"/>
                <a:cs typeface="Calibri"/>
              </a:rPr>
              <a:t> king over all Israel. </a:t>
            </a:r>
            <a:r>
              <a:rPr lang="en-US" sz="1600" b="1" baseline="30000" dirty="0">
                <a:latin typeface="Calibri"/>
                <a:cs typeface="Calibri"/>
              </a:rPr>
              <a:t>5 </a:t>
            </a:r>
            <a:r>
              <a:rPr lang="en-US" sz="1600" dirty="0">
                <a:latin typeface="Calibri"/>
                <a:cs typeface="Calibri"/>
              </a:rPr>
              <a:t>And of all my sons (for the </a:t>
            </a:r>
            <a:r>
              <a:rPr lang="en-US" sz="1600" cap="small" dirty="0">
                <a:latin typeface="Calibri"/>
                <a:cs typeface="Calibri"/>
              </a:rPr>
              <a:t>Lord</a:t>
            </a:r>
            <a:r>
              <a:rPr lang="en-US" sz="1600" dirty="0">
                <a:latin typeface="Calibri"/>
                <a:cs typeface="Calibri"/>
              </a:rPr>
              <a:t> has given me many sons) He has chosen my son Solomon to sit on the throne of the kingdom of the </a:t>
            </a:r>
            <a:r>
              <a:rPr lang="en-US" sz="1600" cap="small" dirty="0">
                <a:latin typeface="Calibri"/>
                <a:cs typeface="Calibri"/>
              </a:rPr>
              <a:t>Lord</a:t>
            </a:r>
            <a:r>
              <a:rPr lang="en-US" sz="1600" dirty="0">
                <a:latin typeface="Calibri"/>
                <a:cs typeface="Calibri"/>
              </a:rPr>
              <a:t> over Israel. </a:t>
            </a:r>
            <a:r>
              <a:rPr lang="en-US" sz="1600" b="1" baseline="30000" dirty="0">
                <a:latin typeface="Calibri"/>
                <a:cs typeface="Calibri"/>
              </a:rPr>
              <a:t>6 </a:t>
            </a:r>
            <a:r>
              <a:rPr lang="en-US" sz="1600" dirty="0">
                <a:latin typeface="Calibri"/>
                <a:cs typeface="Calibri"/>
              </a:rPr>
              <a:t>Now He said to me, ‘It is your son Solomon </a:t>
            </a:r>
            <a:r>
              <a:rPr lang="en-US" sz="1600" i="1" dirty="0">
                <a:latin typeface="Calibri"/>
                <a:cs typeface="Calibri"/>
              </a:rPr>
              <a:t>who</a:t>
            </a:r>
            <a:r>
              <a:rPr lang="en-US" sz="1600" dirty="0">
                <a:latin typeface="Calibri"/>
                <a:cs typeface="Calibri"/>
              </a:rPr>
              <a:t> shall build My house and My courts; for I have chosen him </a:t>
            </a:r>
            <a:r>
              <a:rPr lang="en-US" sz="1600" i="1" dirty="0">
                <a:latin typeface="Calibri"/>
                <a:cs typeface="Calibri"/>
              </a:rPr>
              <a:t>to be</a:t>
            </a:r>
            <a:r>
              <a:rPr lang="en-US" sz="1600" dirty="0">
                <a:latin typeface="Calibri"/>
                <a:cs typeface="Calibri"/>
              </a:rPr>
              <a:t> My son, and I will be his Father. </a:t>
            </a:r>
            <a:r>
              <a:rPr lang="en-US" sz="1600" b="1" baseline="30000" dirty="0">
                <a:latin typeface="Calibri"/>
                <a:cs typeface="Calibri"/>
              </a:rPr>
              <a:t>7 </a:t>
            </a:r>
            <a:r>
              <a:rPr lang="en-US" sz="1600" dirty="0">
                <a:latin typeface="Calibri"/>
                <a:cs typeface="Calibri"/>
              </a:rPr>
              <a:t>Moreover I will establish his kingdom forever, if he is steadfast to observe My commandments and My judgments, as it is this day.’ </a:t>
            </a:r>
            <a:r>
              <a:rPr lang="en-US" sz="1600" b="1" baseline="30000" dirty="0">
                <a:latin typeface="Calibri"/>
                <a:cs typeface="Calibri"/>
              </a:rPr>
              <a:t>8 </a:t>
            </a:r>
            <a:r>
              <a:rPr lang="en-US" sz="1600" dirty="0">
                <a:latin typeface="Calibri"/>
                <a:cs typeface="Calibri"/>
              </a:rPr>
              <a:t>Now therefore, in the sight of all Israel, the assembly of the </a:t>
            </a:r>
            <a:r>
              <a:rPr lang="en-US" sz="1600" cap="small" dirty="0">
                <a:latin typeface="Calibri"/>
                <a:cs typeface="Calibri"/>
              </a:rPr>
              <a:t>Lord</a:t>
            </a:r>
            <a:r>
              <a:rPr lang="en-US" sz="1600" dirty="0">
                <a:latin typeface="Calibri"/>
                <a:cs typeface="Calibri"/>
              </a:rPr>
              <a:t>, and in the hearing of our God, be careful to seek out all the commandments of the </a:t>
            </a:r>
            <a:r>
              <a:rPr lang="en-US" sz="1600" cap="small" dirty="0">
                <a:latin typeface="Calibri"/>
                <a:cs typeface="Calibri"/>
              </a:rPr>
              <a:t>Lord your God, that you may possess this good land, and leave </a:t>
            </a:r>
            <a:r>
              <a:rPr lang="en-US" sz="1600" i="1" cap="small" dirty="0">
                <a:latin typeface="Calibri"/>
                <a:cs typeface="Calibri"/>
              </a:rPr>
              <a:t>it</a:t>
            </a:r>
            <a:r>
              <a:rPr lang="en-US" sz="1600" cap="small" dirty="0">
                <a:latin typeface="Calibri"/>
                <a:cs typeface="Calibri"/>
              </a:rPr>
              <a:t> as an inheritance for your children after you forever.</a:t>
            </a:r>
            <a:r>
              <a:rPr lang="en-US" sz="1600" b="1" cap="small" baseline="30000" dirty="0">
                <a:latin typeface="Calibri"/>
                <a:cs typeface="Calibri"/>
              </a:rPr>
              <a:t>9 </a:t>
            </a:r>
            <a:r>
              <a:rPr lang="en-US" sz="1600" cap="small" dirty="0">
                <a:latin typeface="Calibri"/>
                <a:cs typeface="Calibri"/>
              </a:rPr>
              <a:t>“As for you, my son Solomon, know the God of your father, and serve Him with a loyal heart and with a willing mind; for the Lord searches all hearts and understands all the intent of the thoughts. If you seek Him, He will be found by you; but if you forsake Him, He will cast you off forever. </a:t>
            </a:r>
            <a:r>
              <a:rPr lang="en-US" sz="1600" b="1" cap="small" baseline="30000" dirty="0">
                <a:latin typeface="Calibri"/>
                <a:cs typeface="Calibri"/>
              </a:rPr>
              <a:t>10 </a:t>
            </a:r>
            <a:r>
              <a:rPr lang="en-US" sz="1600" cap="small" dirty="0">
                <a:latin typeface="Calibri"/>
                <a:cs typeface="Calibri"/>
              </a:rPr>
              <a:t>Consider now, for the Lord has chosen you to build a house for the sanctuary; be strong, and do it.”</a:t>
            </a:r>
            <a:endParaRPr lang="en-US" sz="1600" dirty="0">
              <a:latin typeface="Calibri"/>
              <a:cs typeface="Calibri"/>
            </a:endParaRPr>
          </a:p>
          <a:p>
            <a:pPr algn="ctr">
              <a:lnSpc>
                <a:spcPct val="100000"/>
              </a:lnSpc>
            </a:pPr>
            <a:endParaRPr lang="en-US" sz="1600" cap="small" dirty="0">
              <a:latin typeface="system-ui"/>
            </a:endParaRPr>
          </a:p>
          <a:p>
            <a:pPr algn="ctr">
              <a:lnSpc>
                <a:spcPct val="100000"/>
              </a:lnSpc>
            </a:pPr>
            <a:endParaRPr lang="en-US" sz="1600" dirty="0"/>
          </a:p>
        </p:txBody>
      </p:sp>
      <p:grpSp>
        <p:nvGrpSpPr>
          <p:cNvPr id="45" name="Group 37">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357309"/>
            <a:ext cx="867485" cy="115439"/>
            <a:chOff x="8910933" y="1861308"/>
            <a:chExt cx="867485" cy="115439"/>
          </a:xfrm>
        </p:grpSpPr>
        <p:sp>
          <p:nvSpPr>
            <p:cNvPr id="39" name="Rectangle 38">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324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w Angle View Of Clouds In Sky">
            <a:extLst>
              <a:ext uri="{FF2B5EF4-FFF2-40B4-BE49-F238E27FC236}">
                <a16:creationId xmlns:a16="http://schemas.microsoft.com/office/drawing/2014/main" id="{894A329D-EB70-F1F7-F016-7B8D015E050C}"/>
              </a:ext>
            </a:extLst>
          </p:cNvPr>
          <p:cNvPicPr>
            <a:picLocks noChangeAspect="1"/>
          </p:cNvPicPr>
          <p:nvPr/>
        </p:nvPicPr>
        <p:blipFill rotWithShape="1">
          <a:blip r:embed="rId2"/>
          <a:srcRect t="8106" r="-2" b="7497"/>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DE8A7E9B-3161-4AE7-B85C-EE3D7786D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10134600" cy="4800600"/>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37580" y="1233532"/>
            <a:ext cx="7113494" cy="2443162"/>
          </a:xfrm>
        </p:spPr>
        <p:txBody>
          <a:bodyPr>
            <a:normAutofit/>
          </a:bodyPr>
          <a:lstStyle/>
          <a:p>
            <a:r>
              <a:rPr lang="en-US" sz="5400" dirty="0"/>
              <a:t>David: Having a heart for god </a:t>
            </a:r>
          </a:p>
        </p:txBody>
      </p:sp>
      <p:grpSp>
        <p:nvGrpSpPr>
          <p:cNvPr id="13" name="Group 12">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91005"/>
            <a:ext cx="867485" cy="115439"/>
            <a:chOff x="8910933" y="1861308"/>
            <a:chExt cx="867485" cy="115439"/>
          </a:xfrm>
        </p:grpSpPr>
        <p:sp>
          <p:nvSpPr>
            <p:cNvPr id="14" name="Rectangle 13">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E4632265-37CF-A1AF-7019-8D3165F521EF}"/>
              </a:ext>
            </a:extLst>
          </p:cNvPr>
          <p:cNvSpPr txBox="1"/>
          <p:nvPr/>
        </p:nvSpPr>
        <p:spPr>
          <a:xfrm>
            <a:off x="2221148" y="4004552"/>
            <a:ext cx="774970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t>Continue the Work of the Lord</a:t>
            </a:r>
          </a:p>
        </p:txBody>
      </p:sp>
    </p:spTree>
    <p:extLst>
      <p:ext uri="{BB962C8B-B14F-4D97-AF65-F5344CB8AC3E}">
        <p14:creationId xmlns:p14="http://schemas.microsoft.com/office/powerpoint/2010/main" val="12839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dornVTI">
  <a:themeElements>
    <a:clrScheme name="AnalogousFromLightSeedLeftStep">
      <a:dk1>
        <a:srgbClr val="000000"/>
      </a:dk1>
      <a:lt1>
        <a:srgbClr val="FFFFFF"/>
      </a:lt1>
      <a:dk2>
        <a:srgbClr val="243241"/>
      </a:dk2>
      <a:lt2>
        <a:srgbClr val="E2E5E8"/>
      </a:lt2>
      <a:accent1>
        <a:srgbClr val="BB9B82"/>
      </a:accent1>
      <a:accent2>
        <a:srgbClr val="BA807F"/>
      </a:accent2>
      <a:accent3>
        <a:srgbClr val="C594A7"/>
      </a:accent3>
      <a:accent4>
        <a:srgbClr val="BA7FAE"/>
      </a:accent4>
      <a:accent5>
        <a:srgbClr val="BB95C5"/>
      </a:accent5>
      <a:accent6>
        <a:srgbClr val="947FBA"/>
      </a:accent6>
      <a:hlink>
        <a:srgbClr val="5C85A7"/>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AdornVTI</vt:lpstr>
      <vt:lpstr>David: Having a heart for god </vt:lpstr>
      <vt:lpstr>Continuing the work of God  </vt:lpstr>
      <vt:lpstr>1Kings 2:1-12</vt:lpstr>
      <vt:lpstr>Both Absalom and Adonijah...</vt:lpstr>
      <vt:lpstr>1 Kings 1:28-30</vt:lpstr>
      <vt:lpstr>1 Chronicles 28:1-10</vt:lpstr>
      <vt:lpstr>David: Having a heart for god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238</cp:revision>
  <dcterms:created xsi:type="dcterms:W3CDTF">2023-07-11T22:09:18Z</dcterms:created>
  <dcterms:modified xsi:type="dcterms:W3CDTF">2023-07-12T22:47:59Z</dcterms:modified>
</cp:coreProperties>
</file>