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5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A72"/>
    <a:srgbClr val="C7F1FD"/>
    <a:srgbClr val="D84015"/>
    <a:srgbClr val="B2ECFC"/>
    <a:srgbClr val="BAEEFC"/>
    <a:srgbClr val="0681A2"/>
    <a:srgbClr val="FFF9DD"/>
    <a:srgbClr val="FFF3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19635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29812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681936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516685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70002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964085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913582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E2D55-EACB-4759-84B2-7FE4F3CDA03F}" type="datetimeFigureOut">
              <a:rPr lang="en-US" smtClean="0"/>
              <a:t>8/30/23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850911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E2D55-EACB-4759-84B2-7FE4F3CDA03F}" type="datetimeFigureOut">
              <a:rPr lang="en-US" smtClean="0"/>
              <a:t>8/30/23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06820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E2D55-EACB-4759-84B2-7FE4F3CDA03F}" type="datetimeFigureOut">
              <a:rPr lang="en-US" smtClean="0"/>
              <a:t>8/30/23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500514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60201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004813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4282989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14777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1309581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2A16-67A8-AF91-19CF-6A541B47C1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3344CB-6CC2-FC1B-252B-3B5F59644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E56A2-219F-66E4-85BD-52E73E21DF6C}"/>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F6606D69-CA1E-57FF-C89A-FE32E41E3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A0AAA-74A7-3262-0CE3-60B0D7E505CE}"/>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3082389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F1B9-312D-9806-C0CB-BA32BCE63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06ECA-5536-FEFA-A2EA-3F87318713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46902-6EF9-E209-8EB8-AF98C01319A1}"/>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09812A1B-A5E1-E287-6D50-F061D6568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8A48-2BD2-7F3F-752A-EE33C9073013}"/>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1969578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62D8-3481-6D71-BDA6-F86FB73A62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1BF934-F09B-9AA0-F50E-F17744306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A5B6D2-293A-F2D2-71B3-0AC430AC636C}"/>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0FC81323-C087-F0DB-9CCC-5BBC4E811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55B4C-6574-8AE9-BCA2-C02276254847}"/>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58402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50AF-1025-7731-DD1F-A412D65FB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31209-7975-1FF3-6FBE-80A2B08A3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793BF-B8A2-D13D-4184-61AF63A5B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2F3774-20E3-E9CC-0447-AB893899ABA9}"/>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6" name="Footer Placeholder 5">
            <a:extLst>
              <a:ext uri="{FF2B5EF4-FFF2-40B4-BE49-F238E27FC236}">
                <a16:creationId xmlns:a16="http://schemas.microsoft.com/office/drawing/2014/main" id="{8ADA366D-38A8-DC47-FE49-E65D3A2FA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E57E9-8CD9-23CD-4634-59F701FB61A8}"/>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1100308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9D80-4E6D-2E45-F42D-019FFBDA4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3EF97-B56A-24A2-FBBE-0E7FD034E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1A2238-2B84-F07D-F8B1-B8B60D944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44967-30F2-E612-AF04-05BE37AE3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16C7DE-A606-F080-8906-8C59E7F4EA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57FBCB-2043-33A0-431C-18221D4D7678}"/>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8" name="Footer Placeholder 7">
            <a:extLst>
              <a:ext uri="{FF2B5EF4-FFF2-40B4-BE49-F238E27FC236}">
                <a16:creationId xmlns:a16="http://schemas.microsoft.com/office/drawing/2014/main" id="{025D688F-789A-D11E-A5CA-C654A0517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06F4DC-923C-8E67-59D3-3E5C2BC5AB6B}"/>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76040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5ADF4-AB84-FEEC-59F7-A2EEE6674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C6778-452D-E17F-CEC0-60F732A8D6B6}"/>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4" name="Footer Placeholder 3">
            <a:extLst>
              <a:ext uri="{FF2B5EF4-FFF2-40B4-BE49-F238E27FC236}">
                <a16:creationId xmlns:a16="http://schemas.microsoft.com/office/drawing/2014/main" id="{142A2F64-20F0-95E1-CB68-DCB18C2B91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0D4E5-AB20-0842-CA7C-30ABAEEECE28}"/>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20714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335753-BA5A-BED0-A239-7926637E7E08}"/>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3" name="Footer Placeholder 2">
            <a:extLst>
              <a:ext uri="{FF2B5EF4-FFF2-40B4-BE49-F238E27FC236}">
                <a16:creationId xmlns:a16="http://schemas.microsoft.com/office/drawing/2014/main" id="{5E193598-3D7B-21C9-590F-901CE4C257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1F693-5A0C-B47C-5A87-54C33EFA5848}"/>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27226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E2D55-EACB-4759-84B2-7FE4F3CDA03F}" type="datetimeFigureOut">
              <a:rPr lang="en-US" smtClean="0"/>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191353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8037-CCB7-5E9B-9731-D57D84DAB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0512DA-4406-C221-16F3-E3DB67B8F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0FD8D7-D873-9CC2-A5F7-0207EFFEE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281EE-95A9-878C-2791-D4536B128AB4}"/>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6" name="Footer Placeholder 5">
            <a:extLst>
              <a:ext uri="{FF2B5EF4-FFF2-40B4-BE49-F238E27FC236}">
                <a16:creationId xmlns:a16="http://schemas.microsoft.com/office/drawing/2014/main" id="{7FEFB450-45A7-858C-6E97-84D87FDE5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69538-0344-FB08-E38B-48AFAB983CAA}"/>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1361579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2109-D98C-1F57-DAE5-355EA408B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827612-25EC-3DCF-FA94-664BCA4F2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23AB17-053F-6346-77A7-261900A83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578FE-59BA-E16E-30AE-2ED03647F208}"/>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6" name="Footer Placeholder 5">
            <a:extLst>
              <a:ext uri="{FF2B5EF4-FFF2-40B4-BE49-F238E27FC236}">
                <a16:creationId xmlns:a16="http://schemas.microsoft.com/office/drawing/2014/main" id="{AD3F82DF-85FD-0C30-119C-EA99C36CD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17C66-BEBD-83C4-3695-229E01C031AF}"/>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359611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EDD0-64CF-E949-8C1F-CC997ADC0C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CB492-9F1F-B908-F459-5DD252B1B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4E58D-A256-AE42-F7BE-1877C0855EB1}"/>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F7A39267-EE82-FF22-4453-C42C13F84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4D25F-234B-CC72-5B17-04C0F4620B9C}"/>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888659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196A6-FA2C-4821-CAFE-03E985FA8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01869-E048-8C80-4BD3-B663E4620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3898F-B8F4-2166-F8D5-79DACBAEF171}"/>
              </a:ext>
            </a:extLst>
          </p:cNvPr>
          <p:cNvSpPr>
            <a:spLocks noGrp="1"/>
          </p:cNvSpPr>
          <p:nvPr>
            <p:ph type="dt" sz="half" idx="10"/>
          </p:nvPr>
        </p:nvSpPr>
        <p:spPr/>
        <p:txBody>
          <a:body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EC4F58EE-D313-C018-1A67-3DCE01977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53CAC-5922-803C-7DBA-91CCC6BE5593}"/>
              </a:ext>
            </a:extLst>
          </p:cNvPr>
          <p:cNvSpPr>
            <a:spLocks noGrp="1"/>
          </p:cNvSpPr>
          <p:nvPr>
            <p:ph type="sldNum" sz="quarter" idx="12"/>
          </p:nvPr>
        </p:nvSpPr>
        <p:spPr/>
        <p:txBody>
          <a:bodyPr/>
          <a:lstStyle/>
          <a:p>
            <a:fld id="{E4422743-1C35-4E67-BABD-449689A3ECBF}" type="slidenum">
              <a:rPr lang="en-US" smtClean="0"/>
              <a:t>‹#›</a:t>
            </a:fld>
            <a:endParaRPr lang="en-US"/>
          </a:p>
        </p:txBody>
      </p:sp>
    </p:spTree>
    <p:extLst>
      <p:ext uri="{BB962C8B-B14F-4D97-AF65-F5344CB8AC3E}">
        <p14:creationId xmlns:p14="http://schemas.microsoft.com/office/powerpoint/2010/main" val="261000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24632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E2D55-EACB-4759-84B2-7FE4F3CDA03F}" type="datetimeFigureOut">
              <a:rPr lang="en-US" smtClean="0"/>
              <a:t>8/30/23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292070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E2D55-EACB-4759-84B2-7FE4F3CDA03F}" type="datetimeFigureOut">
              <a:rPr lang="en-US" smtClean="0"/>
              <a:t>8/30/23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80364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E2D55-EACB-4759-84B2-7FE4F3CDA03F}" type="datetimeFigureOut">
              <a:rPr lang="en-US" smtClean="0"/>
              <a:t>8/30/23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03195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340764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2D55-EACB-4759-84B2-7FE4F3CDA03F}" type="datetimeFigureOut">
              <a:rPr lang="en-US" smtClean="0"/>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AF351-24EE-429B-AA16-02E1505861CD}" type="slidenum">
              <a:rPr lang="en-US" smtClean="0"/>
              <a:t>‹#›</a:t>
            </a:fld>
            <a:endParaRPr lang="en-US"/>
          </a:p>
        </p:txBody>
      </p:sp>
    </p:spTree>
    <p:extLst>
      <p:ext uri="{BB962C8B-B14F-4D97-AF65-F5344CB8AC3E}">
        <p14:creationId xmlns:p14="http://schemas.microsoft.com/office/powerpoint/2010/main" val="9228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E2D55-EACB-4759-84B2-7FE4F3CDA03F}" type="datetimeFigureOut">
              <a:rPr lang="en-US" smtClean="0"/>
              <a:t>8/30/23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AF351-24EE-429B-AA16-02E1505861CD}" type="slidenum">
              <a:rPr lang="en-US" smtClean="0"/>
              <a:t>‹#›</a:t>
            </a:fld>
            <a:endParaRPr lang="en-US"/>
          </a:p>
        </p:txBody>
      </p:sp>
    </p:spTree>
    <p:extLst>
      <p:ext uri="{BB962C8B-B14F-4D97-AF65-F5344CB8AC3E}">
        <p14:creationId xmlns:p14="http://schemas.microsoft.com/office/powerpoint/2010/main" val="42159908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E2D55-EACB-4759-84B2-7FE4F3CDA03F}" type="datetimeFigureOut">
              <a:rPr lang="en-US" smtClean="0"/>
              <a:t>8/30/23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AF351-24EE-429B-AA16-02E1505861CD}" type="slidenum">
              <a:rPr lang="en-US" smtClean="0"/>
              <a:t>‹#›</a:t>
            </a:fld>
            <a:endParaRPr lang="en-US"/>
          </a:p>
        </p:txBody>
      </p:sp>
      <p:pic>
        <p:nvPicPr>
          <p:cNvPr id="8" name="Picture 7" descr="A close up of a text&#10;&#10;Description automatically generated">
            <a:extLst>
              <a:ext uri="{FF2B5EF4-FFF2-40B4-BE49-F238E27FC236}">
                <a16:creationId xmlns:a16="http://schemas.microsoft.com/office/drawing/2014/main" id="{DAC119D1-AFD2-E172-3078-FC16335FA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314"/>
            <a:ext cx="12191441" cy="6857686"/>
          </a:xfrm>
          <a:prstGeom prst="rect">
            <a:avLst/>
          </a:prstGeom>
        </p:spPr>
      </p:pic>
    </p:spTree>
    <p:extLst>
      <p:ext uri="{BB962C8B-B14F-4D97-AF65-F5344CB8AC3E}">
        <p14:creationId xmlns:p14="http://schemas.microsoft.com/office/powerpoint/2010/main" val="5883090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2EC77-57C6-8A7F-5BF9-C991F3D82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EE615-20EE-9C36-FB4B-187C196C31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B5B83-BB22-0683-B48D-8F0DA9AFF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5DE6-9139-46A3-BBEE-6E9FBA9A68EB}" type="datetimeFigureOut">
              <a:rPr lang="en-US" smtClean="0"/>
              <a:t>8/30/23</a:t>
            </a:fld>
            <a:endParaRPr lang="en-US"/>
          </a:p>
        </p:txBody>
      </p:sp>
      <p:sp>
        <p:nvSpPr>
          <p:cNvPr id="5" name="Footer Placeholder 4">
            <a:extLst>
              <a:ext uri="{FF2B5EF4-FFF2-40B4-BE49-F238E27FC236}">
                <a16:creationId xmlns:a16="http://schemas.microsoft.com/office/drawing/2014/main" id="{539344B8-0A36-109F-C7BB-6937DBDF1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11D9-9AD4-214B-B5CA-9A1829063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22743-1C35-4E67-BABD-449689A3ECBF}" type="slidenum">
              <a:rPr lang="en-US" smtClean="0"/>
              <a:t>‹#›</a:t>
            </a:fld>
            <a:endParaRPr lang="en-US"/>
          </a:p>
        </p:txBody>
      </p:sp>
      <p:pic>
        <p:nvPicPr>
          <p:cNvPr id="7" name="Picture 6">
            <a:extLst>
              <a:ext uri="{FF2B5EF4-FFF2-40B4-BE49-F238E27FC236}">
                <a16:creationId xmlns:a16="http://schemas.microsoft.com/office/drawing/2014/main" id="{5ECC7784-95A8-C1BD-EE68-4AED69C5672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0000"/>
          <a:stretch/>
        </p:blipFill>
        <p:spPr>
          <a:xfrm>
            <a:off x="0" y="-1"/>
            <a:ext cx="12192000" cy="6858001"/>
          </a:xfrm>
          <a:prstGeom prst="rect">
            <a:avLst/>
          </a:prstGeom>
        </p:spPr>
      </p:pic>
    </p:spTree>
    <p:extLst>
      <p:ext uri="{BB962C8B-B14F-4D97-AF65-F5344CB8AC3E}">
        <p14:creationId xmlns:p14="http://schemas.microsoft.com/office/powerpoint/2010/main" val="32882041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9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8" y="1387715"/>
            <a:ext cx="584574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that </a:t>
            </a:r>
            <a:b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b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I am no longer in charge.</a:t>
            </a:r>
          </a:p>
        </p:txBody>
      </p:sp>
      <p:sp>
        <p:nvSpPr>
          <p:cNvPr id="4" name="TextBox 3">
            <a:extLst>
              <a:ext uri="{FF2B5EF4-FFF2-40B4-BE49-F238E27FC236}">
                <a16:creationId xmlns:a16="http://schemas.microsoft.com/office/drawing/2014/main" id="{E66CB4CF-4676-D58E-D920-C6457C3DA1C5}"/>
              </a:ext>
            </a:extLst>
          </p:cNvPr>
          <p:cNvSpPr txBox="1"/>
          <p:nvPr/>
        </p:nvSpPr>
        <p:spPr>
          <a:xfrm>
            <a:off x="5116284" y="2856309"/>
            <a:ext cx="6722789"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“If we live, we live for the Lord; and if </a:t>
            </a:r>
            <a:b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b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we die, we die for the Lord. So, whether we live or die, we belong to the Lord.”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Romans 14:8</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TextBox 4">
            <a:extLst>
              <a:ext uri="{FF2B5EF4-FFF2-40B4-BE49-F238E27FC236}">
                <a16:creationId xmlns:a16="http://schemas.microsoft.com/office/drawing/2014/main" id="{3CCB542B-C088-96AF-F7FE-3A00CF1BC1DA}"/>
              </a:ext>
            </a:extLst>
          </p:cNvPr>
          <p:cNvSpPr txBox="1"/>
          <p:nvPr/>
        </p:nvSpPr>
        <p:spPr>
          <a:xfrm>
            <a:off x="717082" y="2856309"/>
            <a:ext cx="3989672" cy="1092607"/>
          </a:xfrm>
          <a:prstGeom prst="rect">
            <a:avLst/>
          </a:prstGeom>
          <a:solidFill>
            <a:srgbClr val="C7F1FD"/>
          </a:solidFill>
          <a:ln w="31750">
            <a:solidFill>
              <a:srgbClr val="045A72"/>
            </a:solidFill>
            <a:miter lim="800000"/>
          </a:ln>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045A72"/>
                  </a:solidFill>
                </a:ln>
                <a:solidFill>
                  <a:srgbClr val="045A72"/>
                </a:solidFill>
                <a:latin typeface="Gotham" panose="02000504050000020004" pitchFamily="2" charset="0"/>
              </a:rPr>
              <a:t>Under</a:t>
            </a:r>
          </a:p>
          <a:p>
            <a:pPr lvl="0" algn="ctr">
              <a:lnSpc>
                <a:spcPts val="3000"/>
              </a:lnSpc>
              <a:tabLst>
                <a:tab pos="231775" algn="l"/>
              </a:tabLst>
              <a:defRPr/>
            </a:pPr>
            <a:r>
              <a:rPr lang="en-US" sz="3000" dirty="0">
                <a:ln>
                  <a:solidFill>
                    <a:srgbClr val="045A72"/>
                  </a:solidFill>
                </a:ln>
                <a:solidFill>
                  <a:srgbClr val="045A72"/>
                </a:solidFill>
                <a:latin typeface="Gotham" panose="02000504050000020004" pitchFamily="2" charset="0"/>
              </a:rPr>
              <a:t>New Management</a:t>
            </a:r>
          </a:p>
        </p:txBody>
      </p:sp>
    </p:spTree>
    <p:extLst>
      <p:ext uri="{BB962C8B-B14F-4D97-AF65-F5344CB8AC3E}">
        <p14:creationId xmlns:p14="http://schemas.microsoft.com/office/powerpoint/2010/main" val="296145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8" y="1387715"/>
            <a:ext cx="584574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that </a:t>
            </a:r>
            <a:b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b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I am no longer in charge.</a:t>
            </a:r>
          </a:p>
        </p:txBody>
      </p:sp>
      <p:sp>
        <p:nvSpPr>
          <p:cNvPr id="5" name="TextBox 4">
            <a:extLst>
              <a:ext uri="{FF2B5EF4-FFF2-40B4-BE49-F238E27FC236}">
                <a16:creationId xmlns:a16="http://schemas.microsoft.com/office/drawing/2014/main" id="{3CCB542B-C088-96AF-F7FE-3A00CF1BC1DA}"/>
              </a:ext>
            </a:extLst>
          </p:cNvPr>
          <p:cNvSpPr txBox="1"/>
          <p:nvPr/>
        </p:nvSpPr>
        <p:spPr>
          <a:xfrm>
            <a:off x="717082" y="2856309"/>
            <a:ext cx="3989672" cy="1092607"/>
          </a:xfrm>
          <a:prstGeom prst="rect">
            <a:avLst/>
          </a:prstGeom>
          <a:solidFill>
            <a:srgbClr val="C7F1FD"/>
          </a:solidFill>
          <a:ln w="31750">
            <a:solidFill>
              <a:srgbClr val="045A72"/>
            </a:solidFill>
            <a:miter lim="800000"/>
          </a:ln>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045A72"/>
                  </a:solidFill>
                </a:ln>
                <a:solidFill>
                  <a:srgbClr val="045A72"/>
                </a:solidFill>
                <a:latin typeface="Gotham" panose="02000504050000020004" pitchFamily="2" charset="0"/>
              </a:rPr>
              <a:t>Goodness</a:t>
            </a:r>
            <a:br>
              <a:rPr lang="en-US" sz="3000" dirty="0">
                <a:ln>
                  <a:solidFill>
                    <a:srgbClr val="045A72"/>
                  </a:solidFill>
                </a:ln>
                <a:solidFill>
                  <a:srgbClr val="045A72"/>
                </a:solidFill>
                <a:latin typeface="Gotham" panose="02000504050000020004" pitchFamily="2" charset="0"/>
              </a:rPr>
            </a:br>
            <a:r>
              <a:rPr lang="en-US" sz="3000" dirty="0">
                <a:ln>
                  <a:solidFill>
                    <a:srgbClr val="045A72"/>
                  </a:solidFill>
                </a:ln>
                <a:solidFill>
                  <a:srgbClr val="045A72"/>
                </a:solidFill>
                <a:latin typeface="Gotham" panose="02000504050000020004" pitchFamily="2" charset="0"/>
              </a:rPr>
              <a:t>made bad…</a:t>
            </a:r>
          </a:p>
        </p:txBody>
      </p:sp>
      <p:sp>
        <p:nvSpPr>
          <p:cNvPr id="7" name="TextBox 6">
            <a:extLst>
              <a:ext uri="{FF2B5EF4-FFF2-40B4-BE49-F238E27FC236}">
                <a16:creationId xmlns:a16="http://schemas.microsoft.com/office/drawing/2014/main" id="{01FF5EFF-FD15-032C-EBB1-C0C6D7435400}"/>
              </a:ext>
            </a:extLst>
          </p:cNvPr>
          <p:cNvSpPr txBox="1"/>
          <p:nvPr/>
        </p:nvSpPr>
        <p:spPr>
          <a:xfrm>
            <a:off x="5554806" y="2856309"/>
            <a:ext cx="5716377"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“What shall we say then? Are we to continue in sin that grace may abound? By no means! How can we who died to sin still live in it?”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Romans 6:1, 2</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7353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8A7087-743D-91C5-9020-FFEA2BAE8895}"/>
              </a:ext>
            </a:extLst>
          </p:cNvPr>
          <p:cNvSpPr txBox="1"/>
          <p:nvPr/>
        </p:nvSpPr>
        <p:spPr>
          <a:xfrm>
            <a:off x="1987844" y="2815770"/>
            <a:ext cx="7955053"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“But I received mercy for this reason, that in me, as the foremost, Jesus Christ might display his perfect patience as an example to those who were to believe in him for eternal life.”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 	1 Timothy 1:16</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8" y="1387715"/>
            <a:ext cx="584574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loving those that Jesus loved.</a:t>
            </a:r>
          </a:p>
        </p:txBody>
      </p:sp>
      <p:sp>
        <p:nvSpPr>
          <p:cNvPr id="4" name="TextBox 3">
            <a:extLst>
              <a:ext uri="{FF2B5EF4-FFF2-40B4-BE49-F238E27FC236}">
                <a16:creationId xmlns:a16="http://schemas.microsoft.com/office/drawing/2014/main" id="{E66CB4CF-4676-D58E-D920-C6457C3DA1C5}"/>
              </a:ext>
            </a:extLst>
          </p:cNvPr>
          <p:cNvSpPr txBox="1"/>
          <p:nvPr/>
        </p:nvSpPr>
        <p:spPr>
          <a:xfrm>
            <a:off x="2189975" y="2851521"/>
            <a:ext cx="7810674" cy="1246495"/>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“And the grace of our Lord overflowed for me with the faith and love that are in Christ Jesus.”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1 Timothy 1:14</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Freeform: Shape 4">
            <a:extLst>
              <a:ext uri="{FF2B5EF4-FFF2-40B4-BE49-F238E27FC236}">
                <a16:creationId xmlns:a16="http://schemas.microsoft.com/office/drawing/2014/main" id="{BDD9EB16-63F5-9E41-A255-6B74DC0D9AE7}"/>
              </a:ext>
            </a:extLst>
          </p:cNvPr>
          <p:cNvSpPr/>
          <p:nvPr/>
        </p:nvSpPr>
        <p:spPr>
          <a:xfrm>
            <a:off x="4839993" y="4004976"/>
            <a:ext cx="2378953" cy="47260"/>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00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8" y="1387715"/>
            <a:ext cx="584574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living life of thankfulness and worship.</a:t>
            </a:r>
          </a:p>
        </p:txBody>
      </p:sp>
      <p:sp>
        <p:nvSpPr>
          <p:cNvPr id="4" name="TextBox 3">
            <a:extLst>
              <a:ext uri="{FF2B5EF4-FFF2-40B4-BE49-F238E27FC236}">
                <a16:creationId xmlns:a16="http://schemas.microsoft.com/office/drawing/2014/main" id="{E66CB4CF-4676-D58E-D920-C6457C3DA1C5}"/>
              </a:ext>
            </a:extLst>
          </p:cNvPr>
          <p:cNvSpPr txBox="1"/>
          <p:nvPr/>
        </p:nvSpPr>
        <p:spPr>
          <a:xfrm>
            <a:off x="3071375" y="2790748"/>
            <a:ext cx="6049250"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“Now to the King eternal, immortal, invisible, the only God, be honor and glory for ever and ever. Amen”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1 Timothy 1:17</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2051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7" y="1387715"/>
            <a:ext cx="6030507"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living life of thankfulness and worship.</a:t>
            </a:r>
          </a:p>
        </p:txBody>
      </p:sp>
      <p:sp>
        <p:nvSpPr>
          <p:cNvPr id="4" name="TextBox 3">
            <a:extLst>
              <a:ext uri="{FF2B5EF4-FFF2-40B4-BE49-F238E27FC236}">
                <a16:creationId xmlns:a16="http://schemas.microsoft.com/office/drawing/2014/main" id="{E66CB4CF-4676-D58E-D920-C6457C3DA1C5}"/>
              </a:ext>
            </a:extLst>
          </p:cNvPr>
          <p:cNvSpPr txBox="1"/>
          <p:nvPr/>
        </p:nvSpPr>
        <p:spPr>
          <a:xfrm>
            <a:off x="5854883" y="4064608"/>
            <a:ext cx="5524317"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he who lacks these things is shortsighted, even to blindness, and has forgotten that he was cleansed from his old sins.”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2 Peter 1:9</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TextBox 4">
            <a:extLst>
              <a:ext uri="{FF2B5EF4-FFF2-40B4-BE49-F238E27FC236}">
                <a16:creationId xmlns:a16="http://schemas.microsoft.com/office/drawing/2014/main" id="{8E764284-58C8-C49C-525D-B10F1D0634B8}"/>
              </a:ext>
            </a:extLst>
          </p:cNvPr>
          <p:cNvSpPr txBox="1"/>
          <p:nvPr/>
        </p:nvSpPr>
        <p:spPr>
          <a:xfrm>
            <a:off x="717082" y="2856309"/>
            <a:ext cx="3989672" cy="1092607"/>
          </a:xfrm>
          <a:prstGeom prst="rect">
            <a:avLst/>
          </a:prstGeom>
          <a:solidFill>
            <a:srgbClr val="C7F1FD"/>
          </a:solidFill>
          <a:ln w="31750">
            <a:solidFill>
              <a:srgbClr val="045A72"/>
            </a:solidFill>
            <a:miter lim="800000"/>
          </a:ln>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045A72"/>
                  </a:solidFill>
                </a:ln>
                <a:solidFill>
                  <a:srgbClr val="045A72"/>
                </a:solidFill>
                <a:latin typeface="Gotham" panose="02000504050000020004" pitchFamily="2" charset="0"/>
              </a:rPr>
              <a:t>Roadblocks to</a:t>
            </a:r>
          </a:p>
          <a:p>
            <a:pPr lvl="0" algn="ctr">
              <a:lnSpc>
                <a:spcPts val="3000"/>
              </a:lnSpc>
              <a:tabLst>
                <a:tab pos="231775" algn="l"/>
              </a:tabLst>
              <a:defRPr/>
            </a:pPr>
            <a:r>
              <a:rPr lang="en-US" sz="3000" dirty="0">
                <a:ln>
                  <a:solidFill>
                    <a:srgbClr val="045A72"/>
                  </a:solidFill>
                </a:ln>
                <a:solidFill>
                  <a:srgbClr val="045A72"/>
                </a:solidFill>
                <a:latin typeface="Gotham" panose="02000504050000020004" pitchFamily="2" charset="0"/>
              </a:rPr>
              <a:t>praise &amp; worship…</a:t>
            </a:r>
          </a:p>
        </p:txBody>
      </p:sp>
      <p:sp>
        <p:nvSpPr>
          <p:cNvPr id="6" name="TextBox 5">
            <a:extLst>
              <a:ext uri="{FF2B5EF4-FFF2-40B4-BE49-F238E27FC236}">
                <a16:creationId xmlns:a16="http://schemas.microsoft.com/office/drawing/2014/main" id="{E579534C-D6E8-71C8-8517-9A1EED7C97FD}"/>
              </a:ext>
            </a:extLst>
          </p:cNvPr>
          <p:cNvSpPr txBox="1"/>
          <p:nvPr/>
        </p:nvSpPr>
        <p:spPr>
          <a:xfrm>
            <a:off x="5259580" y="2856308"/>
            <a:ext cx="5907953" cy="1092607"/>
          </a:xfrm>
          <a:prstGeom prst="rect">
            <a:avLst/>
          </a:prstGeom>
          <a:noFill/>
          <a:ln w="31750">
            <a:noFill/>
            <a:miter lim="800000"/>
          </a:ln>
          <a:effectLst>
            <a:outerShdw blurRad="38100" dist="25400" dir="8100000" algn="tr" rotWithShape="0">
              <a:srgbClr val="676263"/>
            </a:outerShdw>
          </a:effectLst>
        </p:spPr>
        <p:txBody>
          <a:bodyPr wrap="square" tIns="137160" bIns="182880" rtlCol="0">
            <a:spAutoFit/>
          </a:bodyPr>
          <a:lstStyle/>
          <a:p>
            <a:pPr marL="457200" lvl="0" indent="-457200">
              <a:lnSpc>
                <a:spcPts val="3000"/>
              </a:lnSpc>
              <a:buFont typeface="Arial" panose="020B0604020202020204" pitchFamily="34" charset="0"/>
              <a:buChar char="•"/>
              <a:tabLst>
                <a:tab pos="231775" algn="l"/>
              </a:tabLst>
              <a:defRPr/>
            </a:pPr>
            <a:r>
              <a:rPr lang="en-US" sz="3000" dirty="0">
                <a:ln>
                  <a:solidFill>
                    <a:srgbClr val="045A72"/>
                  </a:solidFill>
                </a:ln>
                <a:solidFill>
                  <a:srgbClr val="045A72"/>
                </a:solidFill>
                <a:effectLst>
                  <a:glow rad="127000">
                    <a:schemeClr val="bg1"/>
                  </a:glow>
                </a:effectLst>
                <a:latin typeface="Gotham" panose="02000504050000020004" pitchFamily="2" charset="0"/>
              </a:rPr>
              <a:t>Maybe you’ve forgotten 	who you were / are.</a:t>
            </a:r>
          </a:p>
        </p:txBody>
      </p:sp>
      <p:sp>
        <p:nvSpPr>
          <p:cNvPr id="7" name="TextBox 6">
            <a:extLst>
              <a:ext uri="{FF2B5EF4-FFF2-40B4-BE49-F238E27FC236}">
                <a16:creationId xmlns:a16="http://schemas.microsoft.com/office/drawing/2014/main" id="{C90161EB-7A02-65D3-E45F-9243ADCC6181}"/>
              </a:ext>
            </a:extLst>
          </p:cNvPr>
          <p:cNvSpPr txBox="1"/>
          <p:nvPr/>
        </p:nvSpPr>
        <p:spPr>
          <a:xfrm>
            <a:off x="5259580" y="4324901"/>
            <a:ext cx="5907953" cy="1092607"/>
          </a:xfrm>
          <a:prstGeom prst="rect">
            <a:avLst/>
          </a:prstGeom>
          <a:noFill/>
          <a:ln w="31750">
            <a:noFill/>
            <a:miter lim="800000"/>
          </a:ln>
          <a:effectLst>
            <a:outerShdw blurRad="38100" dist="25400" dir="8100000" algn="tr" rotWithShape="0">
              <a:srgbClr val="676263"/>
            </a:outerShdw>
          </a:effectLst>
        </p:spPr>
        <p:txBody>
          <a:bodyPr wrap="square" tIns="137160" bIns="182880" rtlCol="0">
            <a:spAutoFit/>
          </a:bodyPr>
          <a:lstStyle/>
          <a:p>
            <a:pPr marL="457200" lvl="0" indent="-457200">
              <a:lnSpc>
                <a:spcPts val="3000"/>
              </a:lnSpc>
              <a:buFont typeface="Arial" panose="020B0604020202020204" pitchFamily="34" charset="0"/>
              <a:buChar char="•"/>
              <a:tabLst>
                <a:tab pos="231775" algn="l"/>
              </a:tabLst>
              <a:defRPr/>
            </a:pPr>
            <a:r>
              <a:rPr lang="en-US" sz="3000" dirty="0">
                <a:ln>
                  <a:solidFill>
                    <a:srgbClr val="045A72"/>
                  </a:solidFill>
                </a:ln>
                <a:solidFill>
                  <a:srgbClr val="045A72"/>
                </a:solidFill>
                <a:effectLst>
                  <a:glow rad="127000">
                    <a:schemeClr val="bg1"/>
                  </a:glow>
                </a:effectLst>
                <a:latin typeface="Gotham" panose="02000504050000020004" pitchFamily="2" charset="0"/>
              </a:rPr>
              <a:t>Maybe you’ve forgotten 	God’s grace.</a:t>
            </a:r>
          </a:p>
        </p:txBody>
      </p:sp>
    </p:spTree>
    <p:extLst>
      <p:ext uri="{BB962C8B-B14F-4D97-AF65-F5344CB8AC3E}">
        <p14:creationId xmlns:p14="http://schemas.microsoft.com/office/powerpoint/2010/main" val="16555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1287532"/>
          </a:xfrm>
          <a:prstGeom prst="rect">
            <a:avLst/>
          </a:prstGeom>
          <a:solidFill>
            <a:srgbClr val="0681A2"/>
          </a:solidFill>
        </p:spPr>
        <p:txBody>
          <a:bodyPr wrap="square" tIns="91440" bIns="91440" rtlCol="0">
            <a:spAutoFit/>
          </a:bodyPr>
          <a:lstStyle/>
          <a:p>
            <a:pPr lvl="0" algn="ctr">
              <a:lnSpc>
                <a:spcPts val="4300"/>
              </a:lnSpc>
              <a:defRPr/>
            </a:pPr>
            <a:r>
              <a:rPr lang="en-US" sz="4400" dirty="0">
                <a:ln w="3175">
                  <a:solidFill>
                    <a:prstClr val="white"/>
                  </a:solidFill>
                  <a:miter lim="800000"/>
                </a:ln>
                <a:solidFill>
                  <a:prstClr val="white"/>
                </a:solidFill>
                <a:latin typeface="Gotham" panose="02000504050000020004" pitchFamily="2" charset="0"/>
              </a:rPr>
              <a:t>CASE STUDY: </a:t>
            </a:r>
            <a:br>
              <a:rPr lang="en-US" sz="4400" dirty="0">
                <a:ln w="3175">
                  <a:solidFill>
                    <a:prstClr val="white"/>
                  </a:solidFill>
                  <a:miter lim="800000"/>
                </a:ln>
                <a:solidFill>
                  <a:prstClr val="white"/>
                </a:solidFill>
                <a:latin typeface="Gotham" panose="02000504050000020004" pitchFamily="2" charset="0"/>
              </a:rPr>
            </a:br>
            <a:r>
              <a:rPr lang="en-US" sz="4400" dirty="0">
                <a:ln w="3175">
                  <a:solidFill>
                    <a:prstClr val="white"/>
                  </a:solidFill>
                  <a:miter lim="800000"/>
                </a:ln>
                <a:solidFill>
                  <a:prstClr val="white"/>
                </a:solidFill>
                <a:latin typeface="Gotham" panose="02000504050000020004" pitchFamily="2" charset="0"/>
              </a:rPr>
              <a:t>PAUL, AFTER THE TRANSFORMATION</a:t>
            </a:r>
          </a:p>
        </p:txBody>
      </p:sp>
      <p:sp>
        <p:nvSpPr>
          <p:cNvPr id="3" name="TextBox 2">
            <a:extLst>
              <a:ext uri="{FF2B5EF4-FFF2-40B4-BE49-F238E27FC236}">
                <a16:creationId xmlns:a16="http://schemas.microsoft.com/office/drawing/2014/main" id="{799A62B2-51BA-770F-7005-45935D8DACD0}"/>
              </a:ext>
            </a:extLst>
          </p:cNvPr>
          <p:cNvSpPr txBox="1"/>
          <p:nvPr/>
        </p:nvSpPr>
        <p:spPr>
          <a:xfrm>
            <a:off x="3071375" y="2045680"/>
            <a:ext cx="6049250"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I do not understand my own actions.  For I do not do what I want, but I do the very thing I hate.”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Romans 7:15</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4" name="TextBox 3">
            <a:extLst>
              <a:ext uri="{FF2B5EF4-FFF2-40B4-BE49-F238E27FC236}">
                <a16:creationId xmlns:a16="http://schemas.microsoft.com/office/drawing/2014/main" id="{6694855C-8C94-48A6-A05D-78B8F2E3BF7C}"/>
              </a:ext>
            </a:extLst>
          </p:cNvPr>
          <p:cNvSpPr txBox="1"/>
          <p:nvPr/>
        </p:nvSpPr>
        <p:spPr>
          <a:xfrm>
            <a:off x="2878667" y="2157249"/>
            <a:ext cx="6434666" cy="1408078"/>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We’re often better at remembering</a:t>
            </a: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 our worst than remembering God’s best.</a:t>
            </a:r>
            <a:endPar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endParaRPr>
          </a:p>
        </p:txBody>
      </p:sp>
      <p:sp>
        <p:nvSpPr>
          <p:cNvPr id="6" name="TextBox 5">
            <a:extLst>
              <a:ext uri="{FF2B5EF4-FFF2-40B4-BE49-F238E27FC236}">
                <a16:creationId xmlns:a16="http://schemas.microsoft.com/office/drawing/2014/main" id="{DB5B129F-0A7C-8256-6429-99D25AF38C7F}"/>
              </a:ext>
            </a:extLst>
          </p:cNvPr>
          <p:cNvSpPr txBox="1"/>
          <p:nvPr/>
        </p:nvSpPr>
        <p:spPr>
          <a:xfrm>
            <a:off x="2606721" y="2055918"/>
            <a:ext cx="6978558"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“But go, tell His disciples and Peter that He is going before you into Galilee; there you will see Him, as He said to you.”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Mark 16:7</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Freeform: Shape 4">
            <a:extLst>
              <a:ext uri="{FF2B5EF4-FFF2-40B4-BE49-F238E27FC236}">
                <a16:creationId xmlns:a16="http://schemas.microsoft.com/office/drawing/2014/main" id="{8BAF65B1-9EDC-5883-62C3-123D78341FE9}"/>
              </a:ext>
            </a:extLst>
          </p:cNvPr>
          <p:cNvSpPr/>
          <p:nvPr/>
        </p:nvSpPr>
        <p:spPr>
          <a:xfrm>
            <a:off x="6663046" y="2490929"/>
            <a:ext cx="1566554" cy="74471"/>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2" descr="Florida Inmates Break Into Car to Save Baby Locked Inside - YouTube">
            <a:extLst>
              <a:ext uri="{FF2B5EF4-FFF2-40B4-BE49-F238E27FC236}">
                <a16:creationId xmlns:a16="http://schemas.microsoft.com/office/drawing/2014/main" id="{C1037D36-8D6B-979F-2953-696B71990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246" y="1881930"/>
            <a:ext cx="8103508" cy="4558224"/>
          </a:xfrm>
          <a:prstGeom prst="rect">
            <a:avLst/>
          </a:prstGeom>
          <a:noFill/>
          <a:ln>
            <a:solidFill>
              <a:srgbClr val="CA4C3D"/>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32BB6C-5519-FAE0-4BD2-7308D6E7E9E2}"/>
              </a:ext>
            </a:extLst>
          </p:cNvPr>
          <p:cNvSpPr txBox="1"/>
          <p:nvPr/>
        </p:nvSpPr>
        <p:spPr>
          <a:xfrm>
            <a:off x="2878667" y="2374283"/>
            <a:ext cx="6434666" cy="984885"/>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You can’t sin yourself</a:t>
            </a: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 outside the reach of the grace of God.</a:t>
            </a:r>
            <a:endPar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3602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00"/>
                            </p:stCondLst>
                            <p:childTnLst>
                              <p:par>
                                <p:cTn id="49" presetID="10" presetClass="exit" presetSubtype="0" fill="hold" nodeType="afterEffect">
                                  <p:stCondLst>
                                    <p:cond delay="2000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6" grpId="0" animBg="1"/>
      <p:bldP spid="6" grpId="1" animBg="1"/>
      <p:bldP spid="5" grpId="0" animBg="1"/>
      <p:bldP spid="5"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1287532"/>
          </a:xfrm>
          <a:prstGeom prst="rect">
            <a:avLst/>
          </a:prstGeom>
          <a:solidFill>
            <a:srgbClr val="0681A2"/>
          </a:solidFill>
        </p:spPr>
        <p:txBody>
          <a:bodyPr wrap="square" tIns="91440" bIns="91440" rtlCol="0">
            <a:spAutoFit/>
          </a:bodyPr>
          <a:lstStyle/>
          <a:p>
            <a:pPr lvl="0" algn="ctr">
              <a:lnSpc>
                <a:spcPts val="4300"/>
              </a:lnSpc>
              <a:defRPr/>
            </a:pPr>
            <a:r>
              <a:rPr lang="en-US" sz="4400" dirty="0">
                <a:ln w="3175">
                  <a:solidFill>
                    <a:prstClr val="white"/>
                  </a:solidFill>
                  <a:miter lim="800000"/>
                </a:ln>
                <a:solidFill>
                  <a:prstClr val="white"/>
                </a:solidFill>
                <a:latin typeface="Gotham" panose="02000504050000020004" pitchFamily="2" charset="0"/>
              </a:rPr>
              <a:t>CASE STUDY: </a:t>
            </a:r>
            <a:br>
              <a:rPr lang="en-US" sz="4400" dirty="0">
                <a:ln w="3175">
                  <a:solidFill>
                    <a:prstClr val="white"/>
                  </a:solidFill>
                  <a:miter lim="800000"/>
                </a:ln>
                <a:solidFill>
                  <a:prstClr val="white"/>
                </a:solidFill>
                <a:latin typeface="Gotham" panose="02000504050000020004" pitchFamily="2" charset="0"/>
              </a:rPr>
            </a:br>
            <a:r>
              <a:rPr lang="en-US" sz="4400" dirty="0">
                <a:ln w="3175">
                  <a:solidFill>
                    <a:prstClr val="white"/>
                  </a:solidFill>
                  <a:miter lim="800000"/>
                </a:ln>
                <a:solidFill>
                  <a:prstClr val="white"/>
                </a:solidFill>
                <a:latin typeface="Gotham" panose="02000504050000020004" pitchFamily="2" charset="0"/>
              </a:rPr>
              <a:t>PAUL, AFTER THE TRANSFORMATION</a:t>
            </a:r>
          </a:p>
        </p:txBody>
      </p:sp>
      <p:sp>
        <p:nvSpPr>
          <p:cNvPr id="6" name="TextBox 5">
            <a:extLst>
              <a:ext uri="{FF2B5EF4-FFF2-40B4-BE49-F238E27FC236}">
                <a16:creationId xmlns:a16="http://schemas.microsoft.com/office/drawing/2014/main" id="{DB5B129F-0A7C-8256-6429-99D25AF38C7F}"/>
              </a:ext>
            </a:extLst>
          </p:cNvPr>
          <p:cNvSpPr txBox="1"/>
          <p:nvPr/>
        </p:nvSpPr>
        <p:spPr>
          <a:xfrm>
            <a:off x="2404027" y="2161343"/>
            <a:ext cx="7383946"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“What shall we say then? Are we to continue in sin that grace may abound? By no means! How can we who died to sin still live in it?”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Romans 6:1, 2</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TextBox 4">
            <a:extLst>
              <a:ext uri="{FF2B5EF4-FFF2-40B4-BE49-F238E27FC236}">
                <a16:creationId xmlns:a16="http://schemas.microsoft.com/office/drawing/2014/main" id="{B3AB6A7A-33E6-EB8F-6BF5-BFD7F902ADFE}"/>
              </a:ext>
            </a:extLst>
          </p:cNvPr>
          <p:cNvSpPr txBox="1"/>
          <p:nvPr/>
        </p:nvSpPr>
        <p:spPr>
          <a:xfrm>
            <a:off x="2404027" y="2313743"/>
            <a:ext cx="7383946" cy="861774"/>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“And you He made alive, who were dead in trespasses and sins…”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Ephesians 2:1</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9" name="TextBox 8">
            <a:extLst>
              <a:ext uri="{FF2B5EF4-FFF2-40B4-BE49-F238E27FC236}">
                <a16:creationId xmlns:a16="http://schemas.microsoft.com/office/drawing/2014/main" id="{7BE07EEA-9E2F-BB25-FECF-DF6F064474A0}"/>
              </a:ext>
            </a:extLst>
          </p:cNvPr>
          <p:cNvSpPr txBox="1"/>
          <p:nvPr/>
        </p:nvSpPr>
        <p:spPr>
          <a:xfrm>
            <a:off x="1832780" y="2167549"/>
            <a:ext cx="8526440"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“But God, who is rich in mercy, because of His great love with which He loved us, even when we were dead in trespasses, made us alive together with Christ (by grace you have been saved)…”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Ephesians 2:4, 5</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10" name="TextBox 9">
            <a:extLst>
              <a:ext uri="{FF2B5EF4-FFF2-40B4-BE49-F238E27FC236}">
                <a16:creationId xmlns:a16="http://schemas.microsoft.com/office/drawing/2014/main" id="{EA27CA8D-82E2-E505-878B-6993ADB41A1E}"/>
              </a:ext>
            </a:extLst>
          </p:cNvPr>
          <p:cNvSpPr txBox="1"/>
          <p:nvPr/>
        </p:nvSpPr>
        <p:spPr>
          <a:xfrm>
            <a:off x="1972480" y="2161343"/>
            <a:ext cx="8247040" cy="2400657"/>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by grace you have been saved through faith, and that not of yourselves; it is the gift of God, not of works, lest anyone should boast. For we are His workmanship, created in Christ Jesus for good works, which God prepared beforehand that we should walk in them.”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noProof="0" dirty="0">
                <a:ln>
                  <a:solidFill>
                    <a:srgbClr val="0681A2"/>
                  </a:solidFill>
                </a:ln>
                <a:solidFill>
                  <a:srgbClr val="0681A2"/>
                </a:solidFill>
                <a:effectLst>
                  <a:glow rad="101600">
                    <a:schemeClr val="bg1"/>
                  </a:glow>
                </a:effectLst>
                <a:latin typeface="Gotham" panose="02000504050000020004" pitchFamily="2" charset="0"/>
              </a:rPr>
              <a:t>Ephesians 2:8-10</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60679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13144A-FF70-B1F7-E424-FCB9E62AE834}"/>
              </a:ext>
            </a:extLst>
          </p:cNvPr>
          <p:cNvSpPr txBox="1"/>
          <p:nvPr/>
        </p:nvSpPr>
        <p:spPr>
          <a:xfrm>
            <a:off x="2068138" y="4837270"/>
            <a:ext cx="7237574" cy="1300356"/>
          </a:xfrm>
          <a:prstGeom prst="rect">
            <a:avLst/>
          </a:prstGeom>
          <a:solidFill>
            <a:srgbClr val="FFF9DD"/>
          </a:solidFill>
          <a:ln w="34925">
            <a:solidFill>
              <a:srgbClr val="D84015"/>
            </a:solidFill>
            <a:miter lim="800000"/>
          </a:ln>
        </p:spPr>
        <p:txBody>
          <a:bodyPr wrap="square" tIns="91440" bIns="91440" rtlCol="0">
            <a:spAutoFit/>
          </a:bodyPr>
          <a:lstStyle/>
          <a:p>
            <a:pPr marL="115888" lvl="0" indent="-115888">
              <a:lnSpc>
                <a:spcPts val="2900"/>
              </a:lnSpc>
              <a:defRPr/>
            </a:pPr>
            <a:r>
              <a:rPr lang="en-US" sz="250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“He was delivered over to death for our sins and was raised to life for our justification.</a:t>
            </a:r>
            <a:r>
              <a:rPr kumimoji="0" lang="en-US" sz="2500" b="0" i="0" u="none" strike="noStrike" kern="1200" cap="none" spc="0" normalizeH="0" noProof="0" dirty="0">
                <a:ln w="3175">
                  <a:solidFill>
                    <a:schemeClr val="bg1">
                      <a:lumMod val="75000"/>
                      <a:lumOff val="25000"/>
                    </a:schemeClr>
                  </a:solidFill>
                  <a:miter lim="800000"/>
                </a:ln>
                <a:solidFill>
                  <a:schemeClr val="bg1">
                    <a:lumMod val="75000"/>
                    <a:lumOff val="25000"/>
                  </a:schemeClr>
                </a:solidFill>
                <a:effectLst/>
                <a:uLnTx/>
                <a:uFillTx/>
                <a:latin typeface="Gotham" panose="02000504050000020004" pitchFamily="2" charset="0"/>
                <a:ea typeface="+mn-ea"/>
                <a:cs typeface="+mn-cs"/>
              </a:rPr>
              <a:t>”</a:t>
            </a:r>
          </a:p>
          <a:p>
            <a:pPr marL="115888" lvl="0" indent="-115888">
              <a:lnSpc>
                <a:spcPts val="2900"/>
              </a:lnSpc>
              <a:defRPr/>
            </a:pPr>
            <a:r>
              <a:rPr lang="en-US" sz="2500" baseline="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										</a:t>
            </a:r>
            <a:r>
              <a:rPr lang="en-US" sz="2500" baseline="0" dirty="0">
                <a:ln w="3175">
                  <a:solidFill>
                    <a:srgbClr val="D84015"/>
                  </a:solidFill>
                  <a:miter lim="800000"/>
                </a:ln>
                <a:solidFill>
                  <a:srgbClr val="D84015"/>
                </a:solidFill>
                <a:latin typeface="Gotham" panose="02000504050000020004" pitchFamily="2" charset="0"/>
              </a:rPr>
              <a:t>Romans 4:25</a:t>
            </a:r>
            <a:endParaRPr kumimoji="0" lang="en-US" sz="2500" b="0" i="0" u="none" strike="noStrike" kern="1200" cap="none" spc="0" normalizeH="0" baseline="0" noProof="0" dirty="0">
              <a:ln w="3175">
                <a:solidFill>
                  <a:srgbClr val="D84015"/>
                </a:solidFill>
                <a:miter lim="800000"/>
              </a:ln>
              <a:solidFill>
                <a:srgbClr val="D84015"/>
              </a:solidFill>
              <a:effectLst/>
              <a:uLnTx/>
              <a:uFillTx/>
              <a:latin typeface="Gotham" panose="02000504050000020004" pitchFamily="2" charset="0"/>
            </a:endParaRPr>
          </a:p>
        </p:txBody>
      </p:sp>
      <p:sp>
        <p:nvSpPr>
          <p:cNvPr id="8" name="TextBox 7">
            <a:extLst>
              <a:ext uri="{FF2B5EF4-FFF2-40B4-BE49-F238E27FC236}">
                <a16:creationId xmlns:a16="http://schemas.microsoft.com/office/drawing/2014/main" id="{9F2D803A-A31A-B51C-4395-3DFA7B790608}"/>
              </a:ext>
            </a:extLst>
          </p:cNvPr>
          <p:cNvSpPr txBox="1"/>
          <p:nvPr/>
        </p:nvSpPr>
        <p:spPr>
          <a:xfrm>
            <a:off x="1094975" y="4635025"/>
            <a:ext cx="10002050" cy="2044149"/>
          </a:xfrm>
          <a:prstGeom prst="rect">
            <a:avLst/>
          </a:prstGeom>
          <a:solidFill>
            <a:srgbClr val="FFF9DD"/>
          </a:solidFill>
          <a:ln w="34925">
            <a:solidFill>
              <a:srgbClr val="D84015"/>
            </a:solidFill>
            <a:miter lim="800000"/>
          </a:ln>
        </p:spPr>
        <p:txBody>
          <a:bodyPr wrap="square" tIns="91440" bIns="91440" rtlCol="0">
            <a:spAutoFit/>
          </a:bodyPr>
          <a:lstStyle/>
          <a:p>
            <a:pPr marL="115888" lvl="0" indent="-115888">
              <a:lnSpc>
                <a:spcPts val="2900"/>
              </a:lnSpc>
              <a:defRPr/>
            </a:pPr>
            <a:r>
              <a:rPr lang="en-US" sz="250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“Do you not know that all of us who have been baptized into Christ Jesus were baptized into his death? We were buried therefore with him by baptism into death, in order that, just as Christ was raised from the dead by the glory of the Father, we too might walk in newness of life.</a:t>
            </a:r>
            <a:r>
              <a:rPr kumimoji="0" lang="en-US" sz="2500" b="0" i="0" u="none" strike="noStrike" kern="1200" cap="none" spc="0" normalizeH="0" noProof="0" dirty="0">
                <a:ln w="3175">
                  <a:solidFill>
                    <a:schemeClr val="bg1">
                      <a:lumMod val="75000"/>
                      <a:lumOff val="25000"/>
                    </a:schemeClr>
                  </a:solidFill>
                  <a:miter lim="800000"/>
                </a:ln>
                <a:solidFill>
                  <a:schemeClr val="bg1">
                    <a:lumMod val="75000"/>
                    <a:lumOff val="25000"/>
                  </a:schemeClr>
                </a:solidFill>
                <a:effectLst/>
                <a:uLnTx/>
                <a:uFillTx/>
                <a:latin typeface="Gotham" panose="02000504050000020004" pitchFamily="2" charset="0"/>
                <a:ea typeface="+mn-ea"/>
                <a:cs typeface="+mn-cs"/>
              </a:rPr>
              <a:t>”</a:t>
            </a:r>
            <a:r>
              <a:rPr lang="en-US" sz="2500" baseline="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		</a:t>
            </a:r>
            <a:r>
              <a:rPr lang="en-US" sz="2500" baseline="0" dirty="0">
                <a:ln w="3175">
                  <a:solidFill>
                    <a:srgbClr val="D84015"/>
                  </a:solidFill>
                  <a:miter lim="800000"/>
                </a:ln>
                <a:solidFill>
                  <a:srgbClr val="D84015"/>
                </a:solidFill>
                <a:latin typeface="Gotham" panose="02000504050000020004" pitchFamily="2" charset="0"/>
              </a:rPr>
              <a:t>Romans 6:3, 4</a:t>
            </a:r>
            <a:endParaRPr kumimoji="0" lang="en-US" sz="2500" b="0" i="0" u="none" strike="noStrike" kern="1200" cap="none" spc="0" normalizeH="0" baseline="0" noProof="0" dirty="0">
              <a:ln w="3175">
                <a:solidFill>
                  <a:srgbClr val="D84015"/>
                </a:solidFill>
                <a:miter lim="800000"/>
              </a:ln>
              <a:solidFill>
                <a:srgbClr val="D84015"/>
              </a:solidFill>
              <a:effectLst/>
              <a:uLnTx/>
              <a:uFillTx/>
              <a:latin typeface="Gotham" panose="02000504050000020004" pitchFamily="2" charset="0"/>
            </a:endParaRPr>
          </a:p>
        </p:txBody>
      </p:sp>
      <p:grpSp>
        <p:nvGrpSpPr>
          <p:cNvPr id="5" name="Group 4">
            <a:extLst>
              <a:ext uri="{FF2B5EF4-FFF2-40B4-BE49-F238E27FC236}">
                <a16:creationId xmlns:a16="http://schemas.microsoft.com/office/drawing/2014/main" id="{AA8B8C0F-B41E-5061-CA0B-BC89E16F8875}"/>
              </a:ext>
            </a:extLst>
          </p:cNvPr>
          <p:cNvGrpSpPr/>
          <p:nvPr/>
        </p:nvGrpSpPr>
        <p:grpSpPr>
          <a:xfrm>
            <a:off x="0" y="-419100"/>
            <a:ext cx="12313920" cy="7696200"/>
            <a:chOff x="0" y="0"/>
            <a:chExt cx="9144000" cy="5715000"/>
          </a:xfrm>
        </p:grpSpPr>
        <p:sp>
          <p:nvSpPr>
            <p:cNvPr id="6" name="Rectangle 5">
              <a:extLst>
                <a:ext uri="{FF2B5EF4-FFF2-40B4-BE49-F238E27FC236}">
                  <a16:creationId xmlns:a16="http://schemas.microsoft.com/office/drawing/2014/main" id="{180B262F-7E5E-8929-94DA-DD6378F3B7E8}"/>
                </a:ext>
              </a:extLst>
            </p:cNvPr>
            <p:cNvSpPr/>
            <p:nvPr/>
          </p:nvSpPr>
          <p:spPr>
            <a:xfrm>
              <a:off x="0" y="0"/>
              <a:ext cx="9144000" cy="5715000"/>
            </a:xfrm>
            <a:prstGeom prst="rect">
              <a:avLst/>
            </a:prstGeom>
            <a:solidFill>
              <a:srgbClr val="2D3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CF37E13-5277-AE4F-1E21-3B7E89DBAB40}"/>
                </a:ext>
              </a:extLst>
            </p:cNvPr>
            <p:cNvPicPr>
              <a:picLocks noChangeAspect="1"/>
            </p:cNvPicPr>
            <p:nvPr/>
          </p:nvPicPr>
          <p:blipFill>
            <a:blip r:embed="rId2"/>
            <a:stretch>
              <a:fillRect/>
            </a:stretch>
          </p:blipFill>
          <p:spPr>
            <a:xfrm>
              <a:off x="1336580" y="701570"/>
              <a:ext cx="6470839" cy="4311860"/>
            </a:xfrm>
            <a:prstGeom prst="rect">
              <a:avLst/>
            </a:prstGeom>
            <a:ln>
              <a:solidFill>
                <a:srgbClr val="E3DE1E"/>
              </a:solidFill>
            </a:ln>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91825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xit" presetSubtype="10" fill="hold" nodeType="afterEffect">
                                  <p:stCondLst>
                                    <p:cond delay="20000"/>
                                  </p:stCondLst>
                                  <p:childTnLst>
                                    <p:animEffect transition="out" filter="randombar(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1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DC5023-3D4B-18B4-7867-51F51EFEFE24}"/>
              </a:ext>
            </a:extLst>
          </p:cNvPr>
          <p:cNvSpPr txBox="1"/>
          <p:nvPr/>
        </p:nvSpPr>
        <p:spPr>
          <a:xfrm>
            <a:off x="712013" y="5170938"/>
            <a:ext cx="5147462" cy="1031051"/>
          </a:xfrm>
          <a:prstGeom prst="rect">
            <a:avLst/>
          </a:prstGeom>
          <a:solidFill>
            <a:srgbClr val="045A72"/>
          </a:solidFill>
        </p:spPr>
        <p:txBody>
          <a:bodyPr wrap="square" tIns="91440"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defRPr/>
            </a:pPr>
            <a:r>
              <a:rPr kumimoji="0" lang="en-US" sz="3200" b="0" i="0" u="none" strike="noStrike" kern="1200" cap="none" spc="0" normalizeH="0" baseline="0" noProof="0" dirty="0">
                <a:ln w="3175">
                  <a:solidFill>
                    <a:srgbClr val="FFF9DD"/>
                  </a:solidFill>
                  <a:miter lim="800000"/>
                </a:ln>
                <a:solidFill>
                  <a:srgbClr val="FFF9DD"/>
                </a:solidFill>
                <a:effectLst/>
                <a:uLnTx/>
                <a:uFillTx/>
                <a:latin typeface="Gotham" panose="02000504050000020004" pitchFamily="2" charset="0"/>
                <a:ea typeface="+mn-ea"/>
                <a:cs typeface="+mn-cs"/>
              </a:rPr>
              <a:t>What is your greatest spiritual</a:t>
            </a:r>
            <a:r>
              <a:rPr kumimoji="0" lang="en-US" sz="3200" b="0" i="0" u="none" strike="noStrike" kern="1200" cap="none" spc="0" normalizeH="0" noProof="0" dirty="0">
                <a:ln w="3175">
                  <a:solidFill>
                    <a:srgbClr val="FFF9DD"/>
                  </a:solidFill>
                  <a:miter lim="800000"/>
                </a:ln>
                <a:solidFill>
                  <a:srgbClr val="FFF9DD"/>
                </a:solidFill>
                <a:effectLst/>
                <a:uLnTx/>
                <a:uFillTx/>
                <a:latin typeface="Gotham" panose="02000504050000020004" pitchFamily="2" charset="0"/>
                <a:ea typeface="+mn-ea"/>
                <a:cs typeface="+mn-cs"/>
              </a:rPr>
              <a:t> success?</a:t>
            </a:r>
            <a:endParaRPr kumimoji="0" lang="en-US" sz="3200" b="0" i="0" u="none" strike="noStrike" kern="1200" cap="none" spc="0" normalizeH="0" baseline="0" noProof="0" dirty="0">
              <a:ln w="3175">
                <a:solidFill>
                  <a:srgbClr val="FFF9DD"/>
                </a:solidFill>
                <a:miter lim="800000"/>
              </a:ln>
              <a:solidFill>
                <a:srgbClr val="FFF9DD"/>
              </a:solidFill>
              <a:effectLst/>
              <a:uLnTx/>
              <a:uFillTx/>
              <a:latin typeface="Gotham" panose="02000504050000020004" pitchFamily="2" charset="0"/>
              <a:ea typeface="+mn-ea"/>
              <a:cs typeface="+mn-cs"/>
            </a:endParaRPr>
          </a:p>
        </p:txBody>
      </p:sp>
      <p:sp>
        <p:nvSpPr>
          <p:cNvPr id="3" name="TextBox 2">
            <a:extLst>
              <a:ext uri="{FF2B5EF4-FFF2-40B4-BE49-F238E27FC236}">
                <a16:creationId xmlns:a16="http://schemas.microsoft.com/office/drawing/2014/main" id="{1B1AD4CA-8964-AB7D-803E-1F643DD08241}"/>
              </a:ext>
            </a:extLst>
          </p:cNvPr>
          <p:cNvSpPr txBox="1"/>
          <p:nvPr/>
        </p:nvSpPr>
        <p:spPr>
          <a:xfrm>
            <a:off x="6332527" y="5170938"/>
            <a:ext cx="5147462" cy="1031051"/>
          </a:xfrm>
          <a:prstGeom prst="rect">
            <a:avLst/>
          </a:prstGeom>
          <a:solidFill>
            <a:srgbClr val="045A72"/>
          </a:solidFill>
        </p:spPr>
        <p:txBody>
          <a:bodyPr wrap="square" tIns="91440"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defRPr/>
            </a:pPr>
            <a:r>
              <a:rPr kumimoji="0" lang="en-US" sz="3200" b="0" i="0" u="none" strike="noStrike" kern="1200" cap="none" spc="0" normalizeH="0" baseline="0" noProof="0" dirty="0">
                <a:ln w="3175">
                  <a:solidFill>
                    <a:srgbClr val="FFF9DD"/>
                  </a:solidFill>
                  <a:miter lim="800000"/>
                </a:ln>
                <a:solidFill>
                  <a:srgbClr val="FFF9DD"/>
                </a:solidFill>
                <a:effectLst/>
                <a:uLnTx/>
                <a:uFillTx/>
                <a:latin typeface="Gotham" panose="02000504050000020004" pitchFamily="2" charset="0"/>
                <a:ea typeface="+mn-ea"/>
                <a:cs typeface="+mn-cs"/>
              </a:rPr>
              <a:t>What is your greatest spiritual</a:t>
            </a:r>
            <a:r>
              <a:rPr kumimoji="0" lang="en-US" sz="3200" b="0" i="0" u="none" strike="noStrike" kern="1200" cap="none" spc="0" normalizeH="0" noProof="0" dirty="0">
                <a:ln w="3175">
                  <a:solidFill>
                    <a:srgbClr val="FFF9DD"/>
                  </a:solidFill>
                  <a:miter lim="800000"/>
                </a:ln>
                <a:solidFill>
                  <a:srgbClr val="FFF9DD"/>
                </a:solidFill>
                <a:effectLst/>
                <a:uLnTx/>
                <a:uFillTx/>
                <a:latin typeface="Gotham" panose="02000504050000020004" pitchFamily="2" charset="0"/>
                <a:ea typeface="+mn-ea"/>
                <a:cs typeface="+mn-cs"/>
              </a:rPr>
              <a:t> failure?</a:t>
            </a:r>
            <a:endParaRPr kumimoji="0" lang="en-US" sz="3200" b="0" i="0" u="none" strike="noStrike" kern="1200" cap="none" spc="0" normalizeH="0" baseline="0" noProof="0" dirty="0">
              <a:ln w="3175">
                <a:solidFill>
                  <a:srgbClr val="FFF9DD"/>
                </a:solidFill>
                <a:miter lim="800000"/>
              </a:ln>
              <a:solidFill>
                <a:srgbClr val="FFF9DD"/>
              </a:solidFill>
              <a:effectLst/>
              <a:uLnTx/>
              <a:uFillTx/>
              <a:latin typeface="Gotham" panose="02000504050000020004" pitchFamily="2" charset="0"/>
              <a:ea typeface="+mn-ea"/>
              <a:cs typeface="+mn-cs"/>
            </a:endParaRPr>
          </a:p>
        </p:txBody>
      </p:sp>
      <p:sp>
        <p:nvSpPr>
          <p:cNvPr id="4" name="TextBox 3">
            <a:extLst>
              <a:ext uri="{FF2B5EF4-FFF2-40B4-BE49-F238E27FC236}">
                <a16:creationId xmlns:a16="http://schemas.microsoft.com/office/drawing/2014/main" id="{EB13144A-FF70-B1F7-E424-FCB9E62AE834}"/>
              </a:ext>
            </a:extLst>
          </p:cNvPr>
          <p:cNvSpPr txBox="1"/>
          <p:nvPr/>
        </p:nvSpPr>
        <p:spPr>
          <a:xfrm>
            <a:off x="1864093" y="4794936"/>
            <a:ext cx="7645667" cy="1672253"/>
          </a:xfrm>
          <a:prstGeom prst="rect">
            <a:avLst/>
          </a:prstGeom>
          <a:solidFill>
            <a:srgbClr val="FFF9DD"/>
          </a:solidFill>
          <a:ln w="34925">
            <a:solidFill>
              <a:srgbClr val="D84015"/>
            </a:solidFill>
            <a:miter lim="800000"/>
          </a:ln>
        </p:spPr>
        <p:txBody>
          <a:bodyPr wrap="square" tIns="91440" bIns="91440" rtlCol="0">
            <a:spAutoFit/>
          </a:bodyPr>
          <a:lstStyle/>
          <a:p>
            <a:pPr marL="115888" lvl="0" indent="-115888">
              <a:lnSpc>
                <a:spcPts val="2900"/>
              </a:lnSpc>
              <a:defRPr/>
            </a:pPr>
            <a:r>
              <a:rPr lang="en-US" sz="250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“When he came to Jerusalem, he tried to join the disciples, but they were all afraid of him, not believing that he really was a disciple.</a:t>
            </a:r>
            <a:r>
              <a:rPr kumimoji="0" lang="en-US" sz="2500" b="0" i="0" u="none" strike="noStrike" kern="1200" cap="none" spc="0" normalizeH="0" noProof="0" dirty="0">
                <a:ln w="3175">
                  <a:solidFill>
                    <a:schemeClr val="bg1">
                      <a:lumMod val="75000"/>
                      <a:lumOff val="25000"/>
                    </a:schemeClr>
                  </a:solidFill>
                  <a:miter lim="800000"/>
                </a:ln>
                <a:solidFill>
                  <a:schemeClr val="bg1">
                    <a:lumMod val="75000"/>
                    <a:lumOff val="25000"/>
                  </a:schemeClr>
                </a:solidFill>
                <a:effectLst/>
                <a:uLnTx/>
                <a:uFillTx/>
                <a:latin typeface="Gotham" panose="02000504050000020004" pitchFamily="2" charset="0"/>
                <a:ea typeface="+mn-ea"/>
                <a:cs typeface="+mn-cs"/>
              </a:rPr>
              <a:t>”</a:t>
            </a:r>
          </a:p>
          <a:p>
            <a:pPr marL="115888" lvl="0" indent="-115888">
              <a:lnSpc>
                <a:spcPts val="2900"/>
              </a:lnSpc>
              <a:defRPr/>
            </a:pPr>
            <a:r>
              <a:rPr lang="en-US" sz="2500" baseline="0" dirty="0">
                <a:ln w="3175">
                  <a:solidFill>
                    <a:schemeClr val="bg1">
                      <a:lumMod val="75000"/>
                      <a:lumOff val="25000"/>
                    </a:schemeClr>
                  </a:solidFill>
                  <a:miter lim="800000"/>
                </a:ln>
                <a:solidFill>
                  <a:schemeClr val="bg1">
                    <a:lumMod val="75000"/>
                    <a:lumOff val="25000"/>
                  </a:schemeClr>
                </a:solidFill>
                <a:latin typeface="Gotham" panose="02000504050000020004" pitchFamily="2" charset="0"/>
              </a:rPr>
              <a:t>											</a:t>
            </a:r>
            <a:r>
              <a:rPr lang="en-US" sz="2500" baseline="0" dirty="0">
                <a:ln w="3175">
                  <a:solidFill>
                    <a:srgbClr val="D84015"/>
                  </a:solidFill>
                  <a:miter lim="800000"/>
                </a:ln>
                <a:solidFill>
                  <a:srgbClr val="D84015"/>
                </a:solidFill>
                <a:latin typeface="Gotham" panose="02000504050000020004" pitchFamily="2" charset="0"/>
              </a:rPr>
              <a:t>Acts 9:26</a:t>
            </a:r>
            <a:endParaRPr kumimoji="0" lang="en-US" sz="2500" b="0" i="0" u="none" strike="noStrike" kern="1200" cap="none" spc="0" normalizeH="0" baseline="0" noProof="0" dirty="0">
              <a:ln w="3175">
                <a:solidFill>
                  <a:srgbClr val="D84015"/>
                </a:solidFill>
                <a:miter lim="800000"/>
              </a:ln>
              <a:solidFill>
                <a:srgbClr val="D84015"/>
              </a:solidFill>
              <a:effectLst/>
              <a:uLnTx/>
              <a:uFillTx/>
              <a:latin typeface="Gotham" panose="02000504050000020004" pitchFamily="2" charset="0"/>
            </a:endParaRPr>
          </a:p>
        </p:txBody>
      </p:sp>
    </p:spTree>
    <p:extLst>
      <p:ext uri="{BB962C8B-B14F-4D97-AF65-F5344CB8AC3E}">
        <p14:creationId xmlns:p14="http://schemas.microsoft.com/office/powerpoint/2010/main" val="33267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F2D69B-D60E-7C21-8A97-426BFE7FC64D}"/>
              </a:ext>
            </a:extLst>
          </p:cNvPr>
          <p:cNvSpPr/>
          <p:nvPr/>
        </p:nvSpPr>
        <p:spPr>
          <a:xfrm>
            <a:off x="0" y="0"/>
            <a:ext cx="12192000" cy="6858000"/>
          </a:xfrm>
          <a:prstGeom prst="rect">
            <a:avLst/>
          </a:prstGeom>
          <a:solidFill>
            <a:srgbClr val="BAEEFC">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D84015"/>
          </a:solidFill>
        </p:spPr>
        <p:txBody>
          <a:bodyPr wrap="square" tIns="91440" bIns="91440" rtlCol="0">
            <a:spAutoFit/>
          </a:bodyPr>
          <a:lstStyle/>
          <a:p>
            <a:pPr marL="0" marR="0" lvl="0" indent="0" algn="ctr" defTabSz="457200" rtl="0" eaLnBrk="1" fontAlgn="auto" latinLnBrk="0" hangingPunct="1">
              <a:lnSpc>
                <a:spcPts val="4800"/>
              </a:lnSpc>
              <a:spcBef>
                <a:spcPts val="0"/>
              </a:spcBef>
              <a:spcAft>
                <a:spcPts val="0"/>
              </a:spcAft>
              <a:buClrTx/>
              <a:buSzTx/>
              <a:buFontTx/>
              <a:buNone/>
              <a:tabLst/>
              <a:defRPr/>
            </a:pPr>
            <a:r>
              <a:rPr kumimoji="0" lang="en-US" sz="4400" b="0" i="0" u="none" strike="noStrike" kern="1200" cap="none" spc="0" normalizeH="0" baseline="0" noProof="0" dirty="0">
                <a:ln w="3175">
                  <a:solidFill>
                    <a:prstClr val="white"/>
                  </a:solidFill>
                  <a:miter lim="800000"/>
                </a:ln>
                <a:solidFill>
                  <a:prstClr val="white"/>
                </a:solidFill>
                <a:effectLst/>
                <a:uLnTx/>
                <a:uFillTx/>
                <a:latin typeface="Gotham" panose="02000504050000020004" pitchFamily="2" charset="0"/>
                <a:ea typeface="+mn-ea"/>
                <a:cs typeface="+mn-cs"/>
              </a:rPr>
              <a:t>TWO VERSES / TWO WORDS</a:t>
            </a:r>
          </a:p>
        </p:txBody>
      </p:sp>
      <p:sp>
        <p:nvSpPr>
          <p:cNvPr id="4" name="TextBox 3">
            <a:extLst>
              <a:ext uri="{FF2B5EF4-FFF2-40B4-BE49-F238E27FC236}">
                <a16:creationId xmlns:a16="http://schemas.microsoft.com/office/drawing/2014/main" id="{B41F7875-2B7B-B9D3-A083-70C80A4DF5A2}"/>
              </a:ext>
            </a:extLst>
          </p:cNvPr>
          <p:cNvSpPr txBox="1"/>
          <p:nvPr/>
        </p:nvSpPr>
        <p:spPr>
          <a:xfrm>
            <a:off x="1503919" y="1643117"/>
            <a:ext cx="9184161" cy="2015936"/>
          </a:xfrm>
          <a:prstGeom prst="rect">
            <a:avLst/>
          </a:prstGeom>
          <a:solidFill>
            <a:schemeClr val="bg1">
              <a:alpha val="41000"/>
            </a:schemeClr>
          </a:solidFill>
        </p:spPr>
        <p:txBody>
          <a:bodyPr wrap="square" rtlCol="0">
            <a:spAutoFit/>
          </a:bodyPr>
          <a:lstStyle/>
          <a:p>
            <a:pPr marL="115888" lvl="0" indent="-115888">
              <a:tabLst>
                <a:tab pos="231775" algn="l"/>
              </a:tabLst>
              <a:defRPr/>
            </a:pPr>
            <a:r>
              <a:rPr lang="en-US" sz="2500" dirty="0">
                <a:ln>
                  <a:solidFill>
                    <a:schemeClr val="tx1">
                      <a:lumMod val="85000"/>
                      <a:lumOff val="15000"/>
                    </a:schemeClr>
                  </a:solidFill>
                </a:ln>
                <a:solidFill>
                  <a:schemeClr val="tx1">
                    <a:lumMod val="85000"/>
                    <a:lumOff val="15000"/>
                  </a:schemeClr>
                </a:solidFill>
                <a:effectLst>
                  <a:glow rad="101600">
                    <a:schemeClr val="bg1"/>
                  </a:glow>
                </a:effectLst>
                <a:latin typeface="Gotham" panose="02000504050000020004" pitchFamily="2" charset="0"/>
              </a:rPr>
              <a:t>“Even though I was once a blasphemer and a persecutor and a violent man, I was shown mercy because I acted in ignorance and unbelief. The grace of our Lord was poured out on me abundantly, along with the faith and love that are in Christ Jesus.”  </a:t>
            </a:r>
            <a:r>
              <a:rPr kumimoji="0" lang="en-US" sz="2500" b="0" i="0" u="none" strike="noStrike" kern="1200" cap="none" spc="0" normalizeH="0" baseline="0" noProof="0" dirty="0">
                <a:ln>
                  <a:solidFill>
                    <a:prstClr val="white"/>
                  </a:solidFill>
                </a:ln>
                <a:solidFill>
                  <a:prstClr val="white"/>
                </a:solidFill>
                <a:effectLst>
                  <a:glow rad="101600">
                    <a:schemeClr val="bg1"/>
                  </a:glow>
                </a:effectLst>
                <a:uLnTx/>
                <a:uFillTx/>
                <a:latin typeface="Gotham" panose="02000504050000020004" pitchFamily="2" charset="0"/>
                <a:ea typeface="+mn-ea"/>
                <a:cs typeface="+mn-cs"/>
              </a:rPr>
              <a:t>	</a:t>
            </a:r>
            <a:r>
              <a:rPr kumimoji="0" lang="en-US" sz="2500" b="0" i="0" u="none" strike="noStrike" kern="1200" cap="none" spc="0" normalizeH="0" baseline="0" noProof="0" dirty="0">
                <a:ln>
                  <a:solidFill>
                    <a:prstClr val="white"/>
                  </a:solidFill>
                </a:ln>
                <a:solidFill>
                  <a:srgbClr val="2DFAFF"/>
                </a:solidFill>
                <a:effectLst>
                  <a:glow rad="101600">
                    <a:schemeClr val="bg1"/>
                  </a:glow>
                </a:effectLst>
                <a:uLnTx/>
                <a:uFillTx/>
                <a:latin typeface="Gotham" panose="02000504050000020004" pitchFamily="2" charset="0"/>
                <a:ea typeface="+mn-ea"/>
                <a:cs typeface="+mn-cs"/>
              </a:rPr>
              <a:t>	</a:t>
            </a:r>
            <a:r>
              <a:rPr kumimoji="0" lang="en-US" sz="2500" b="0" i="0" u="none" strike="noStrike" kern="1200" cap="none" spc="0" normalizeH="0" baseline="0" noProof="0" dirty="0">
                <a:ln>
                  <a:solidFill>
                    <a:srgbClr val="D84015"/>
                  </a:solidFill>
                </a:ln>
                <a:solidFill>
                  <a:srgbClr val="D84015"/>
                </a:solidFill>
                <a:effectLst>
                  <a:glow rad="101600">
                    <a:schemeClr val="bg1"/>
                  </a:glow>
                </a:effectLst>
                <a:uLnTx/>
                <a:uFillTx/>
                <a:latin typeface="Gotham" panose="02000504050000020004" pitchFamily="2" charset="0"/>
                <a:ea typeface="+mn-ea"/>
                <a:cs typeface="+mn-cs"/>
              </a:rPr>
              <a:t>1 Timothy</a:t>
            </a:r>
            <a:r>
              <a:rPr kumimoji="0" lang="en-US" sz="2500" b="0" i="0" u="none" strike="noStrike" kern="1200" cap="none" spc="0" normalizeH="0" noProof="0" dirty="0">
                <a:ln>
                  <a:solidFill>
                    <a:srgbClr val="D84015"/>
                  </a:solidFill>
                </a:ln>
                <a:solidFill>
                  <a:srgbClr val="D84015"/>
                </a:solidFill>
                <a:effectLst>
                  <a:glow rad="101600">
                    <a:schemeClr val="bg1"/>
                  </a:glow>
                </a:effectLst>
                <a:uLnTx/>
                <a:uFillTx/>
                <a:latin typeface="Gotham" panose="02000504050000020004" pitchFamily="2" charset="0"/>
                <a:ea typeface="+mn-ea"/>
                <a:cs typeface="+mn-cs"/>
              </a:rPr>
              <a:t> 1:13, 14</a:t>
            </a:r>
            <a:endParaRPr kumimoji="0" lang="en-US" sz="2500" b="0" i="0" u="none" strike="noStrike" kern="1200" cap="none" spc="0" normalizeH="0" baseline="0" noProof="0" dirty="0">
              <a:ln>
                <a:solidFill>
                  <a:srgbClr val="D84015"/>
                </a:solidFill>
              </a:ln>
              <a:solidFill>
                <a:srgbClr val="D84015"/>
              </a:solidFill>
              <a:effectLst>
                <a:glow rad="101600">
                  <a:schemeClr val="bg1"/>
                </a:glow>
              </a:effectLst>
              <a:uLnTx/>
              <a:uFillTx/>
              <a:latin typeface="Gotham" panose="02000504050000020004" pitchFamily="2" charset="0"/>
              <a:ea typeface="+mn-ea"/>
              <a:cs typeface="+mn-cs"/>
            </a:endParaRPr>
          </a:p>
        </p:txBody>
      </p:sp>
      <p:sp>
        <p:nvSpPr>
          <p:cNvPr id="7" name="TextBox 6">
            <a:extLst>
              <a:ext uri="{FF2B5EF4-FFF2-40B4-BE49-F238E27FC236}">
                <a16:creationId xmlns:a16="http://schemas.microsoft.com/office/drawing/2014/main" id="{C173568C-F5DE-FFC1-C2BC-3476CC353BD3}"/>
              </a:ext>
            </a:extLst>
          </p:cNvPr>
          <p:cNvSpPr txBox="1"/>
          <p:nvPr/>
        </p:nvSpPr>
        <p:spPr>
          <a:xfrm>
            <a:off x="1836769" y="4088641"/>
            <a:ext cx="8548890" cy="607859"/>
          </a:xfrm>
          <a:prstGeom prst="rect">
            <a:avLst/>
          </a:prstGeom>
          <a:solidFill>
            <a:srgbClr val="045A72"/>
          </a:solidFill>
        </p:spPr>
        <p:txBody>
          <a:bodyPr wrap="square" tIns="91440"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defRPr/>
            </a:pPr>
            <a:r>
              <a:rPr kumimoji="0" lang="en-US" sz="3200" b="0" i="0" u="none" strike="noStrike" kern="1200" cap="none" spc="0" normalizeH="0" baseline="0" noProof="0" dirty="0">
                <a:ln w="3175">
                  <a:solidFill>
                    <a:srgbClr val="C7F1FD"/>
                  </a:solidFill>
                  <a:miter lim="800000"/>
                </a:ln>
                <a:solidFill>
                  <a:srgbClr val="C7F1FD"/>
                </a:solidFill>
                <a:effectLst/>
                <a:uLnTx/>
                <a:uFillTx/>
                <a:latin typeface="Gotham" panose="02000504050000020004" pitchFamily="2" charset="0"/>
                <a:ea typeface="+mn-ea"/>
                <a:cs typeface="+mn-cs"/>
              </a:rPr>
              <a:t>Mercy:</a:t>
            </a:r>
            <a:r>
              <a:rPr kumimoji="0" lang="en-US" sz="3200" b="0" i="0" u="none" strike="noStrike" kern="1200" cap="none" spc="0" normalizeH="0" noProof="0" dirty="0">
                <a:ln w="3175">
                  <a:solidFill>
                    <a:srgbClr val="FFF9DD"/>
                  </a:solidFill>
                  <a:miter lim="800000"/>
                </a:ln>
                <a:solidFill>
                  <a:srgbClr val="FFF9DD"/>
                </a:solidFill>
                <a:effectLst/>
                <a:uLnTx/>
                <a:uFillTx/>
                <a:latin typeface="Gotham" panose="02000504050000020004" pitchFamily="2" charset="0"/>
                <a:ea typeface="+mn-ea"/>
                <a:cs typeface="+mn-cs"/>
              </a:rPr>
              <a:t>  “Not getting what I deserve.”</a:t>
            </a:r>
          </a:p>
        </p:txBody>
      </p:sp>
      <p:sp>
        <p:nvSpPr>
          <p:cNvPr id="8" name="TextBox 7">
            <a:extLst>
              <a:ext uri="{FF2B5EF4-FFF2-40B4-BE49-F238E27FC236}">
                <a16:creationId xmlns:a16="http://schemas.microsoft.com/office/drawing/2014/main" id="{9BF27AF2-3DFE-909F-7207-03E41B81A628}"/>
              </a:ext>
            </a:extLst>
          </p:cNvPr>
          <p:cNvSpPr txBox="1"/>
          <p:nvPr/>
        </p:nvSpPr>
        <p:spPr>
          <a:xfrm>
            <a:off x="1836769" y="4088641"/>
            <a:ext cx="8548890" cy="1454244"/>
          </a:xfrm>
          <a:prstGeom prst="rect">
            <a:avLst/>
          </a:prstGeom>
          <a:solidFill>
            <a:srgbClr val="045A72"/>
          </a:solidFill>
        </p:spPr>
        <p:txBody>
          <a:bodyPr wrap="square" tIns="91440"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defRPr/>
            </a:pPr>
            <a:r>
              <a:rPr kumimoji="0" lang="en-US" sz="3200" b="0" i="0" u="none" strike="noStrike" kern="1200" cap="none" spc="0" normalizeH="0" baseline="0" noProof="0" dirty="0">
                <a:ln w="3175">
                  <a:solidFill>
                    <a:srgbClr val="C7F1FD"/>
                  </a:solidFill>
                  <a:miter lim="800000"/>
                </a:ln>
                <a:solidFill>
                  <a:srgbClr val="C7F1FD"/>
                </a:solidFill>
                <a:effectLst/>
                <a:uLnTx/>
                <a:uFillTx/>
                <a:latin typeface="Gotham" panose="02000504050000020004" pitchFamily="2" charset="0"/>
                <a:ea typeface="+mn-ea"/>
                <a:cs typeface="+mn-cs"/>
              </a:rPr>
              <a:t>Mercy:</a:t>
            </a:r>
            <a:r>
              <a:rPr kumimoji="0" lang="en-US" sz="3200" b="0" i="0" u="none" strike="noStrike" kern="1200" cap="none" spc="0" normalizeH="0" noProof="0" dirty="0">
                <a:ln w="3175">
                  <a:solidFill>
                    <a:srgbClr val="FFF9DD"/>
                  </a:solidFill>
                  <a:miter lim="800000"/>
                </a:ln>
                <a:solidFill>
                  <a:srgbClr val="FFF9DD"/>
                </a:solidFill>
                <a:effectLst/>
                <a:uLnTx/>
                <a:uFillTx/>
                <a:latin typeface="Gotham" panose="02000504050000020004" pitchFamily="2" charset="0"/>
                <a:ea typeface="+mn-ea"/>
                <a:cs typeface="+mn-cs"/>
              </a:rPr>
              <a:t>  “Not getting what I deserve.”</a:t>
            </a:r>
          </a:p>
          <a:p>
            <a:pPr marL="0" marR="0" lvl="0" indent="0" algn="ctr" defTabSz="457200" rtl="0" eaLnBrk="1" fontAlgn="auto" latinLnBrk="0" hangingPunct="1">
              <a:lnSpc>
                <a:spcPts val="3300"/>
              </a:lnSpc>
              <a:spcBef>
                <a:spcPts val="0"/>
              </a:spcBef>
              <a:spcAft>
                <a:spcPts val="0"/>
              </a:spcAft>
              <a:buClrTx/>
              <a:buSzTx/>
              <a:buFontTx/>
              <a:buNone/>
              <a:tabLst/>
              <a:defRPr/>
            </a:pPr>
            <a:endParaRPr lang="en-US" sz="3200" baseline="0" dirty="0">
              <a:ln w="3175">
                <a:solidFill>
                  <a:srgbClr val="FFF9DD"/>
                </a:solidFill>
                <a:miter lim="800000"/>
              </a:ln>
              <a:solidFill>
                <a:srgbClr val="FFF9DD"/>
              </a:solidFill>
              <a:latin typeface="Gotham" panose="02000504050000020004" pitchFamily="2" charset="0"/>
            </a:endParaRPr>
          </a:p>
          <a:p>
            <a:pPr marL="0" marR="0" lvl="0" indent="0" algn="ctr" defTabSz="457200" rtl="0" eaLnBrk="1" fontAlgn="auto" latinLnBrk="0" hangingPunct="1">
              <a:lnSpc>
                <a:spcPts val="3300"/>
              </a:lnSpc>
              <a:spcBef>
                <a:spcPts val="0"/>
              </a:spcBef>
              <a:spcAft>
                <a:spcPts val="0"/>
              </a:spcAft>
              <a:buClrTx/>
              <a:buSzTx/>
              <a:buFontTx/>
              <a:buNone/>
              <a:tabLst/>
              <a:defRPr/>
            </a:pPr>
            <a:r>
              <a:rPr kumimoji="0" lang="en-US" sz="3200" b="0" i="0" u="none" strike="noStrike" kern="1200" cap="none" spc="0" normalizeH="0" noProof="0" dirty="0">
                <a:ln w="3175">
                  <a:solidFill>
                    <a:srgbClr val="C7F1FD"/>
                  </a:solidFill>
                  <a:miter lim="800000"/>
                </a:ln>
                <a:solidFill>
                  <a:srgbClr val="C7F1FD"/>
                </a:solidFill>
                <a:effectLst/>
                <a:uLnTx/>
                <a:uFillTx/>
                <a:latin typeface="Gotham" panose="02000504050000020004" pitchFamily="2" charset="0"/>
                <a:ea typeface="+mn-ea"/>
                <a:cs typeface="+mn-cs"/>
              </a:rPr>
              <a:t>Grace:</a:t>
            </a:r>
            <a:r>
              <a:rPr kumimoji="0" lang="en-US" sz="3200" b="0" i="0" u="none" strike="noStrike" kern="1200" cap="none" spc="0" normalizeH="0" noProof="0" dirty="0">
                <a:ln w="3175">
                  <a:solidFill>
                    <a:srgbClr val="FFF9DD"/>
                  </a:solidFill>
                  <a:miter lim="800000"/>
                </a:ln>
                <a:solidFill>
                  <a:srgbClr val="FFF9DD"/>
                </a:solidFill>
                <a:effectLst/>
                <a:uLnTx/>
                <a:uFillTx/>
                <a:latin typeface="Gotham" panose="02000504050000020004" pitchFamily="2" charset="0"/>
                <a:ea typeface="+mn-ea"/>
                <a:cs typeface="+mn-cs"/>
              </a:rPr>
              <a:t>  “Getting what I don’t deserve.”</a:t>
            </a:r>
            <a:endParaRPr kumimoji="0" lang="en-US" sz="3200" b="0" i="0" u="none" strike="noStrike" kern="1200" cap="none" spc="0" normalizeH="0" baseline="0" noProof="0" dirty="0">
              <a:ln w="3175">
                <a:solidFill>
                  <a:srgbClr val="FFF9DD"/>
                </a:solidFill>
                <a:miter lim="800000"/>
              </a:ln>
              <a:solidFill>
                <a:srgbClr val="FFF9DD"/>
              </a:solidFill>
              <a:effectLst/>
              <a:uLnTx/>
              <a:uFillTx/>
              <a:latin typeface="Gotham" panose="02000504050000020004" pitchFamily="2" charset="0"/>
              <a:ea typeface="+mn-ea"/>
              <a:cs typeface="+mn-cs"/>
            </a:endParaRPr>
          </a:p>
        </p:txBody>
      </p:sp>
      <p:sp>
        <p:nvSpPr>
          <p:cNvPr id="3" name="Freeform: Shape 2">
            <a:extLst>
              <a:ext uri="{FF2B5EF4-FFF2-40B4-BE49-F238E27FC236}">
                <a16:creationId xmlns:a16="http://schemas.microsoft.com/office/drawing/2014/main" id="{D72A5EBB-D20E-C37C-5AEA-7555712ECB7C}"/>
              </a:ext>
            </a:extLst>
          </p:cNvPr>
          <p:cNvSpPr/>
          <p:nvPr/>
        </p:nvSpPr>
        <p:spPr>
          <a:xfrm>
            <a:off x="6726546" y="2437434"/>
            <a:ext cx="980540" cy="51384"/>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37BA0B5D-2958-94BE-FEC2-3FB94A8996F0}"/>
              </a:ext>
            </a:extLst>
          </p:cNvPr>
          <p:cNvSpPr/>
          <p:nvPr/>
        </p:nvSpPr>
        <p:spPr>
          <a:xfrm>
            <a:off x="6445809" y="2834934"/>
            <a:ext cx="980540" cy="51384"/>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4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RECEIVE GRACE</a:t>
            </a:r>
          </a:p>
        </p:txBody>
      </p:sp>
      <p:sp>
        <p:nvSpPr>
          <p:cNvPr id="3" name="TextBox 2">
            <a:extLst>
              <a:ext uri="{FF2B5EF4-FFF2-40B4-BE49-F238E27FC236}">
                <a16:creationId xmlns:a16="http://schemas.microsoft.com/office/drawing/2014/main" id="{E8119146-B838-FE2D-6EBA-BFB43F988604}"/>
              </a:ext>
            </a:extLst>
          </p:cNvPr>
          <p:cNvSpPr txBox="1"/>
          <p:nvPr/>
        </p:nvSpPr>
        <p:spPr>
          <a:xfrm>
            <a:off x="3531203" y="1387715"/>
            <a:ext cx="512959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Real grace frees us from our guilt and shame.</a:t>
            </a:r>
          </a:p>
        </p:txBody>
      </p:sp>
      <p:sp>
        <p:nvSpPr>
          <p:cNvPr id="4" name="TextBox 3">
            <a:extLst>
              <a:ext uri="{FF2B5EF4-FFF2-40B4-BE49-F238E27FC236}">
                <a16:creationId xmlns:a16="http://schemas.microsoft.com/office/drawing/2014/main" id="{B41F7875-2B7B-B9D3-A083-70C80A4DF5A2}"/>
              </a:ext>
            </a:extLst>
          </p:cNvPr>
          <p:cNvSpPr txBox="1"/>
          <p:nvPr/>
        </p:nvSpPr>
        <p:spPr>
          <a:xfrm>
            <a:off x="2484265" y="2973629"/>
            <a:ext cx="7223470"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“There is therefore now no condemnation to those who are in Christ Jesus, who do not walk according to the flesh, but according to the Spirit.”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rPr>
              <a:t>Romans 8:1</a:t>
            </a:r>
          </a:p>
        </p:txBody>
      </p:sp>
      <p:sp>
        <p:nvSpPr>
          <p:cNvPr id="5" name="TextBox 4">
            <a:extLst>
              <a:ext uri="{FF2B5EF4-FFF2-40B4-BE49-F238E27FC236}">
                <a16:creationId xmlns:a16="http://schemas.microsoft.com/office/drawing/2014/main" id="{FD154F14-81EE-8800-1E50-C4D72BA4C422}"/>
              </a:ext>
            </a:extLst>
          </p:cNvPr>
          <p:cNvSpPr txBox="1"/>
          <p:nvPr/>
        </p:nvSpPr>
        <p:spPr>
          <a:xfrm>
            <a:off x="13185042" y="4291529"/>
            <a:ext cx="1634496" cy="1331134"/>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Single</a:t>
            </a:r>
          </a:p>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epic</a:t>
            </a:r>
          </a:p>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fail.</a:t>
            </a:r>
          </a:p>
        </p:txBody>
      </p:sp>
      <p:sp>
        <p:nvSpPr>
          <p:cNvPr id="9" name="TextBox 8">
            <a:extLst>
              <a:ext uri="{FF2B5EF4-FFF2-40B4-BE49-F238E27FC236}">
                <a16:creationId xmlns:a16="http://schemas.microsoft.com/office/drawing/2014/main" id="{C48AAAA7-5309-1E18-8595-FAA393112EF1}"/>
              </a:ext>
            </a:extLst>
          </p:cNvPr>
          <p:cNvSpPr txBox="1"/>
          <p:nvPr/>
        </p:nvSpPr>
        <p:spPr>
          <a:xfrm>
            <a:off x="3007734" y="2973629"/>
            <a:ext cx="6176532"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“If we confess our sins, He is faithful and just to forgive us our sins and to cleanse us from all unrighteousness.”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1 John 1:9</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10" name="TextBox 9">
            <a:extLst>
              <a:ext uri="{FF2B5EF4-FFF2-40B4-BE49-F238E27FC236}">
                <a16:creationId xmlns:a16="http://schemas.microsoft.com/office/drawing/2014/main" id="{D7C909AD-C957-BE45-6CDB-23E720180A37}"/>
              </a:ext>
            </a:extLst>
          </p:cNvPr>
          <p:cNvSpPr txBox="1"/>
          <p:nvPr/>
        </p:nvSpPr>
        <p:spPr>
          <a:xfrm>
            <a:off x="2281107" y="2973629"/>
            <a:ext cx="7629786"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“Here is a trustworthy saying that deserves full acceptance: Christ Jesus came into the world to save sinners of whom I am the worst.”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1 Timothy 1:15</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8" name="Freeform: Shape 7">
            <a:extLst>
              <a:ext uri="{FF2B5EF4-FFF2-40B4-BE49-F238E27FC236}">
                <a16:creationId xmlns:a16="http://schemas.microsoft.com/office/drawing/2014/main" id="{515CE7A2-1A0D-407E-4767-35B619520906}"/>
              </a:ext>
            </a:extLst>
          </p:cNvPr>
          <p:cNvSpPr/>
          <p:nvPr/>
        </p:nvSpPr>
        <p:spPr>
          <a:xfrm>
            <a:off x="6341535" y="4149356"/>
            <a:ext cx="749300"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9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9" grpId="0" animBg="1"/>
      <p:bldP spid="9" grpId="1" animBg="1"/>
      <p:bldP spid="10"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RECEIVE GRACE</a:t>
            </a:r>
          </a:p>
        </p:txBody>
      </p:sp>
      <p:sp>
        <p:nvSpPr>
          <p:cNvPr id="3" name="TextBox 2">
            <a:extLst>
              <a:ext uri="{FF2B5EF4-FFF2-40B4-BE49-F238E27FC236}">
                <a16:creationId xmlns:a16="http://schemas.microsoft.com/office/drawing/2014/main" id="{E8119146-B838-FE2D-6EBA-BFB43F988604}"/>
              </a:ext>
            </a:extLst>
          </p:cNvPr>
          <p:cNvSpPr txBox="1"/>
          <p:nvPr/>
        </p:nvSpPr>
        <p:spPr>
          <a:xfrm>
            <a:off x="3531203" y="1387715"/>
            <a:ext cx="512959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Real grace frees us from our guilt and shame.</a:t>
            </a:r>
          </a:p>
        </p:txBody>
      </p:sp>
      <p:sp>
        <p:nvSpPr>
          <p:cNvPr id="9" name="TextBox 8">
            <a:extLst>
              <a:ext uri="{FF2B5EF4-FFF2-40B4-BE49-F238E27FC236}">
                <a16:creationId xmlns:a16="http://schemas.microsoft.com/office/drawing/2014/main" id="{C48AAAA7-5309-1E18-8595-FAA393112EF1}"/>
              </a:ext>
            </a:extLst>
          </p:cNvPr>
          <p:cNvSpPr txBox="1"/>
          <p:nvPr/>
        </p:nvSpPr>
        <p:spPr>
          <a:xfrm>
            <a:off x="3007734" y="2973629"/>
            <a:ext cx="6176532" cy="1246495"/>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“All of us have become like one who is unclean, and all our righteous acts are like filthy rags…”</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Isaiah 64:6</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5" name="TextBox 4">
            <a:extLst>
              <a:ext uri="{FF2B5EF4-FFF2-40B4-BE49-F238E27FC236}">
                <a16:creationId xmlns:a16="http://schemas.microsoft.com/office/drawing/2014/main" id="{FD154F14-81EE-8800-1E50-C4D72BA4C422}"/>
              </a:ext>
            </a:extLst>
          </p:cNvPr>
          <p:cNvSpPr txBox="1"/>
          <p:nvPr/>
        </p:nvSpPr>
        <p:spPr>
          <a:xfrm>
            <a:off x="2672615" y="3104433"/>
            <a:ext cx="6846770" cy="984885"/>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Pretending I’m not sick is not a very effective way</a:t>
            </a: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 to get well.</a:t>
            </a:r>
            <a:endPar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17587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RECEIVE GRACE</a:t>
            </a:r>
          </a:p>
        </p:txBody>
      </p:sp>
      <p:sp>
        <p:nvSpPr>
          <p:cNvPr id="3" name="TextBox 2">
            <a:extLst>
              <a:ext uri="{FF2B5EF4-FFF2-40B4-BE49-F238E27FC236}">
                <a16:creationId xmlns:a16="http://schemas.microsoft.com/office/drawing/2014/main" id="{E8119146-B838-FE2D-6EBA-BFB43F988604}"/>
              </a:ext>
            </a:extLst>
          </p:cNvPr>
          <p:cNvSpPr txBox="1"/>
          <p:nvPr/>
        </p:nvSpPr>
        <p:spPr>
          <a:xfrm>
            <a:off x="1864093" y="1387715"/>
            <a:ext cx="846381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Real grace is not about who we are or </a:t>
            </a:r>
            <a:b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b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what we did but what we want to become.</a:t>
            </a:r>
          </a:p>
        </p:txBody>
      </p:sp>
      <p:sp>
        <p:nvSpPr>
          <p:cNvPr id="4" name="TextBox 3">
            <a:extLst>
              <a:ext uri="{FF2B5EF4-FFF2-40B4-BE49-F238E27FC236}">
                <a16:creationId xmlns:a16="http://schemas.microsoft.com/office/drawing/2014/main" id="{B41F7875-2B7B-B9D3-A083-70C80A4DF5A2}"/>
              </a:ext>
            </a:extLst>
          </p:cNvPr>
          <p:cNvSpPr txBox="1"/>
          <p:nvPr/>
        </p:nvSpPr>
        <p:spPr>
          <a:xfrm>
            <a:off x="2201333" y="2847967"/>
            <a:ext cx="7789334" cy="2400657"/>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“At this they covered their ears and, yelling at the top of their voices, they all rushed at him, dragged him out of the city and began to stone him. Meanwhile, the witnesses laid their coats at the feet of a young man named Saul.”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rPr>
              <a:t>Acts 7:57, 58</a:t>
            </a:r>
          </a:p>
        </p:txBody>
      </p:sp>
      <p:sp>
        <p:nvSpPr>
          <p:cNvPr id="5" name="TextBox 4">
            <a:extLst>
              <a:ext uri="{FF2B5EF4-FFF2-40B4-BE49-F238E27FC236}">
                <a16:creationId xmlns:a16="http://schemas.microsoft.com/office/drawing/2014/main" id="{FD154F14-81EE-8800-1E50-C4D72BA4C422}"/>
              </a:ext>
            </a:extLst>
          </p:cNvPr>
          <p:cNvSpPr txBox="1"/>
          <p:nvPr/>
        </p:nvSpPr>
        <p:spPr>
          <a:xfrm>
            <a:off x="13185042" y="4291529"/>
            <a:ext cx="1634496" cy="1331134"/>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Single</a:t>
            </a:r>
          </a:p>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epic</a:t>
            </a:r>
          </a:p>
          <a:p>
            <a:pPr marL="0" marR="0" lvl="0" indent="0" algn="ctr" defTabSz="457200" rtl="0" eaLnBrk="1" fontAlgn="auto" latinLnBrk="0" hangingPunct="1">
              <a:lnSpc>
                <a:spcPts val="3100"/>
              </a:lnSpc>
              <a:spcBef>
                <a:spcPts val="0"/>
              </a:spcBef>
              <a:spcAft>
                <a:spcPts val="0"/>
              </a:spcAft>
              <a:buClrTx/>
              <a:buSzTx/>
              <a:buFontTx/>
              <a:buNone/>
              <a:tabLst>
                <a:tab pos="231775" algn="l"/>
              </a:tabLst>
              <a:defRPr/>
            </a:pPr>
            <a:r>
              <a:rPr kumimoji="0" lang="en-US" sz="28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fail.</a:t>
            </a:r>
          </a:p>
        </p:txBody>
      </p:sp>
      <p:sp>
        <p:nvSpPr>
          <p:cNvPr id="9" name="TextBox 8">
            <a:extLst>
              <a:ext uri="{FF2B5EF4-FFF2-40B4-BE49-F238E27FC236}">
                <a16:creationId xmlns:a16="http://schemas.microsoft.com/office/drawing/2014/main" id="{C48AAAA7-5309-1E18-8595-FAA393112EF1}"/>
              </a:ext>
            </a:extLst>
          </p:cNvPr>
          <p:cNvSpPr txBox="1"/>
          <p:nvPr/>
        </p:nvSpPr>
        <p:spPr>
          <a:xfrm>
            <a:off x="1354719" y="2847967"/>
            <a:ext cx="9482562" cy="3170099"/>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“And Saul approved of his execution. And there arose </a:t>
            </a:r>
            <a:b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b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on that day a great persecution against the church in Jerusalem, and they were all scattered throughout the regions of Judea and Samaria, except the apostles. Devout men buried Stephen and made great lamentation over him. But Saul was ravaging the church, and entering house after house, he dragged off men and women and committed them to prison.”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Acts 8:1-3</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10" name="TextBox 9">
            <a:extLst>
              <a:ext uri="{FF2B5EF4-FFF2-40B4-BE49-F238E27FC236}">
                <a16:creationId xmlns:a16="http://schemas.microsoft.com/office/drawing/2014/main" id="{D7C909AD-C957-BE45-6CDB-23E720180A37}"/>
              </a:ext>
            </a:extLst>
          </p:cNvPr>
          <p:cNvSpPr txBox="1"/>
          <p:nvPr/>
        </p:nvSpPr>
        <p:spPr>
          <a:xfrm>
            <a:off x="2160752" y="2861251"/>
            <a:ext cx="7870496" cy="2785378"/>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“Meanwhile, Saul was still breathing out murderous threats against the Lord’s disciples. He went to the high priest and asked him for letters to the synagogues in Damascus, so that if he found any there who belonged to the Way, whether men or women, he might take them as prisoners to Jerusalem.”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 Acts 9:1, 2</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6" name="TextBox 5">
            <a:extLst>
              <a:ext uri="{FF2B5EF4-FFF2-40B4-BE49-F238E27FC236}">
                <a16:creationId xmlns:a16="http://schemas.microsoft.com/office/drawing/2014/main" id="{D5B04BD1-B396-0EDF-16CA-D6671E88C27E}"/>
              </a:ext>
            </a:extLst>
          </p:cNvPr>
          <p:cNvSpPr txBox="1"/>
          <p:nvPr/>
        </p:nvSpPr>
        <p:spPr>
          <a:xfrm>
            <a:off x="1726928" y="2857986"/>
            <a:ext cx="8740679" cy="2400657"/>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 too was convinced that I ought to do all that was possible to oppose the name of Jesus of Nazareth. And that is just what I did in Jerusalem. On the authority of the chief priests I put many of the Lord’s people in prison, and when they were put to death, </a:t>
            </a:r>
            <a:b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b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 cast my vote against them… </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7" name="TextBox 6">
            <a:extLst>
              <a:ext uri="{FF2B5EF4-FFF2-40B4-BE49-F238E27FC236}">
                <a16:creationId xmlns:a16="http://schemas.microsoft.com/office/drawing/2014/main" id="{2B31E998-E7AA-4D83-8F46-827A08A6279E}"/>
              </a:ext>
            </a:extLst>
          </p:cNvPr>
          <p:cNvSpPr txBox="1"/>
          <p:nvPr/>
        </p:nvSpPr>
        <p:spPr>
          <a:xfrm>
            <a:off x="2318091" y="2857986"/>
            <a:ext cx="7555817" cy="3170099"/>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you have heard of my former life in Judaism, how I persecuted the church of </a:t>
            </a:r>
          </a:p>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God violently and tried to destroy it.”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Galatians 1:13</a:t>
            </a:r>
          </a:p>
          <a:p>
            <a:pPr marL="115888" lvl="0" indent="-115888">
              <a:tabLst>
                <a:tab pos="231775" algn="l"/>
              </a:tabLst>
              <a:defRPr/>
            </a:pP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a:p>
            <a:pPr marL="115888"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I am the least of the apostles, unworthy to be called an apostle, because I persecuted the church of God.”  </a:t>
            </a:r>
            <a:r>
              <a:rPr lang="en-US" sz="2500" dirty="0">
                <a:ln>
                  <a:solidFill>
                    <a:prstClr val="white"/>
                  </a:solidFill>
                </a:ln>
                <a:solidFill>
                  <a:srgbClr val="2DFAFF"/>
                </a:solidFill>
                <a:effectLst>
                  <a:outerShdw blurRad="38100" dist="38100" dir="2700000" algn="tl">
                    <a:srgbClr val="000000"/>
                  </a:outerShdw>
                </a:effectLst>
                <a:latin typeface="Gotham" panose="02000504050000020004" pitchFamily="2" charset="0"/>
              </a:rPr>
              <a:t>	</a:t>
            </a:r>
            <a:r>
              <a:rPr lang="en-US" sz="2500" dirty="0">
                <a:ln>
                  <a:solidFill>
                    <a:srgbClr val="0681A2"/>
                  </a:solidFill>
                </a:ln>
                <a:solidFill>
                  <a:srgbClr val="0681A2"/>
                </a:solidFill>
                <a:effectLst>
                  <a:glow rad="101600">
                    <a:schemeClr val="bg1"/>
                  </a:glow>
                </a:effectLst>
                <a:latin typeface="Gotham" panose="02000504050000020004" pitchFamily="2" charset="0"/>
              </a:rPr>
              <a:t>1 Corinthians 15:9</a:t>
            </a:r>
          </a:p>
        </p:txBody>
      </p:sp>
      <p:sp>
        <p:nvSpPr>
          <p:cNvPr id="11" name="TextBox 10">
            <a:extLst>
              <a:ext uri="{FF2B5EF4-FFF2-40B4-BE49-F238E27FC236}">
                <a16:creationId xmlns:a16="http://schemas.microsoft.com/office/drawing/2014/main" id="{94BE6911-FD1F-EFC2-1805-6F0B4C84A43B}"/>
              </a:ext>
            </a:extLst>
          </p:cNvPr>
          <p:cNvSpPr txBox="1"/>
          <p:nvPr/>
        </p:nvSpPr>
        <p:spPr>
          <a:xfrm>
            <a:off x="1968210" y="2847967"/>
            <a:ext cx="8255578"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“But by the grace of God I am what I am, and his grace toward me was not in vain. On the contrary, I worked harder than any of them, though it was not I, but the grace of God that is with me.”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 1 Corinthians 15:10</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8" name="TextBox 7">
            <a:extLst>
              <a:ext uri="{FF2B5EF4-FFF2-40B4-BE49-F238E27FC236}">
                <a16:creationId xmlns:a16="http://schemas.microsoft.com/office/drawing/2014/main" id="{2248154E-7D37-E23E-0211-D67318A96180}"/>
              </a:ext>
            </a:extLst>
          </p:cNvPr>
          <p:cNvSpPr txBox="1"/>
          <p:nvPr/>
        </p:nvSpPr>
        <p:spPr>
          <a:xfrm>
            <a:off x="1726928" y="2857986"/>
            <a:ext cx="8740679"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	…Many a time I went from one synagogue to another to have them punished, and I tried to force them to blaspheme. I was so obsessed with persecuting them that I even hunted them down in foreign cities.”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 Acts 26:9-11</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13718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1" fill="hold" grpId="1" nodeType="clickEffect">
                                  <p:stCondLst>
                                    <p:cond delay="0"/>
                                  </p:stCondLst>
                                  <p:childTnLst>
                                    <p:animEffect transition="out" filter="wipe(up)">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9" grpId="0" animBg="1"/>
      <p:bldP spid="9" grpId="1" animBg="1"/>
      <p:bldP spid="10" grpId="0" animBg="1"/>
      <p:bldP spid="10" grpId="1" animBg="1"/>
      <p:bldP spid="6" grpId="0" animBg="1"/>
      <p:bldP spid="6" grpId="1" animBg="1"/>
      <p:bldP spid="7" grpId="0" animBg="1"/>
      <p:bldP spid="7" grpId="1" animBg="1"/>
      <p:bldP spid="11" grpId="0"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RECEIVE GRACE</a:t>
            </a:r>
          </a:p>
        </p:txBody>
      </p:sp>
      <p:sp>
        <p:nvSpPr>
          <p:cNvPr id="3" name="TextBox 2">
            <a:extLst>
              <a:ext uri="{FF2B5EF4-FFF2-40B4-BE49-F238E27FC236}">
                <a16:creationId xmlns:a16="http://schemas.microsoft.com/office/drawing/2014/main" id="{E8119146-B838-FE2D-6EBA-BFB43F988604}"/>
              </a:ext>
            </a:extLst>
          </p:cNvPr>
          <p:cNvSpPr txBox="1"/>
          <p:nvPr/>
        </p:nvSpPr>
        <p:spPr>
          <a:xfrm>
            <a:off x="1864093" y="1387715"/>
            <a:ext cx="846381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Real grace is not about who we are or </a:t>
            </a:r>
            <a:b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b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what we did but what we want to become.</a:t>
            </a:r>
          </a:p>
        </p:txBody>
      </p:sp>
      <p:sp>
        <p:nvSpPr>
          <p:cNvPr id="8" name="TextBox 7">
            <a:extLst>
              <a:ext uri="{FF2B5EF4-FFF2-40B4-BE49-F238E27FC236}">
                <a16:creationId xmlns:a16="http://schemas.microsoft.com/office/drawing/2014/main" id="{060216DD-0435-10BE-0C51-9BE59CF50B84}"/>
              </a:ext>
            </a:extLst>
          </p:cNvPr>
          <p:cNvSpPr txBox="1"/>
          <p:nvPr/>
        </p:nvSpPr>
        <p:spPr>
          <a:xfrm>
            <a:off x="2412733" y="3104433"/>
            <a:ext cx="7366534" cy="984885"/>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You and I are alive today</a:t>
            </a: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 </a:t>
            </a:r>
            <a:b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b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because of the mercy of God.</a:t>
            </a:r>
            <a:endPar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endParaRPr>
          </a:p>
        </p:txBody>
      </p:sp>
      <p:sp>
        <p:nvSpPr>
          <p:cNvPr id="12" name="TextBox 11">
            <a:extLst>
              <a:ext uri="{FF2B5EF4-FFF2-40B4-BE49-F238E27FC236}">
                <a16:creationId xmlns:a16="http://schemas.microsoft.com/office/drawing/2014/main" id="{AF3DC3E8-B144-1864-BB14-D793C81DA72A}"/>
              </a:ext>
            </a:extLst>
          </p:cNvPr>
          <p:cNvSpPr txBox="1"/>
          <p:nvPr/>
        </p:nvSpPr>
        <p:spPr>
          <a:xfrm>
            <a:off x="2412733" y="3104433"/>
            <a:ext cx="7366534" cy="2254463"/>
          </a:xfrm>
          <a:prstGeom prst="rect">
            <a:avLst/>
          </a:prstGeom>
          <a:solidFill>
            <a:srgbClr val="FFF3C2"/>
          </a:solidFill>
          <a:ln w="31750">
            <a:solidFill>
              <a:srgbClr val="0681A2"/>
            </a:solidFill>
          </a:ln>
        </p:spPr>
        <p:txBody>
          <a:bodyPr wrap="square" bIns="91440" rtlCol="0">
            <a:spAutoFit/>
          </a:bodyPr>
          <a:lstStyle/>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rPr>
              <a:t>You and I are alive today</a:t>
            </a: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 </a:t>
            </a:r>
            <a:b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b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because of the mercy of God.</a:t>
            </a:r>
          </a:p>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endParaRPr lang="en-US" sz="3200" baseline="0" dirty="0">
              <a:ln>
                <a:solidFill>
                  <a:srgbClr val="0681A2"/>
                </a:solidFill>
              </a:ln>
              <a:solidFill>
                <a:srgbClr val="0681A2"/>
              </a:solidFill>
              <a:latin typeface="Gotham" panose="02000504050000020004" pitchFamily="2" charset="0"/>
            </a:endParaRPr>
          </a:p>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You and I are saved today</a:t>
            </a:r>
          </a:p>
          <a:p>
            <a:pPr marL="0" marR="0" lvl="0" indent="0" algn="ctr" defTabSz="457200" rtl="0" eaLnBrk="1" fontAlgn="auto" latinLnBrk="0" hangingPunct="1">
              <a:lnSpc>
                <a:spcPts val="3300"/>
              </a:lnSpc>
              <a:spcBef>
                <a:spcPts val="0"/>
              </a:spcBef>
              <a:spcAft>
                <a:spcPts val="0"/>
              </a:spcAft>
              <a:buClrTx/>
              <a:buSzTx/>
              <a:buFontTx/>
              <a:buNone/>
              <a:tabLst>
                <a:tab pos="231775" algn="l"/>
              </a:tabLst>
              <a:defRPr/>
            </a:pPr>
            <a:r>
              <a:rPr kumimoji="0" lang="en-US" sz="3200" b="0" i="0" u="none" strike="noStrike" kern="1200" cap="none" spc="0" normalizeH="0" noProof="0" dirty="0">
                <a:ln>
                  <a:solidFill>
                    <a:srgbClr val="0681A2"/>
                  </a:solidFill>
                </a:ln>
                <a:solidFill>
                  <a:srgbClr val="0681A2"/>
                </a:solidFill>
                <a:effectLst/>
                <a:uLnTx/>
                <a:uFillTx/>
                <a:latin typeface="Gotham" panose="02000504050000020004" pitchFamily="2" charset="0"/>
                <a:ea typeface="+mn-ea"/>
                <a:cs typeface="+mn-cs"/>
              </a:rPr>
              <a:t>because of the grace of God.</a:t>
            </a:r>
            <a:endParaRPr kumimoji="0" lang="en-US" sz="3200" b="0" i="0" u="none" strike="noStrike" kern="1200" cap="none" spc="0" normalizeH="0" baseline="0" noProof="0" dirty="0">
              <a:ln>
                <a:solidFill>
                  <a:srgbClr val="0681A2"/>
                </a:solidFill>
              </a:ln>
              <a:solidFill>
                <a:srgbClr val="0681A2"/>
              </a:solidFill>
              <a:effectLst/>
              <a:uLnTx/>
              <a:uFillTx/>
              <a:latin typeface="Gotham" panose="02000504050000020004" pitchFamily="2" charset="0"/>
              <a:ea typeface="+mn-ea"/>
              <a:cs typeface="+mn-cs"/>
            </a:endParaRPr>
          </a:p>
        </p:txBody>
      </p:sp>
      <p:sp>
        <p:nvSpPr>
          <p:cNvPr id="4" name="TextBox 3">
            <a:extLst>
              <a:ext uri="{FF2B5EF4-FFF2-40B4-BE49-F238E27FC236}">
                <a16:creationId xmlns:a16="http://schemas.microsoft.com/office/drawing/2014/main" id="{B41F7875-2B7B-B9D3-A083-70C80A4DF5A2}"/>
              </a:ext>
            </a:extLst>
          </p:cNvPr>
          <p:cNvSpPr txBox="1"/>
          <p:nvPr/>
        </p:nvSpPr>
        <p:spPr>
          <a:xfrm>
            <a:off x="3144608" y="3193738"/>
            <a:ext cx="5902783"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“For by grace you have been saved through faith. And this is not your own doing; it is the gift of God.”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rPr>
              <a:t>Ephesians 2:8</a:t>
            </a:r>
          </a:p>
        </p:txBody>
      </p:sp>
      <p:sp>
        <p:nvSpPr>
          <p:cNvPr id="6" name="Freeform: Shape 5">
            <a:extLst>
              <a:ext uri="{FF2B5EF4-FFF2-40B4-BE49-F238E27FC236}">
                <a16:creationId xmlns:a16="http://schemas.microsoft.com/office/drawing/2014/main" id="{5D2D2D08-2D17-702F-964E-FD375058EF7A}"/>
              </a:ext>
            </a:extLst>
          </p:cNvPr>
          <p:cNvSpPr/>
          <p:nvPr/>
        </p:nvSpPr>
        <p:spPr>
          <a:xfrm>
            <a:off x="6345546" y="3545783"/>
            <a:ext cx="980540" cy="51384"/>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430931C-C02B-51BB-B6F9-3FC09D3BF627}"/>
              </a:ext>
            </a:extLst>
          </p:cNvPr>
          <p:cNvSpPr/>
          <p:nvPr/>
        </p:nvSpPr>
        <p:spPr>
          <a:xfrm>
            <a:off x="6193146" y="3990492"/>
            <a:ext cx="1132940" cy="48025"/>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2033D21-0A3D-B262-E965-3FCCEFF5D8A9}"/>
              </a:ext>
            </a:extLst>
          </p:cNvPr>
          <p:cNvSpPr/>
          <p:nvPr/>
        </p:nvSpPr>
        <p:spPr>
          <a:xfrm>
            <a:off x="6218546" y="4776929"/>
            <a:ext cx="1132940" cy="48025"/>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5ECBF88-C72D-BF29-AA8C-C0FFC7C8FC61}"/>
              </a:ext>
            </a:extLst>
          </p:cNvPr>
          <p:cNvSpPr/>
          <p:nvPr/>
        </p:nvSpPr>
        <p:spPr>
          <a:xfrm>
            <a:off x="6294746" y="5208729"/>
            <a:ext cx="1132940" cy="48025"/>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D8401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96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4" grpId="0" animBg="1"/>
      <p:bldP spid="6" grpId="0" animBg="1"/>
      <p:bldP spid="6" grpId="1" animBg="1"/>
      <p:bldP spid="7" grpId="0" animBg="1"/>
      <p:bldP spid="7"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5" name="TextBox 4">
            <a:extLst>
              <a:ext uri="{FF2B5EF4-FFF2-40B4-BE49-F238E27FC236}">
                <a16:creationId xmlns:a16="http://schemas.microsoft.com/office/drawing/2014/main" id="{FD154F14-81EE-8800-1E50-C4D72BA4C422}"/>
              </a:ext>
            </a:extLst>
          </p:cNvPr>
          <p:cNvSpPr txBox="1"/>
          <p:nvPr/>
        </p:nvSpPr>
        <p:spPr>
          <a:xfrm>
            <a:off x="920817" y="1871055"/>
            <a:ext cx="10350366" cy="1523494"/>
          </a:xfrm>
          <a:prstGeom prst="rect">
            <a:avLst/>
          </a:prstGeom>
          <a:solidFill>
            <a:srgbClr val="FFF3C2"/>
          </a:solidFill>
          <a:ln w="31750">
            <a:solidFill>
              <a:srgbClr val="0681A2"/>
            </a:solidFill>
          </a:ln>
        </p:spPr>
        <p:txBody>
          <a:bodyPr wrap="square" bIns="91440" rtlCol="0">
            <a:spAutoFit/>
          </a:bodyPr>
          <a:lstStyle/>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“After Paul was saved, he became a foremost </a:t>
            </a:r>
          </a:p>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saint and the Lord did not allot </a:t>
            </a:r>
          </a:p>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him a second class place in the church.</a:t>
            </a:r>
          </a:p>
        </p:txBody>
      </p:sp>
      <p:sp>
        <p:nvSpPr>
          <p:cNvPr id="3" name="TextBox 2">
            <a:extLst>
              <a:ext uri="{FF2B5EF4-FFF2-40B4-BE49-F238E27FC236}">
                <a16:creationId xmlns:a16="http://schemas.microsoft.com/office/drawing/2014/main" id="{51F3ED89-08B7-1F4D-ED33-A7A45D6A8DD0}"/>
              </a:ext>
            </a:extLst>
          </p:cNvPr>
          <p:cNvSpPr txBox="1"/>
          <p:nvPr/>
        </p:nvSpPr>
        <p:spPr>
          <a:xfrm>
            <a:off x="920817" y="1871055"/>
            <a:ext cx="10350366" cy="1985159"/>
          </a:xfrm>
          <a:prstGeom prst="rect">
            <a:avLst/>
          </a:prstGeom>
          <a:solidFill>
            <a:srgbClr val="FFF3C2"/>
          </a:solidFill>
          <a:ln w="31750">
            <a:solidFill>
              <a:srgbClr val="0681A2"/>
            </a:solidFill>
          </a:ln>
        </p:spPr>
        <p:txBody>
          <a:bodyPr wrap="square" bIns="91440" rtlCol="0">
            <a:spAutoFit/>
          </a:bodyPr>
          <a:lstStyle/>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He had been a leading sinner </a:t>
            </a:r>
            <a:br>
              <a:rPr lang="en-US" sz="3200" dirty="0">
                <a:ln>
                  <a:solidFill>
                    <a:srgbClr val="0681A2"/>
                  </a:solidFill>
                </a:ln>
                <a:solidFill>
                  <a:srgbClr val="0681A2"/>
                </a:solidFill>
                <a:latin typeface="Gotham" panose="02000504050000020004" pitchFamily="2" charset="0"/>
              </a:rPr>
            </a:br>
            <a:r>
              <a:rPr lang="en-US" sz="3200" dirty="0">
                <a:ln>
                  <a:solidFill>
                    <a:srgbClr val="0681A2"/>
                  </a:solidFill>
                </a:ln>
                <a:solidFill>
                  <a:srgbClr val="0681A2"/>
                </a:solidFill>
                <a:latin typeface="Gotham" panose="02000504050000020004" pitchFamily="2" charset="0"/>
              </a:rPr>
              <a:t>but his Lord did not, therefore, </a:t>
            </a:r>
          </a:p>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say “I will save you but I’ll always remember </a:t>
            </a:r>
          </a:p>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your wickedness as a disadvantage. Not so!</a:t>
            </a:r>
            <a:endParaRPr kumimoji="0" lang="en-US" sz="3200" b="0" i="1" u="none" strike="noStrike" kern="1200" cap="none" spc="0" normalizeH="0" baseline="0" noProof="0" dirty="0">
              <a:ln>
                <a:solidFill>
                  <a:srgbClr val="0681A2"/>
                </a:solidFill>
              </a:ln>
              <a:solidFill>
                <a:srgbClr val="0681A2"/>
              </a:solidFill>
              <a:effectLst/>
              <a:uLnTx/>
              <a:uFillTx/>
              <a:latin typeface="Gotham" panose="02000504050000020004" pitchFamily="2" charset="0"/>
            </a:endParaRPr>
          </a:p>
        </p:txBody>
      </p:sp>
      <p:sp>
        <p:nvSpPr>
          <p:cNvPr id="4" name="TextBox 3">
            <a:extLst>
              <a:ext uri="{FF2B5EF4-FFF2-40B4-BE49-F238E27FC236}">
                <a16:creationId xmlns:a16="http://schemas.microsoft.com/office/drawing/2014/main" id="{D8B254C8-E20A-4645-3F60-83684276FA83}"/>
              </a:ext>
            </a:extLst>
          </p:cNvPr>
          <p:cNvSpPr txBox="1"/>
          <p:nvPr/>
        </p:nvSpPr>
        <p:spPr>
          <a:xfrm>
            <a:off x="920817" y="1871055"/>
            <a:ext cx="10350366" cy="3370153"/>
          </a:xfrm>
          <a:prstGeom prst="rect">
            <a:avLst/>
          </a:prstGeom>
          <a:solidFill>
            <a:srgbClr val="FFF3C2"/>
          </a:solidFill>
          <a:ln w="31750">
            <a:solidFill>
              <a:srgbClr val="0681A2"/>
            </a:solidFill>
          </a:ln>
        </p:spPr>
        <p:txBody>
          <a:bodyPr wrap="square" bIns="91440" rtlCol="0">
            <a:spAutoFit/>
          </a:bodyPr>
          <a:lstStyle/>
          <a:p>
            <a:pPr lvl="0" algn="ctr">
              <a:lnSpc>
                <a:spcPts val="3600"/>
              </a:lnSpc>
              <a:tabLst>
                <a:tab pos="231775" algn="l"/>
              </a:tabLst>
              <a:defRPr/>
            </a:pPr>
            <a:r>
              <a:rPr lang="en-US" sz="3200" dirty="0">
                <a:ln>
                  <a:solidFill>
                    <a:srgbClr val="0681A2"/>
                  </a:solidFill>
                </a:ln>
                <a:solidFill>
                  <a:srgbClr val="0681A2"/>
                </a:solidFill>
                <a:latin typeface="Gotham" panose="02000504050000020004" pitchFamily="2" charset="0"/>
              </a:rPr>
              <a:t>He counted him faithful, put him into ministry and into apostleship, so that he was not a wit behind the very chief apostles. Brother, there is no reason why, if you have gone very far in sin, you should go equally far in usefulness.”</a:t>
            </a:r>
          </a:p>
          <a:p>
            <a:pPr lvl="0" algn="ctr">
              <a:lnSpc>
                <a:spcPts val="3600"/>
              </a:lnSpc>
              <a:tabLst>
                <a:tab pos="231775" algn="l"/>
              </a:tabLst>
              <a:defRPr/>
            </a:pPr>
            <a:r>
              <a:rPr lang="en-US" sz="3200" i="1" dirty="0">
                <a:ln>
                  <a:solidFill>
                    <a:srgbClr val="0681A2"/>
                  </a:solidFill>
                </a:ln>
                <a:solidFill>
                  <a:srgbClr val="0681A2"/>
                </a:solidFill>
                <a:latin typeface="Gotham" panose="02000504050000020004" pitchFamily="2" charset="0"/>
              </a:rPr>
              <a:t>										</a:t>
            </a:r>
          </a:p>
          <a:p>
            <a:pPr lvl="0" algn="ctr">
              <a:lnSpc>
                <a:spcPts val="3600"/>
              </a:lnSpc>
              <a:tabLst>
                <a:tab pos="231775" algn="l"/>
              </a:tabLst>
              <a:defRPr/>
            </a:pPr>
            <a:r>
              <a:rPr lang="en-US" sz="3200" i="1" dirty="0">
                <a:ln>
                  <a:solidFill>
                    <a:srgbClr val="0681A2"/>
                  </a:solidFill>
                </a:ln>
                <a:solidFill>
                  <a:srgbClr val="0681A2"/>
                </a:solidFill>
                <a:latin typeface="Gotham" panose="02000504050000020004" pitchFamily="2" charset="0"/>
              </a:rPr>
              <a:t>										- Charles Spurgeon </a:t>
            </a:r>
            <a:endParaRPr kumimoji="0" lang="en-US" sz="3200" b="0" i="1" u="none" strike="noStrike" kern="1200" cap="none" spc="0" normalizeH="0" baseline="0" noProof="0" dirty="0">
              <a:ln>
                <a:solidFill>
                  <a:srgbClr val="0681A2"/>
                </a:solidFill>
              </a:ln>
              <a:solidFill>
                <a:srgbClr val="0681A2"/>
              </a:solidFill>
              <a:effectLst/>
              <a:uLnTx/>
              <a:uFillTx/>
              <a:latin typeface="Gotham" panose="02000504050000020004" pitchFamily="2" charset="0"/>
            </a:endParaRPr>
          </a:p>
        </p:txBody>
      </p:sp>
    </p:spTree>
    <p:extLst>
      <p:ext uri="{BB962C8B-B14F-4D97-AF65-F5344CB8AC3E}">
        <p14:creationId xmlns:p14="http://schemas.microsoft.com/office/powerpoint/2010/main" val="10699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1" nodeType="clickEffect">
                                  <p:stCondLst>
                                    <p:cond delay="0"/>
                                  </p:stCondLst>
                                  <p:childTnLst>
                                    <p:animEffect transition="out" filter="wipe(up)">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ntr" presetSubtype="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2D744-DEBD-4616-7634-2B0EBAAE018C}"/>
              </a:ext>
            </a:extLst>
          </p:cNvPr>
          <p:cNvSpPr txBox="1"/>
          <p:nvPr/>
        </p:nvSpPr>
        <p:spPr>
          <a:xfrm>
            <a:off x="0" y="277070"/>
            <a:ext cx="12192000" cy="800219"/>
          </a:xfrm>
          <a:prstGeom prst="rect">
            <a:avLst/>
          </a:prstGeom>
          <a:solidFill>
            <a:srgbClr val="0681A2"/>
          </a:solidFill>
        </p:spPr>
        <p:txBody>
          <a:bodyPr wrap="square" tIns="91440" bIns="91440" rtlCol="0">
            <a:spAutoFit/>
          </a:bodyPr>
          <a:lstStyle/>
          <a:p>
            <a:pPr lvl="0" algn="ctr">
              <a:lnSpc>
                <a:spcPts val="4800"/>
              </a:lnSpc>
              <a:defRPr/>
            </a:pPr>
            <a:r>
              <a:rPr lang="en-US" sz="4400" dirty="0">
                <a:ln w="3175">
                  <a:solidFill>
                    <a:prstClr val="white"/>
                  </a:solidFill>
                  <a:miter lim="800000"/>
                </a:ln>
                <a:solidFill>
                  <a:prstClr val="white"/>
                </a:solidFill>
                <a:latin typeface="Gotham" panose="02000504050000020004" pitchFamily="2" charset="0"/>
              </a:rPr>
              <a:t>YOU HAVE TO LIVE GRACE</a:t>
            </a:r>
          </a:p>
        </p:txBody>
      </p:sp>
      <p:sp>
        <p:nvSpPr>
          <p:cNvPr id="3" name="TextBox 2">
            <a:extLst>
              <a:ext uri="{FF2B5EF4-FFF2-40B4-BE49-F238E27FC236}">
                <a16:creationId xmlns:a16="http://schemas.microsoft.com/office/drawing/2014/main" id="{E9119777-9BB0-FEE8-73F1-6E3D61B99003}"/>
              </a:ext>
            </a:extLst>
          </p:cNvPr>
          <p:cNvSpPr txBox="1"/>
          <p:nvPr/>
        </p:nvSpPr>
        <p:spPr>
          <a:xfrm>
            <a:off x="3173128" y="1387715"/>
            <a:ext cx="5845744" cy="1092607"/>
          </a:xfrm>
          <a:prstGeom prst="rect">
            <a:avLst/>
          </a:prstGeom>
          <a:solidFill>
            <a:srgbClr val="D84015"/>
          </a:solidFill>
          <a:effectLst>
            <a:outerShdw blurRad="38100" dist="25400" dir="8100000" algn="tr" rotWithShape="0">
              <a:srgbClr val="676263"/>
            </a:outerShdw>
          </a:effectLst>
        </p:spPr>
        <p:txBody>
          <a:bodyPr wrap="square" tIns="137160" bIns="182880" rtlCol="0">
            <a:spAutoFit/>
          </a:bodyPr>
          <a:lstStyle/>
          <a:p>
            <a:pPr lvl="0" algn="ctr">
              <a:lnSpc>
                <a:spcPts val="3000"/>
              </a:lnSpc>
              <a:tabLst>
                <a:tab pos="231775" algn="l"/>
              </a:tabLst>
              <a:defRPr/>
            </a:pP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Living grace means that </a:t>
            </a:r>
            <a:b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br>
            <a:r>
              <a:rPr lang="en-US" sz="3000" dirty="0">
                <a:ln>
                  <a:solidFill>
                    <a:srgbClr val="FFF9CD"/>
                  </a:solidFill>
                </a:ln>
                <a:solidFill>
                  <a:srgbClr val="FFF3C2"/>
                </a:solidFill>
                <a:effectLst>
                  <a:outerShdw blurRad="38100" dist="38100" dir="2700000" algn="tl">
                    <a:srgbClr val="000000">
                      <a:alpha val="43137"/>
                    </a:srgbClr>
                  </a:outerShdw>
                </a:effectLst>
                <a:latin typeface="Gotham" panose="02000504050000020004" pitchFamily="2" charset="0"/>
              </a:rPr>
              <a:t>I am no longer in charge.</a:t>
            </a:r>
          </a:p>
        </p:txBody>
      </p:sp>
      <p:sp>
        <p:nvSpPr>
          <p:cNvPr id="4" name="TextBox 3">
            <a:extLst>
              <a:ext uri="{FF2B5EF4-FFF2-40B4-BE49-F238E27FC236}">
                <a16:creationId xmlns:a16="http://schemas.microsoft.com/office/drawing/2014/main" id="{E66CB4CF-4676-D58E-D920-C6457C3DA1C5}"/>
              </a:ext>
            </a:extLst>
          </p:cNvPr>
          <p:cNvSpPr txBox="1"/>
          <p:nvPr/>
        </p:nvSpPr>
        <p:spPr>
          <a:xfrm>
            <a:off x="2527089" y="2798558"/>
            <a:ext cx="7137821" cy="163121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 thank him who has given me strength, Christ Jesus our Lord, because he judged me faithful, appointing me to his service…”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1 Timothy 1:12</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
        <p:nvSpPr>
          <p:cNvPr id="6" name="TextBox 5">
            <a:extLst>
              <a:ext uri="{FF2B5EF4-FFF2-40B4-BE49-F238E27FC236}">
                <a16:creationId xmlns:a16="http://schemas.microsoft.com/office/drawing/2014/main" id="{F48A7087-743D-91C5-9020-FFEA2BAE8895}"/>
              </a:ext>
            </a:extLst>
          </p:cNvPr>
          <p:cNvSpPr txBox="1"/>
          <p:nvPr/>
        </p:nvSpPr>
        <p:spPr>
          <a:xfrm>
            <a:off x="1987844" y="2815770"/>
            <a:ext cx="8216309" cy="2015936"/>
          </a:xfrm>
          <a:prstGeom prst="rect">
            <a:avLst/>
          </a:prstGeom>
          <a:solidFill>
            <a:srgbClr val="045A72">
              <a:alpha val="14000"/>
            </a:srgbClr>
          </a:solidFill>
        </p:spPr>
        <p:txBody>
          <a:bodyPr wrap="square" rtlCol="0">
            <a:spAutoFit/>
          </a:bodyPr>
          <a:lstStyle/>
          <a:p>
            <a:pPr marL="115888" lvl="0" indent="-115888">
              <a:tabLst>
                <a:tab pos="231775" algn="l"/>
              </a:tabLst>
              <a:defRPr/>
            </a:pPr>
            <a:r>
              <a:rPr lang="en-US" sz="2500" dirty="0">
                <a:ln>
                  <a:solidFill>
                    <a:prstClr val="white"/>
                  </a:solidFill>
                </a:ln>
                <a:solidFill>
                  <a:prstClr val="white"/>
                </a:solidFill>
                <a:effectLst>
                  <a:outerShdw blurRad="38100" dist="38100" dir="2700000" algn="tl">
                    <a:srgbClr val="000000"/>
                  </a:outerShdw>
                </a:effectLst>
                <a:latin typeface="Gotham" panose="02000504050000020004" pitchFamily="2" charset="0"/>
              </a:rPr>
              <a:t>“I have been crucified with Christ; it is no longer I who live, but Christ lives in me; and the life which I now live in the flesh I live by faith in the Son of God, who loved me and gave Himself for me.”  </a:t>
            </a:r>
            <a:r>
              <a:rPr kumimoji="0" lang="en-US" sz="2500" b="0" i="0" u="none" strike="noStrike" kern="1200" cap="none" spc="0" normalizeH="0" baseline="0" noProof="0" dirty="0">
                <a:ln>
                  <a:solidFill>
                    <a:prstClr val="white"/>
                  </a:solidFill>
                </a:ln>
                <a:solidFill>
                  <a:srgbClr val="2DFAFF"/>
                </a:solidFill>
                <a:effectLst>
                  <a:outerShdw blurRad="38100" dist="38100" dir="2700000" algn="tl">
                    <a:srgbClr val="000000"/>
                  </a:outerShdw>
                </a:effectLst>
                <a:uLnTx/>
                <a:uFillTx/>
                <a:latin typeface="Gotham" panose="02000504050000020004" pitchFamily="2" charset="0"/>
                <a:ea typeface="+mn-ea"/>
                <a:cs typeface="+mn-cs"/>
              </a:rPr>
              <a:t>											</a:t>
            </a:r>
            <a:r>
              <a:rPr lang="en-US" sz="2500" dirty="0">
                <a:ln>
                  <a:solidFill>
                    <a:srgbClr val="0681A2"/>
                  </a:solidFill>
                </a:ln>
                <a:solidFill>
                  <a:srgbClr val="0681A2"/>
                </a:solidFill>
                <a:effectLst>
                  <a:glow rad="101600">
                    <a:schemeClr val="bg1"/>
                  </a:glow>
                </a:effectLst>
                <a:latin typeface="Gotham" panose="02000504050000020004" pitchFamily="2" charset="0"/>
              </a:rPr>
              <a:t>Galatians 2:20</a:t>
            </a:r>
            <a:endParaRPr kumimoji="0" lang="en-US" sz="2500" b="0" i="0" u="none" strike="noStrike" kern="1200" cap="none" spc="0" normalizeH="0" baseline="0" noProof="0" dirty="0">
              <a:ln>
                <a:solidFill>
                  <a:srgbClr val="0681A2"/>
                </a:solidFill>
              </a:ln>
              <a:solidFill>
                <a:srgbClr val="0681A2"/>
              </a:solidFill>
              <a:effectLst>
                <a:glow rad="101600">
                  <a:schemeClr val="bg1"/>
                </a:glow>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84059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249</TotalTime>
  <Words>1970</Words>
  <Application>Microsoft Macintosh PowerPoint</Application>
  <PresentationFormat>Widescreen</PresentationFormat>
  <Paragraphs>95</Paragraphs>
  <Slides>18</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Calibri Light</vt:lpstr>
      <vt:lpstr>Gotham</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Rae</dc:creator>
  <cp:lastModifiedBy>Steve Patton</cp:lastModifiedBy>
  <cp:revision>10</cp:revision>
  <dcterms:created xsi:type="dcterms:W3CDTF">2023-08-30T14:18:52Z</dcterms:created>
  <dcterms:modified xsi:type="dcterms:W3CDTF">2023-08-30T22:49:04Z</dcterms:modified>
</cp:coreProperties>
</file>