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6" r:id="rId9"/>
    <p:sldId id="265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3"/>
  </p:normalViewPr>
  <p:slideViewPr>
    <p:cSldViewPr snapToGrid="0">
      <p:cViewPr varScale="1">
        <p:scale>
          <a:sx n="74" d="100"/>
          <a:sy n="74" d="100"/>
        </p:scale>
        <p:origin x="17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120B-D301-5543-81F3-F661A655FFE8}" type="datetimeFigureOut">
              <a:rPr lang="en-US" smtClean="0"/>
              <a:t>8/27/23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EFDD-A409-8245-8551-F61EB7A0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120B-D301-5543-81F3-F661A655FFE8}" type="datetimeFigureOut">
              <a:rPr lang="en-US" smtClean="0"/>
              <a:t>8/27/23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EFDD-A409-8245-8551-F61EB7A0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8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120B-D301-5543-81F3-F661A655FFE8}" type="datetimeFigureOut">
              <a:rPr lang="en-US" smtClean="0"/>
              <a:t>8/27/23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EFDD-A409-8245-8551-F61EB7A0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6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120B-D301-5543-81F3-F661A655FFE8}" type="datetimeFigureOut">
              <a:rPr lang="en-US" smtClean="0"/>
              <a:t>8/27/23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EFDD-A409-8245-8551-F61EB7A0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120B-D301-5543-81F3-F661A655FFE8}" type="datetimeFigureOut">
              <a:rPr lang="en-US" smtClean="0"/>
              <a:t>8/27/23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EFDD-A409-8245-8551-F61EB7A0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4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120B-D301-5543-81F3-F661A655FFE8}" type="datetimeFigureOut">
              <a:rPr lang="en-US" smtClean="0"/>
              <a:t>8/27/23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EFDD-A409-8245-8551-F61EB7A0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3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120B-D301-5543-81F3-F661A655FFE8}" type="datetimeFigureOut">
              <a:rPr lang="en-US" smtClean="0"/>
              <a:t>8/27/23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EFDD-A409-8245-8551-F61EB7A0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120B-D301-5543-81F3-F661A655FFE8}" type="datetimeFigureOut">
              <a:rPr lang="en-US" smtClean="0"/>
              <a:t>8/27/23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EFDD-A409-8245-8551-F61EB7A0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7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120B-D301-5543-81F3-F661A655FFE8}" type="datetimeFigureOut">
              <a:rPr lang="en-US" smtClean="0"/>
              <a:t>8/27/23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EFDD-A409-8245-8551-F61EB7A0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1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120B-D301-5543-81F3-F661A655FFE8}" type="datetimeFigureOut">
              <a:rPr lang="en-US" smtClean="0"/>
              <a:t>8/27/23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EFDD-A409-8245-8551-F61EB7A0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5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120B-D301-5543-81F3-F661A655FFE8}" type="datetimeFigureOut">
              <a:rPr lang="en-US" smtClean="0"/>
              <a:t>8/27/23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EFDD-A409-8245-8551-F61EB7A0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120B-D301-5543-81F3-F661A655FFE8}" type="datetimeFigureOut">
              <a:rPr lang="en-US" smtClean="0"/>
              <a:t>8/27/23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EFDD-A409-8245-8551-F61EB7A0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94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83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28467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B8EBC-07A0-2632-46F8-0FAAC19A17A1}"/>
              </a:ext>
            </a:extLst>
          </p:cNvPr>
          <p:cNvSpPr txBox="1"/>
          <p:nvPr/>
        </p:nvSpPr>
        <p:spPr>
          <a:xfrm>
            <a:off x="6187858" y="175002"/>
            <a:ext cx="600414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/>
                <a:latin typeface="Century Gothic" panose="020B0502020202020204" pitchFamily="34" charset="0"/>
              </a:rPr>
              <a:t>“A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menos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que sea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convencido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por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las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Escrituras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y la simple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razón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(no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acepto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la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autoridad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de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los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papas y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los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concilios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,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porque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se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contradicen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entre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sí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), mi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conciencia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está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cautiva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de la Palabra de Dios. No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puedo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ni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me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retractaré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de nada,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porque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ir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en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contra de mi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conciencia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no es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ni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correcto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ni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seguro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.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Aquí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estoy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, no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puedo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hacer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otra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cosa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. Dios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ayúdame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.”</a:t>
            </a:r>
          </a:p>
          <a:p>
            <a:r>
              <a:rPr lang="en-US" sz="3000" dirty="0">
                <a:effectLst/>
                <a:latin typeface="Century Gothic" panose="020B0502020202020204" pitchFamily="34" charset="0"/>
              </a:rPr>
              <a:t> – Martín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Lutero</a:t>
            </a:r>
            <a:r>
              <a:rPr lang="en-US" sz="3000">
                <a:effectLst/>
                <a:latin typeface="Century Gothic" panose="020B0502020202020204" pitchFamily="34" charset="0"/>
              </a:rPr>
              <a:t>, 1521</a:t>
            </a:r>
            <a:endParaRPr lang="en-US" sz="30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8B062-2BFB-B9D0-0B83-458E1F86C710}"/>
              </a:ext>
            </a:extLst>
          </p:cNvPr>
          <p:cNvSpPr txBox="1"/>
          <p:nvPr/>
        </p:nvSpPr>
        <p:spPr>
          <a:xfrm>
            <a:off x="0" y="-58457"/>
            <a:ext cx="60041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entury Gothic" panose="020B0502020202020204" pitchFamily="34" charset="0"/>
              </a:rPr>
              <a:t>“Unless I am convicted by Scripture and plain reason - I do not accept the authority of popes and councils, for they have contradicted each other - my conscience is captive to the Word of God. I cannot and I will not recant anything, for to go against conscience is neither right nor safe. Here I stand, I cannot do otherwise. God help me.” </a:t>
            </a:r>
          </a:p>
          <a:p>
            <a:r>
              <a:rPr lang="en-US" sz="3200" dirty="0">
                <a:effectLst/>
                <a:latin typeface="Century Gothic" panose="020B0502020202020204" pitchFamily="34" charset="0"/>
              </a:rPr>
              <a:t>– Martin Luther, 1521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1B5B49-5B21-74B2-9E9B-6B190C6965C6}"/>
              </a:ext>
            </a:extLst>
          </p:cNvPr>
          <p:cNvCxnSpPr>
            <a:cxnSpLocks/>
          </p:cNvCxnSpPr>
          <p:nvPr/>
        </p:nvCxnSpPr>
        <p:spPr>
          <a:xfrm>
            <a:off x="6096000" y="175002"/>
            <a:ext cx="0" cy="632600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98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B8EBC-07A0-2632-46F8-0FAAC19A17A1}"/>
              </a:ext>
            </a:extLst>
          </p:cNvPr>
          <p:cNvSpPr txBox="1"/>
          <p:nvPr/>
        </p:nvSpPr>
        <p:spPr>
          <a:xfrm>
            <a:off x="6231500" y="1648701"/>
            <a:ext cx="60041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/>
                <a:latin typeface="Century Gothic" panose="020B0502020202020204" pitchFamily="34" charset="0"/>
              </a:rPr>
              <a:t>“La Santa Biblia, o las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Escrituras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del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Antiguo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y Nuevo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Testamento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,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nuestro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único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credo y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regla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suficiente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de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fe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y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práctica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”.</a:t>
            </a:r>
          </a:p>
          <a:p>
            <a:r>
              <a:rPr lang="en-US" sz="3000" dirty="0">
                <a:effectLst/>
                <a:latin typeface="Century Gothic" panose="020B0502020202020204" pitchFamily="34" charset="0"/>
              </a:rPr>
              <a:t>– Cinco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principios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cardinales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de la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Iglesia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000" dirty="0" err="1">
                <a:effectLst/>
                <a:latin typeface="Century Gothic" panose="020B0502020202020204" pitchFamily="34" charset="0"/>
              </a:rPr>
              <a:t>cristiana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, 1794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8B062-2BFB-B9D0-0B83-458E1F86C710}"/>
              </a:ext>
            </a:extLst>
          </p:cNvPr>
          <p:cNvSpPr txBox="1"/>
          <p:nvPr/>
        </p:nvSpPr>
        <p:spPr>
          <a:xfrm>
            <a:off x="91858" y="1787201"/>
            <a:ext cx="57619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</a:rPr>
              <a:t>“The Holy Bible, or the Scriptures of the Old and New Testament our only creed, and a sufficient rule of faith and practice.” </a:t>
            </a:r>
          </a:p>
          <a:p>
            <a:r>
              <a:rPr lang="en-US" sz="3200" dirty="0">
                <a:effectLst/>
              </a:rPr>
              <a:t>– Five Cardinal Principles of the Christian Church, 1794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162CF9-98DE-CCA8-FF8A-24FF18B851F6}"/>
              </a:ext>
            </a:extLst>
          </p:cNvPr>
          <p:cNvCxnSpPr>
            <a:cxnSpLocks/>
          </p:cNvCxnSpPr>
          <p:nvPr/>
        </p:nvCxnSpPr>
        <p:spPr>
          <a:xfrm>
            <a:off x="6096000" y="1648701"/>
            <a:ext cx="0" cy="33239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70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B8EBC-07A0-2632-46F8-0FAAC19A17A1}"/>
              </a:ext>
            </a:extLst>
          </p:cNvPr>
          <p:cNvSpPr txBox="1"/>
          <p:nvPr/>
        </p:nvSpPr>
        <p:spPr>
          <a:xfrm>
            <a:off x="6231500" y="130984"/>
            <a:ext cx="600414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effectLst/>
                <a:latin typeface="Century Gothic" panose="020B0502020202020204" pitchFamily="34" charset="0"/>
              </a:rPr>
              <a:t>“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Queremos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que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el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pueblo de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ahora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en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adelante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tome la Biblia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como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la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única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guía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segura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al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cielo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; y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todos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los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que se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ofenden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con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otros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libros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, que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compiten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con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él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,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pueden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arrojarlos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al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fuego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si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así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lo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desean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;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porque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es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mejor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entrar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en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la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vida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teniendo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un solo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libro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, que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teniendo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muchos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ser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arrojado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al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infierno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”.</a:t>
            </a:r>
          </a:p>
          <a:p>
            <a:r>
              <a:rPr lang="en-US" sz="2900" dirty="0">
                <a:effectLst/>
                <a:latin typeface="Century Gothic" panose="020B0502020202020204" pitchFamily="34" charset="0"/>
              </a:rPr>
              <a:t>-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Última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voluntad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y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testamento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del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presbiterio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de Springfield, 1804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8B062-2BFB-B9D0-0B83-458E1F86C710}"/>
              </a:ext>
            </a:extLst>
          </p:cNvPr>
          <p:cNvSpPr txBox="1"/>
          <p:nvPr/>
        </p:nvSpPr>
        <p:spPr>
          <a:xfrm>
            <a:off x="0" y="300262"/>
            <a:ext cx="57619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</a:rPr>
              <a:t>“We will, that the people henceforth take the Bible as the only sure guide to heaven; and as many as are offended with other books, which stand in competition with it, may cast them into the fire if they choose; for it is better to enter into life having one book, then having many to be cast into hell.”</a:t>
            </a:r>
          </a:p>
          <a:p>
            <a:r>
              <a:rPr lang="en-US" sz="3200" dirty="0"/>
              <a:t>- Last Will </a:t>
            </a:r>
            <a:r>
              <a:rPr lang="en-US" sz="3200" dirty="0">
                <a:effectLst/>
              </a:rPr>
              <a:t>and Testament of the Springfield Presbytery</a:t>
            </a:r>
            <a:r>
              <a:rPr lang="en-US" sz="3200" dirty="0"/>
              <a:t>, 1804</a:t>
            </a:r>
            <a:endParaRPr lang="en-US" sz="3200" dirty="0">
              <a:effectLst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162CF9-98DE-CCA8-FF8A-24FF18B851F6}"/>
              </a:ext>
            </a:extLst>
          </p:cNvPr>
          <p:cNvCxnSpPr/>
          <p:nvPr/>
        </p:nvCxnSpPr>
        <p:spPr>
          <a:xfrm>
            <a:off x="6096000" y="300262"/>
            <a:ext cx="0" cy="60939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985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B8EBC-07A0-2632-46F8-0FAAC19A17A1}"/>
              </a:ext>
            </a:extLst>
          </p:cNvPr>
          <p:cNvSpPr txBox="1"/>
          <p:nvPr/>
        </p:nvSpPr>
        <p:spPr>
          <a:xfrm>
            <a:off x="6231500" y="2185393"/>
            <a:ext cx="600414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effectLst/>
                <a:latin typeface="Century Gothic" panose="020B0502020202020204" pitchFamily="34" charset="0"/>
              </a:rPr>
              <a:t>“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Donde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la Biblia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habla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,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nosotros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hablamos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;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donde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la Biblia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guarda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silencio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,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nosotros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guardamos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</a:rPr>
              <a:t>silencio</a:t>
            </a:r>
            <a:r>
              <a:rPr lang="en-US" sz="2900" dirty="0">
                <a:effectLst/>
                <a:latin typeface="Century Gothic" panose="020B0502020202020204" pitchFamily="34" charset="0"/>
              </a:rPr>
              <a:t>”.</a:t>
            </a:r>
          </a:p>
          <a:p>
            <a:r>
              <a:rPr lang="en-US" sz="2900" dirty="0">
                <a:effectLst/>
                <a:latin typeface="Century Gothic" panose="020B0502020202020204" pitchFamily="34" charset="0"/>
              </a:rPr>
              <a:t>-Thomas Campbell, 1808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8B062-2BFB-B9D0-0B83-458E1F86C710}"/>
              </a:ext>
            </a:extLst>
          </p:cNvPr>
          <p:cNvSpPr txBox="1"/>
          <p:nvPr/>
        </p:nvSpPr>
        <p:spPr>
          <a:xfrm>
            <a:off x="131146" y="2316197"/>
            <a:ext cx="57619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</a:rPr>
              <a:t>“Where the Bible speaks, we speak; where the Bible is silent, we are silent.”</a:t>
            </a:r>
          </a:p>
          <a:p>
            <a:r>
              <a:rPr lang="en-US" sz="3200" dirty="0"/>
              <a:t>-Thomas Campbell, 1808</a:t>
            </a:r>
            <a:endParaRPr lang="en-US" sz="3200" dirty="0">
              <a:effectLst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162CF9-98DE-CCA8-FF8A-24FF18B851F6}"/>
              </a:ext>
            </a:extLst>
          </p:cNvPr>
          <p:cNvCxnSpPr>
            <a:cxnSpLocks/>
          </p:cNvCxnSpPr>
          <p:nvPr/>
        </p:nvCxnSpPr>
        <p:spPr>
          <a:xfrm>
            <a:off x="6096000" y="2054268"/>
            <a:ext cx="0" cy="24548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575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book on a black background&#10;&#10;Description automatically generated">
            <a:extLst>
              <a:ext uri="{FF2B5EF4-FFF2-40B4-BE49-F238E27FC236}">
                <a16:creationId xmlns:a16="http://schemas.microsoft.com/office/drawing/2014/main" id="{C1CA90B7-70F4-4AC5-DB67-84BE8413F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38C30F-799B-FAB1-3D2F-3652B07FDBB2}"/>
              </a:ext>
            </a:extLst>
          </p:cNvPr>
          <p:cNvSpPr txBox="1"/>
          <p:nvPr/>
        </p:nvSpPr>
        <p:spPr>
          <a:xfrm>
            <a:off x="5999966" y="2217107"/>
            <a:ext cx="58872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BE BIBLICAL</a:t>
            </a:r>
          </a:p>
          <a:p>
            <a:r>
              <a:rPr lang="en-US" sz="8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SÉ BÍBLICO</a:t>
            </a:r>
          </a:p>
        </p:txBody>
      </p:sp>
    </p:spTree>
    <p:extLst>
      <p:ext uri="{BB962C8B-B14F-4D97-AF65-F5344CB8AC3E}">
        <p14:creationId xmlns:p14="http://schemas.microsoft.com/office/powerpoint/2010/main" val="225917763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and white photo of a piece of paper&#10;&#10;Description automatically generated">
            <a:extLst>
              <a:ext uri="{FF2B5EF4-FFF2-40B4-BE49-F238E27FC236}">
                <a16:creationId xmlns:a16="http://schemas.microsoft.com/office/drawing/2014/main" id="{86B8E41E-F3BE-B0ED-7203-FB44DE3EC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9D5811-000F-48D7-6BD9-321F1DEECC30}"/>
              </a:ext>
            </a:extLst>
          </p:cNvPr>
          <p:cNvSpPr txBox="1"/>
          <p:nvPr/>
        </p:nvSpPr>
        <p:spPr>
          <a:xfrm>
            <a:off x="2668042" y="263047"/>
            <a:ext cx="5887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BE BIBLICAL</a:t>
            </a:r>
          </a:p>
          <a:p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SÉ BÍBLICO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8D304-4F86-A06D-A99B-AA0C7E738071}"/>
              </a:ext>
            </a:extLst>
          </p:cNvPr>
          <p:cNvSpPr txBox="1"/>
          <p:nvPr/>
        </p:nvSpPr>
        <p:spPr>
          <a:xfrm>
            <a:off x="0" y="2216415"/>
            <a:ext cx="121904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not controlled by the whims of culture (1 Corinthians 15)</a:t>
            </a:r>
          </a:p>
          <a:p>
            <a:pPr algn="ctr"/>
            <a:r>
              <a:rPr lang="en-US" sz="3100" dirty="0">
                <a:latin typeface="Century Gothic" panose="020B0502020202020204" pitchFamily="34" charset="0"/>
              </a:rPr>
              <a:t>no </a:t>
            </a:r>
            <a:r>
              <a:rPr lang="en-US" sz="3100" dirty="0" err="1">
                <a:latin typeface="Century Gothic" panose="020B0502020202020204" pitchFamily="34" charset="0"/>
              </a:rPr>
              <a:t>controlado</a:t>
            </a:r>
            <a:r>
              <a:rPr lang="en-US" sz="3100" dirty="0">
                <a:latin typeface="Century Gothic" panose="020B0502020202020204" pitchFamily="34" charset="0"/>
              </a:rPr>
              <a:t> </a:t>
            </a:r>
            <a:r>
              <a:rPr lang="en-US" sz="3100" dirty="0" err="1">
                <a:latin typeface="Century Gothic" panose="020B0502020202020204" pitchFamily="34" charset="0"/>
              </a:rPr>
              <a:t>por</a:t>
            </a:r>
            <a:r>
              <a:rPr lang="en-US" sz="3100" dirty="0">
                <a:latin typeface="Century Gothic" panose="020B0502020202020204" pitchFamily="34" charset="0"/>
              </a:rPr>
              <a:t> </a:t>
            </a:r>
            <a:r>
              <a:rPr lang="en-US" sz="3100" dirty="0" err="1">
                <a:latin typeface="Century Gothic" panose="020B0502020202020204" pitchFamily="34" charset="0"/>
              </a:rPr>
              <a:t>los</a:t>
            </a:r>
            <a:r>
              <a:rPr lang="en-US" sz="3100" dirty="0">
                <a:latin typeface="Century Gothic" panose="020B0502020202020204" pitchFamily="34" charset="0"/>
              </a:rPr>
              <a:t> </a:t>
            </a:r>
            <a:r>
              <a:rPr lang="en-US" sz="3100" dirty="0" err="1">
                <a:latin typeface="Century Gothic" panose="020B0502020202020204" pitchFamily="34" charset="0"/>
              </a:rPr>
              <a:t>caprichos</a:t>
            </a:r>
            <a:r>
              <a:rPr lang="en-US" sz="3100" dirty="0">
                <a:latin typeface="Century Gothic" panose="020B0502020202020204" pitchFamily="34" charset="0"/>
              </a:rPr>
              <a:t> de la </a:t>
            </a:r>
            <a:r>
              <a:rPr lang="en-US" sz="3100" dirty="0" err="1">
                <a:latin typeface="Century Gothic" panose="020B0502020202020204" pitchFamily="34" charset="0"/>
              </a:rPr>
              <a:t>cultura</a:t>
            </a:r>
            <a:r>
              <a:rPr lang="en-US" sz="3100" dirty="0">
                <a:latin typeface="Century Gothic" panose="020B0502020202020204" pitchFamily="34" charset="0"/>
              </a:rPr>
              <a:t> (1 </a:t>
            </a:r>
            <a:r>
              <a:rPr lang="en-US" sz="3100" dirty="0" err="1">
                <a:latin typeface="Century Gothic" panose="020B0502020202020204" pitchFamily="34" charset="0"/>
              </a:rPr>
              <a:t>Corintios</a:t>
            </a:r>
            <a:r>
              <a:rPr lang="en-US" sz="3100" dirty="0">
                <a:latin typeface="Century Gothic" panose="020B0502020202020204" pitchFamily="34" charset="0"/>
              </a:rPr>
              <a:t> 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27A39-30D7-388A-07D8-C27EF95AA51C}"/>
              </a:ext>
            </a:extLst>
          </p:cNvPr>
          <p:cNvSpPr txBox="1"/>
          <p:nvPr/>
        </p:nvSpPr>
        <p:spPr>
          <a:xfrm>
            <a:off x="1524" y="3581038"/>
            <a:ext cx="121904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not fascinated by speculation (1 Timothy 1)</a:t>
            </a:r>
          </a:p>
          <a:p>
            <a:pPr algn="ctr"/>
            <a:r>
              <a:rPr lang="en-US" sz="3100" dirty="0">
                <a:latin typeface="Century Gothic" panose="020B0502020202020204" pitchFamily="34" charset="0"/>
              </a:rPr>
              <a:t>no </a:t>
            </a:r>
            <a:r>
              <a:rPr lang="en-US" sz="3100" dirty="0" err="1">
                <a:latin typeface="Century Gothic" panose="020B0502020202020204" pitchFamily="34" charset="0"/>
              </a:rPr>
              <a:t>te</a:t>
            </a:r>
            <a:r>
              <a:rPr lang="en-US" sz="3100" dirty="0">
                <a:latin typeface="Century Gothic" panose="020B0502020202020204" pitchFamily="34" charset="0"/>
              </a:rPr>
              <a:t> </a:t>
            </a:r>
            <a:r>
              <a:rPr lang="en-US" sz="3100" dirty="0" err="1">
                <a:latin typeface="Century Gothic" panose="020B0502020202020204" pitchFamily="34" charset="0"/>
              </a:rPr>
              <a:t>dejes</a:t>
            </a:r>
            <a:r>
              <a:rPr lang="en-US" sz="3100" dirty="0">
                <a:latin typeface="Century Gothic" panose="020B0502020202020204" pitchFamily="34" charset="0"/>
              </a:rPr>
              <a:t> </a:t>
            </a:r>
            <a:r>
              <a:rPr lang="en-US" sz="3100" dirty="0" err="1">
                <a:latin typeface="Century Gothic" panose="020B0502020202020204" pitchFamily="34" charset="0"/>
              </a:rPr>
              <a:t>fascinar</a:t>
            </a:r>
            <a:r>
              <a:rPr lang="en-US" sz="3100" dirty="0">
                <a:latin typeface="Century Gothic" panose="020B0502020202020204" pitchFamily="34" charset="0"/>
              </a:rPr>
              <a:t> </a:t>
            </a:r>
            <a:r>
              <a:rPr lang="en-US" sz="3100" dirty="0" err="1">
                <a:latin typeface="Century Gothic" panose="020B0502020202020204" pitchFamily="34" charset="0"/>
              </a:rPr>
              <a:t>por</a:t>
            </a:r>
            <a:r>
              <a:rPr lang="en-US" sz="3100" dirty="0">
                <a:latin typeface="Century Gothic" panose="020B0502020202020204" pitchFamily="34" charset="0"/>
              </a:rPr>
              <a:t> la </a:t>
            </a:r>
            <a:r>
              <a:rPr lang="en-US" sz="3100" dirty="0" err="1">
                <a:latin typeface="Century Gothic" panose="020B0502020202020204" pitchFamily="34" charset="0"/>
              </a:rPr>
              <a:t>especulación</a:t>
            </a:r>
            <a:r>
              <a:rPr lang="en-US" sz="3100" dirty="0">
                <a:latin typeface="Century Gothic" panose="020B0502020202020204" pitchFamily="34" charset="0"/>
              </a:rPr>
              <a:t> (1 </a:t>
            </a:r>
            <a:r>
              <a:rPr lang="en-US" sz="3100" dirty="0" err="1">
                <a:latin typeface="Century Gothic" panose="020B0502020202020204" pitchFamily="34" charset="0"/>
              </a:rPr>
              <a:t>Timoteo</a:t>
            </a:r>
            <a:r>
              <a:rPr lang="en-US" sz="3100" dirty="0">
                <a:latin typeface="Century Gothic" panose="020B0502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92904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C2AA07D-B29E-B19A-5A2C-F8BA9DAE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263"/>
            <a:ext cx="12192000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8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and white photo of a piece of paper&#10;&#10;Description automatically generated">
            <a:extLst>
              <a:ext uri="{FF2B5EF4-FFF2-40B4-BE49-F238E27FC236}">
                <a16:creationId xmlns:a16="http://schemas.microsoft.com/office/drawing/2014/main" id="{86B8E41E-F3BE-B0ED-7203-FB44DE3EC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9D5811-000F-48D7-6BD9-321F1DEECC30}"/>
              </a:ext>
            </a:extLst>
          </p:cNvPr>
          <p:cNvSpPr txBox="1"/>
          <p:nvPr/>
        </p:nvSpPr>
        <p:spPr>
          <a:xfrm>
            <a:off x="2668042" y="263047"/>
            <a:ext cx="5887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BE BIBLICAL</a:t>
            </a:r>
          </a:p>
          <a:p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SÉ BÍBLICO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8D304-4F86-A06D-A99B-AA0C7E738071}"/>
              </a:ext>
            </a:extLst>
          </p:cNvPr>
          <p:cNvSpPr txBox="1"/>
          <p:nvPr/>
        </p:nvSpPr>
        <p:spPr>
          <a:xfrm>
            <a:off x="0" y="2216415"/>
            <a:ext cx="121904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not controlled by the whims of culture (1 Corinthians 15)</a:t>
            </a:r>
          </a:p>
          <a:p>
            <a:pPr algn="ctr"/>
            <a:r>
              <a:rPr lang="en-US" sz="3100" dirty="0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no </a:t>
            </a:r>
            <a:r>
              <a:rPr lang="en-US" sz="3100" dirty="0" err="1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controlado</a:t>
            </a:r>
            <a:r>
              <a:rPr lang="en-US" sz="3100" dirty="0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n-US" sz="3100" dirty="0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los</a:t>
            </a:r>
            <a:r>
              <a:rPr lang="en-US" sz="3100" dirty="0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caprichos</a:t>
            </a:r>
            <a:r>
              <a:rPr lang="en-US" sz="3100" dirty="0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 de la </a:t>
            </a:r>
            <a:r>
              <a:rPr lang="en-US" sz="3100" dirty="0" err="1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cultura</a:t>
            </a:r>
            <a:r>
              <a:rPr lang="en-US" sz="3100" dirty="0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 (1 </a:t>
            </a:r>
            <a:r>
              <a:rPr lang="en-US" sz="3100" dirty="0" err="1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Corintios</a:t>
            </a:r>
            <a:r>
              <a:rPr lang="en-US" sz="3100" dirty="0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</a:rPr>
              <a:t> 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27A39-30D7-388A-07D8-C27EF95AA51C}"/>
              </a:ext>
            </a:extLst>
          </p:cNvPr>
          <p:cNvSpPr txBox="1"/>
          <p:nvPr/>
        </p:nvSpPr>
        <p:spPr>
          <a:xfrm>
            <a:off x="1524" y="3581038"/>
            <a:ext cx="121904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not fascinated by speculation (1 Timothy 1)</a:t>
            </a:r>
          </a:p>
          <a:p>
            <a:pPr algn="ctr"/>
            <a:r>
              <a:rPr lang="en-US" sz="3100" dirty="0">
                <a:latin typeface="Century Gothic" panose="020B0502020202020204" pitchFamily="34" charset="0"/>
              </a:rPr>
              <a:t>no </a:t>
            </a:r>
            <a:r>
              <a:rPr lang="en-US" sz="3100" dirty="0" err="1">
                <a:latin typeface="Century Gothic" panose="020B0502020202020204" pitchFamily="34" charset="0"/>
              </a:rPr>
              <a:t>te</a:t>
            </a:r>
            <a:r>
              <a:rPr lang="en-US" sz="3100" dirty="0">
                <a:latin typeface="Century Gothic" panose="020B0502020202020204" pitchFamily="34" charset="0"/>
              </a:rPr>
              <a:t> </a:t>
            </a:r>
            <a:r>
              <a:rPr lang="en-US" sz="3100" dirty="0" err="1">
                <a:latin typeface="Century Gothic" panose="020B0502020202020204" pitchFamily="34" charset="0"/>
              </a:rPr>
              <a:t>dejes</a:t>
            </a:r>
            <a:r>
              <a:rPr lang="en-US" sz="3100" dirty="0">
                <a:latin typeface="Century Gothic" panose="020B0502020202020204" pitchFamily="34" charset="0"/>
              </a:rPr>
              <a:t> </a:t>
            </a:r>
            <a:r>
              <a:rPr lang="en-US" sz="3100" dirty="0" err="1">
                <a:latin typeface="Century Gothic" panose="020B0502020202020204" pitchFamily="34" charset="0"/>
              </a:rPr>
              <a:t>fascinar</a:t>
            </a:r>
            <a:r>
              <a:rPr lang="en-US" sz="3100" dirty="0">
                <a:latin typeface="Century Gothic" panose="020B0502020202020204" pitchFamily="34" charset="0"/>
              </a:rPr>
              <a:t> </a:t>
            </a:r>
            <a:r>
              <a:rPr lang="en-US" sz="3100" dirty="0" err="1">
                <a:latin typeface="Century Gothic" panose="020B0502020202020204" pitchFamily="34" charset="0"/>
              </a:rPr>
              <a:t>por</a:t>
            </a:r>
            <a:r>
              <a:rPr lang="en-US" sz="3100" dirty="0">
                <a:latin typeface="Century Gothic" panose="020B0502020202020204" pitchFamily="34" charset="0"/>
              </a:rPr>
              <a:t> la </a:t>
            </a:r>
            <a:r>
              <a:rPr lang="en-US" sz="3100" dirty="0" err="1">
                <a:latin typeface="Century Gothic" panose="020B0502020202020204" pitchFamily="34" charset="0"/>
              </a:rPr>
              <a:t>especulación</a:t>
            </a:r>
            <a:r>
              <a:rPr lang="en-US" sz="3100" dirty="0">
                <a:latin typeface="Century Gothic" panose="020B0502020202020204" pitchFamily="34" charset="0"/>
              </a:rPr>
              <a:t> (1 </a:t>
            </a:r>
            <a:r>
              <a:rPr lang="en-US" sz="3100" dirty="0" err="1">
                <a:latin typeface="Century Gothic" panose="020B0502020202020204" pitchFamily="34" charset="0"/>
              </a:rPr>
              <a:t>Timoteo</a:t>
            </a:r>
            <a:r>
              <a:rPr lang="en-US" sz="3100" dirty="0">
                <a:latin typeface="Century Gothic" panose="020B0502020202020204" pitchFamily="34" charset="0"/>
              </a:rPr>
              <a:t> 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25362-B3EE-ECDE-E1B5-EA2BCE916917}"/>
              </a:ext>
            </a:extLst>
          </p:cNvPr>
          <p:cNvSpPr txBox="1"/>
          <p:nvPr/>
        </p:nvSpPr>
        <p:spPr>
          <a:xfrm>
            <a:off x="0" y="5043132"/>
            <a:ext cx="121904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not captive to tradition (Matthew 15)</a:t>
            </a:r>
          </a:p>
          <a:p>
            <a:pPr algn="ctr"/>
            <a:r>
              <a:rPr lang="en-US" sz="3100" dirty="0">
                <a:latin typeface="Century Gothic" panose="020B0502020202020204" pitchFamily="34" charset="0"/>
              </a:rPr>
              <a:t>no </a:t>
            </a:r>
            <a:r>
              <a:rPr lang="en-US" sz="3100" dirty="0" err="1">
                <a:latin typeface="Century Gothic" panose="020B0502020202020204" pitchFamily="34" charset="0"/>
              </a:rPr>
              <a:t>cautivos</a:t>
            </a:r>
            <a:r>
              <a:rPr lang="en-US" sz="3100" dirty="0">
                <a:latin typeface="Century Gothic" panose="020B0502020202020204" pitchFamily="34" charset="0"/>
              </a:rPr>
              <a:t> de la </a:t>
            </a:r>
            <a:r>
              <a:rPr lang="en-US" sz="3100" dirty="0" err="1">
                <a:latin typeface="Century Gothic" panose="020B0502020202020204" pitchFamily="34" charset="0"/>
              </a:rPr>
              <a:t>tradición</a:t>
            </a:r>
            <a:r>
              <a:rPr lang="en-US" sz="3100" dirty="0">
                <a:latin typeface="Century Gothic" panose="020B0502020202020204" pitchFamily="34" charset="0"/>
              </a:rPr>
              <a:t> (Mateo 15)</a:t>
            </a:r>
          </a:p>
        </p:txBody>
      </p:sp>
    </p:spTree>
    <p:extLst>
      <p:ext uri="{BB962C8B-B14F-4D97-AF65-F5344CB8AC3E}">
        <p14:creationId xmlns:p14="http://schemas.microsoft.com/office/powerpoint/2010/main" val="407041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331</TotalTime>
  <Words>552</Words>
  <Application>Microsoft Macintosh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6</cp:revision>
  <dcterms:created xsi:type="dcterms:W3CDTF">2023-08-25T18:12:02Z</dcterms:created>
  <dcterms:modified xsi:type="dcterms:W3CDTF">2023-08-27T11:57:32Z</dcterms:modified>
</cp:coreProperties>
</file>