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8" r:id="rId3"/>
    <p:sldId id="257" r:id="rId4"/>
    <p:sldId id="264" r:id="rId5"/>
    <p:sldId id="265" r:id="rId6"/>
    <p:sldId id="266" r:id="rId7"/>
    <p:sldId id="267" r:id="rId8"/>
    <p:sldId id="268" r:id="rId9"/>
    <p:sldId id="300" r:id="rId10"/>
    <p:sldId id="261" r:id="rId11"/>
    <p:sldId id="274" r:id="rId12"/>
    <p:sldId id="263"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2" r:id="rId27"/>
    <p:sldId id="297"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AAA79"/>
    <a:srgbClr val="B70011"/>
    <a:srgbClr val="BB0012"/>
    <a:srgbClr val="E6D3AC"/>
    <a:srgbClr val="EEE0B3"/>
    <a:srgbClr val="3F3E87"/>
    <a:srgbClr val="2229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AE841-A714-46E2-82CA-A5DBDA99E98D}" v="1" dt="2023-07-31T00:22:13.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autoAdjust="0"/>
    <p:restoredTop sz="94650"/>
  </p:normalViewPr>
  <p:slideViewPr>
    <p:cSldViewPr snapToGrid="0" snapToObjects="1">
      <p:cViewPr varScale="1">
        <p:scale>
          <a:sx n="160" d="100"/>
          <a:sy n="160" d="100"/>
        </p:scale>
        <p:origin x="432"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4085439" y="3338818"/>
            <a:ext cx="956344" cy="536896"/>
          </a:xfrm>
        </p:spPr>
        <p:txBody>
          <a:bodyPr anchor="ctr">
            <a:normAutofit/>
          </a:bodyPr>
          <a:lstStyle>
            <a:lvl1pPr>
              <a:defRPr sz="1600">
                <a:solidFill>
                  <a:srgbClr val="FFFFFF"/>
                </a:solidFill>
              </a:defRPr>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1" hasCustomPrompt="1"/>
          </p:nvPr>
        </p:nvSpPr>
        <p:spPr>
          <a:xfrm>
            <a:off x="4085439" y="3338818"/>
            <a:ext cx="956344" cy="536896"/>
          </a:xfrm>
        </p:spPr>
        <p:txBody>
          <a:bodyPr anchor="ctr">
            <a:normAutofit/>
          </a:bodyPr>
          <a:lstStyle>
            <a:lvl1pPr>
              <a:defRPr sz="1600"/>
            </a:lvl1pPr>
          </a:lstStyle>
          <a:p>
            <a:pPr lvl="0"/>
            <a:r>
              <a:rPr lang="en-US" dirty="0"/>
              <a:t>Add Your Subtitle</a:t>
            </a:r>
          </a:p>
        </p:txBody>
      </p:sp>
      <p:sp>
        <p:nvSpPr>
          <p:cNvPr id="9" name="Title 1"/>
          <p:cNvSpPr>
            <a:spLocks noGrp="1"/>
          </p:cNvSpPr>
          <p:nvPr>
            <p:ph type="title" hasCustomPrompt="1"/>
          </p:nvPr>
        </p:nvSpPr>
        <p:spPr>
          <a:xfrm>
            <a:off x="3263317" y="1555263"/>
            <a:ext cx="2608977" cy="1750646"/>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2349499" y="386226"/>
            <a:ext cx="6330637" cy="437627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349499" y="386227"/>
            <a:ext cx="6330638" cy="4376272"/>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349499" y="386227"/>
            <a:ext cx="6330638" cy="4376272"/>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9" name="Title 1"/>
          <p:cNvSpPr>
            <a:spLocks noGrp="1"/>
          </p:cNvSpPr>
          <p:nvPr>
            <p:ph type="title" hasCustomPrompt="1"/>
          </p:nvPr>
        </p:nvSpPr>
        <p:spPr>
          <a:xfrm>
            <a:off x="698500" y="3721102"/>
            <a:ext cx="990600" cy="863599"/>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468317" y="3966253"/>
            <a:ext cx="8217685" cy="794735"/>
          </a:xfrm>
        </p:spPr>
        <p:txBody>
          <a:bodyPr>
            <a:normAutofit/>
          </a:bodyPr>
          <a:lstStyle>
            <a:lvl1pPr>
              <a:defRPr sz="1400" baseline="0"/>
            </a:lvl1pPr>
          </a:lstStyle>
          <a:p>
            <a:pPr lvl="0"/>
            <a:r>
              <a:rPr lang="en-US" dirty="0"/>
              <a:t>Add Verse Here</a:t>
            </a:r>
          </a:p>
        </p:txBody>
      </p:sp>
      <p:sp>
        <p:nvSpPr>
          <p:cNvPr id="4" name="Text Placeholder 6"/>
          <p:cNvSpPr>
            <a:spLocks noGrp="1"/>
          </p:cNvSpPr>
          <p:nvPr>
            <p:ph type="body" sz="quarter" idx="10" hasCustomPrompt="1"/>
          </p:nvPr>
        </p:nvSpPr>
        <p:spPr>
          <a:xfrm>
            <a:off x="468317" y="386228"/>
            <a:ext cx="8211023" cy="335720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6" y="386228"/>
            <a:ext cx="8219433" cy="437475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7/31/23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FFFFF"/>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FFFFF"/>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FFFFF"/>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FFFFF"/>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FFFFF"/>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0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349499" y="386227"/>
            <a:ext cx="6330638" cy="4376272"/>
          </a:xfrm>
        </p:spPr>
        <p:txBody>
          <a:bodyPr>
            <a:normAutofit/>
          </a:bodyPr>
          <a:lstStyle/>
          <a:p>
            <a:pPr algn="l"/>
            <a:endParaRPr lang="en-US" u="sng" dirty="0">
              <a:latin typeface="Trebuchet MS" panose="020B0703020202090204" pitchFamily="34" charset="0"/>
            </a:endParaRPr>
          </a:p>
          <a:p>
            <a:pPr marL="457200" indent="-457200" algn="l">
              <a:buFont typeface="Arial" panose="020B0604020202020204" pitchFamily="34" charset="0"/>
              <a:buChar char="•"/>
            </a:pPr>
            <a:r>
              <a:rPr lang="en-US" sz="2600" dirty="0">
                <a:latin typeface="Trebuchet MS" panose="020B0703020202090204" pitchFamily="34" charset="0"/>
              </a:rPr>
              <a:t>He did evil in the sight of the LORD, according to the nations (2 Kgs 21:2; 2 Chron. 33:2)</a:t>
            </a:r>
          </a:p>
          <a:p>
            <a:pPr marL="457200" indent="-457200" algn="l">
              <a:buFont typeface="Arial" panose="020B0604020202020204" pitchFamily="34" charset="0"/>
              <a:buChar char="•"/>
            </a:pPr>
            <a:r>
              <a:rPr lang="en-US" sz="2600" dirty="0">
                <a:latin typeface="Trebuchet MS" panose="020B0703020202090204" pitchFamily="34" charset="0"/>
              </a:rPr>
              <a:t>Rebuilt high places that his father Hezekiah had destroyed (21:3, 33:3)</a:t>
            </a:r>
          </a:p>
          <a:p>
            <a:pPr marL="457200" indent="-457200" algn="l">
              <a:buFont typeface="Arial" panose="020B0604020202020204" pitchFamily="34" charset="0"/>
              <a:buChar char="•"/>
            </a:pPr>
            <a:r>
              <a:rPr lang="en-US" sz="2600" dirty="0">
                <a:latin typeface="Trebuchet MS" panose="020B0703020202090204" pitchFamily="34" charset="0"/>
              </a:rPr>
              <a:t>Erected altars to Baal and made an Asherah, as Ahab had done (21:3, 33:3) </a:t>
            </a:r>
          </a:p>
          <a:p>
            <a:pPr marL="457200" indent="-457200" algn="l">
              <a:buFont typeface="Arial" panose="020B0604020202020204" pitchFamily="34" charset="0"/>
              <a:buChar char="•"/>
            </a:pPr>
            <a:endParaRPr lang="en-US" sz="2600" dirty="0">
              <a:latin typeface="Trebuchet MS" panose="020B0703020202090204" pitchFamily="34" charset="0"/>
            </a:endParaRPr>
          </a:p>
          <a:p>
            <a:pPr marL="457200" indent="-457200" algn="l">
              <a:buFont typeface="Arial" panose="020B0604020202020204" pitchFamily="34" charset="0"/>
              <a:buChar char="•"/>
            </a:pPr>
            <a:endParaRPr lang="en-US" sz="2600" dirty="0">
              <a:latin typeface="Trebuchet MS" panose="020B0703020202090204" pitchFamily="34" charset="0"/>
            </a:endParaRPr>
          </a:p>
        </p:txBody>
      </p:sp>
      <p:sp>
        <p:nvSpPr>
          <p:cNvPr id="4" name="Title 3"/>
          <p:cNvSpPr>
            <a:spLocks noGrp="1"/>
          </p:cNvSpPr>
          <p:nvPr>
            <p:ph type="title"/>
          </p:nvPr>
        </p:nvSpPr>
        <p:spPr>
          <a:xfrm>
            <a:off x="637775" y="3636578"/>
            <a:ext cx="1051325" cy="863599"/>
          </a:xfrm>
        </p:spPr>
        <p:txBody>
          <a:bodyPr/>
          <a:lstStyle/>
          <a:p>
            <a:r>
              <a:rPr lang="en-US" dirty="0">
                <a:effectLst>
                  <a:outerShdw blurRad="38100" dist="38100" dir="2700000" algn="tl">
                    <a:srgbClr val="000000">
                      <a:alpha val="43137"/>
                    </a:srgbClr>
                  </a:outerShdw>
                </a:effectLst>
                <a:latin typeface="Trebuchet MS" panose="020B0603020202020204" pitchFamily="34" charset="0"/>
              </a:rPr>
              <a:t>King Manasseh</a:t>
            </a:r>
          </a:p>
        </p:txBody>
      </p:sp>
      <p:sp>
        <p:nvSpPr>
          <p:cNvPr id="6" name="TextBox 5">
            <a:extLst>
              <a:ext uri="{FF2B5EF4-FFF2-40B4-BE49-F238E27FC236}">
                <a16:creationId xmlns:a16="http://schemas.microsoft.com/office/drawing/2014/main" id="{3D425DF1-FB43-60D0-19B5-3506F345B621}"/>
              </a:ext>
            </a:extLst>
          </p:cNvPr>
          <p:cNvSpPr txBox="1"/>
          <p:nvPr/>
        </p:nvSpPr>
        <p:spPr>
          <a:xfrm>
            <a:off x="2564295" y="104002"/>
            <a:ext cx="4015409" cy="553998"/>
          </a:xfrm>
          <a:prstGeom prst="rect">
            <a:avLst/>
          </a:prstGeom>
          <a:noFill/>
        </p:spPr>
        <p:txBody>
          <a:bodyPr wrap="square" rtlCol="0">
            <a:spAutoFit/>
          </a:bodyPr>
          <a:lstStyle/>
          <a:p>
            <a:pPr algn="ctr"/>
            <a:r>
              <a:rPr lang="en-US" sz="3000" dirty="0">
                <a:latin typeface="Trebuchet MS" panose="020B0703020202090204" pitchFamily="34" charset="0"/>
              </a:rPr>
              <a:t>The Sins of Manasseh </a:t>
            </a: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349499" y="386227"/>
            <a:ext cx="6330638" cy="4376272"/>
          </a:xfrm>
        </p:spPr>
        <p:txBody>
          <a:bodyPr/>
          <a:lstStyle/>
          <a:p>
            <a:pPr algn="l"/>
            <a:endParaRPr lang="en-US" u="sng" dirty="0">
              <a:latin typeface="Trebuchet MS" panose="020B0703020202090204" pitchFamily="34" charset="0"/>
            </a:endParaRPr>
          </a:p>
          <a:p>
            <a:pPr marL="457200" indent="-457200" algn="l">
              <a:buFont typeface="Arial" panose="020B0604020202020204" pitchFamily="34" charset="0"/>
              <a:buChar char="•"/>
            </a:pPr>
            <a:r>
              <a:rPr lang="en-US" sz="2600" dirty="0">
                <a:latin typeface="Trebuchet MS" panose="020B0703020202090204" pitchFamily="34" charset="0"/>
              </a:rPr>
              <a:t>Built altars in the Temple (21:4; 33:4)</a:t>
            </a:r>
          </a:p>
          <a:p>
            <a:pPr marL="457200" indent="-457200" algn="l">
              <a:buFont typeface="Arial" panose="020B0604020202020204" pitchFamily="34" charset="0"/>
              <a:buChar char="•"/>
            </a:pPr>
            <a:r>
              <a:rPr lang="en-US" sz="2600" dirty="0">
                <a:latin typeface="Trebuchet MS" panose="020B0703020202090204" pitchFamily="34" charset="0"/>
              </a:rPr>
              <a:t>Burned his sons as an offering (21:6; 33:6) </a:t>
            </a:r>
          </a:p>
          <a:p>
            <a:pPr marL="457200" indent="-457200" algn="l">
              <a:buFont typeface="Arial" panose="020B0604020202020204" pitchFamily="34" charset="0"/>
              <a:buChar char="•"/>
            </a:pPr>
            <a:r>
              <a:rPr lang="en-US" sz="2600" dirty="0">
                <a:latin typeface="Trebuchet MS" panose="020B0703020202090204" pitchFamily="34" charset="0"/>
              </a:rPr>
              <a:t>Used fortune-tellers, omens, sorcery, and necromancy (21:6; 33:6)</a:t>
            </a:r>
          </a:p>
        </p:txBody>
      </p:sp>
      <p:sp>
        <p:nvSpPr>
          <p:cNvPr id="4" name="Title 3"/>
          <p:cNvSpPr>
            <a:spLocks noGrp="1"/>
          </p:cNvSpPr>
          <p:nvPr>
            <p:ph type="title"/>
          </p:nvPr>
        </p:nvSpPr>
        <p:spPr>
          <a:xfrm>
            <a:off x="637775" y="3636578"/>
            <a:ext cx="1051325" cy="863599"/>
          </a:xfrm>
        </p:spPr>
        <p:txBody>
          <a:bodyPr/>
          <a:lstStyle/>
          <a:p>
            <a:r>
              <a:rPr lang="en-US" dirty="0">
                <a:effectLst>
                  <a:outerShdw blurRad="38100" dist="38100" dir="2700000" algn="tl">
                    <a:srgbClr val="000000">
                      <a:alpha val="43137"/>
                    </a:srgbClr>
                  </a:outerShdw>
                </a:effectLst>
                <a:latin typeface="Trebuchet MS" panose="020B0603020202020204" pitchFamily="34" charset="0"/>
              </a:rPr>
              <a:t>King Manasseh</a:t>
            </a:r>
          </a:p>
        </p:txBody>
      </p:sp>
      <p:sp>
        <p:nvSpPr>
          <p:cNvPr id="6" name="TextBox 5">
            <a:extLst>
              <a:ext uri="{FF2B5EF4-FFF2-40B4-BE49-F238E27FC236}">
                <a16:creationId xmlns:a16="http://schemas.microsoft.com/office/drawing/2014/main" id="{3D425DF1-FB43-60D0-19B5-3506F345B621}"/>
              </a:ext>
            </a:extLst>
          </p:cNvPr>
          <p:cNvSpPr txBox="1"/>
          <p:nvPr/>
        </p:nvSpPr>
        <p:spPr>
          <a:xfrm>
            <a:off x="2349499" y="104002"/>
            <a:ext cx="4015409" cy="553998"/>
          </a:xfrm>
          <a:prstGeom prst="rect">
            <a:avLst/>
          </a:prstGeom>
          <a:noFill/>
        </p:spPr>
        <p:txBody>
          <a:bodyPr wrap="square" rtlCol="0">
            <a:spAutoFit/>
          </a:bodyPr>
          <a:lstStyle/>
          <a:p>
            <a:pPr algn="ctr"/>
            <a:r>
              <a:rPr lang="en-US" sz="3000" dirty="0">
                <a:latin typeface="Trebuchet MS" panose="020B0703020202090204" pitchFamily="34" charset="0"/>
              </a:rPr>
              <a:t>The Sins of Manasseh </a:t>
            </a:r>
          </a:p>
        </p:txBody>
      </p:sp>
    </p:spTree>
    <p:extLst>
      <p:ext uri="{BB962C8B-B14F-4D97-AF65-F5344CB8AC3E}">
        <p14:creationId xmlns:p14="http://schemas.microsoft.com/office/powerpoint/2010/main" val="30203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latin typeface="Trebuchet MS" panose="020B0703020202090204" pitchFamily="34" charset="0"/>
              </a:rPr>
              <a:t> Manasseh led them astray to do </a:t>
            </a:r>
            <a:r>
              <a:rPr lang="en-US" i="1" dirty="0">
                <a:latin typeface="Trebuchet MS" panose="020B0703020202090204" pitchFamily="34" charset="0"/>
              </a:rPr>
              <a:t>more</a:t>
            </a:r>
            <a:r>
              <a:rPr lang="en-US" dirty="0">
                <a:latin typeface="Trebuchet MS" panose="020B0703020202090204" pitchFamily="34" charset="0"/>
              </a:rPr>
              <a:t> evil than the nations had done whom the Lord destroyed before the people of Israel.</a:t>
            </a:r>
          </a:p>
          <a:p>
            <a:endParaRPr lang="en-US" dirty="0">
              <a:latin typeface="Trebuchet MS" panose="020B0703020202090204" pitchFamily="34" charset="0"/>
            </a:endParaRPr>
          </a:p>
          <a:p>
            <a:r>
              <a:rPr lang="en-US" dirty="0">
                <a:latin typeface="Trebuchet MS" panose="020B0703020202090204" pitchFamily="34" charset="0"/>
              </a:rPr>
              <a:t>2 Kings 21:9</a:t>
            </a:r>
          </a:p>
        </p:txBody>
      </p:sp>
    </p:spTree>
    <p:extLst>
      <p:ext uri="{BB962C8B-B14F-4D97-AF65-F5344CB8AC3E}">
        <p14:creationId xmlns:p14="http://schemas.microsoft.com/office/powerpoint/2010/main" val="54425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sz="2400" dirty="0">
                <a:latin typeface="Trebuchet MS" panose="020B0703020202090204" pitchFamily="34" charset="0"/>
              </a:rPr>
              <a:t>2 Chronicles 33:9-17 </a:t>
            </a:r>
          </a:p>
        </p:txBody>
      </p:sp>
      <p:sp>
        <p:nvSpPr>
          <p:cNvPr id="3" name="Text Placeholder 2"/>
          <p:cNvSpPr>
            <a:spLocks noGrp="1"/>
          </p:cNvSpPr>
          <p:nvPr>
            <p:ph type="body" sz="quarter" idx="10"/>
          </p:nvPr>
        </p:nvSpPr>
        <p:spPr/>
        <p:txBody>
          <a:bodyPr>
            <a:noAutofit/>
          </a:bodyPr>
          <a:lstStyle/>
          <a:p>
            <a:pPr>
              <a:spcBef>
                <a:spcPts val="0"/>
              </a:spcBef>
            </a:pPr>
            <a:r>
              <a:rPr lang="en-US" sz="1800" dirty="0">
                <a:latin typeface="Trebuchet MS" panose="020B0703020202090204" pitchFamily="34" charset="0"/>
              </a:rPr>
              <a:t>9</a:t>
            </a:r>
            <a:r>
              <a:rPr lang="en-US" sz="2600" dirty="0">
                <a:latin typeface="Trebuchet MS" panose="020B0703020202090204" pitchFamily="34" charset="0"/>
              </a:rPr>
              <a:t> But Manasseh led Judah and the people of Jerusalem astray, so that they did more evil than the nations the Lord had destroyed before the Israelites. </a:t>
            </a:r>
            <a:r>
              <a:rPr lang="en-US" sz="1800" dirty="0">
                <a:latin typeface="Trebuchet MS" panose="020B0703020202090204" pitchFamily="34" charset="0"/>
              </a:rPr>
              <a:t>10</a:t>
            </a:r>
            <a:r>
              <a:rPr lang="en-US" sz="2600" dirty="0">
                <a:latin typeface="Trebuchet MS" panose="020B0703020202090204" pitchFamily="34" charset="0"/>
              </a:rPr>
              <a:t> The Lord spoke to Manasseh and his people, but they paid no attention. </a:t>
            </a:r>
            <a:r>
              <a:rPr lang="en-US" sz="1800" dirty="0">
                <a:latin typeface="Trebuchet MS" panose="020B0703020202090204" pitchFamily="34" charset="0"/>
              </a:rPr>
              <a:t>11</a:t>
            </a:r>
            <a:r>
              <a:rPr lang="en-US" sz="2600" dirty="0">
                <a:latin typeface="Trebuchet MS" panose="020B0703020202090204" pitchFamily="34" charset="0"/>
              </a:rPr>
              <a:t> So the Lord brought against them the army commanders of the king of Assyria, who took Manasseh prisoner, put a hook in his nose, bound him with bronze shackles and took him to Babylon</a:t>
            </a:r>
          </a:p>
        </p:txBody>
      </p:sp>
    </p:spTree>
    <p:extLst>
      <p:ext uri="{BB962C8B-B14F-4D97-AF65-F5344CB8AC3E}">
        <p14:creationId xmlns:p14="http://schemas.microsoft.com/office/powerpoint/2010/main" val="178466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sz="2400" dirty="0">
                <a:latin typeface="Trebuchet MS" panose="020B0703020202090204" pitchFamily="34" charset="0"/>
              </a:rPr>
              <a:t>2 Chronicles 33:9-17 </a:t>
            </a:r>
          </a:p>
        </p:txBody>
      </p:sp>
      <p:sp>
        <p:nvSpPr>
          <p:cNvPr id="3" name="Text Placeholder 2"/>
          <p:cNvSpPr>
            <a:spLocks noGrp="1"/>
          </p:cNvSpPr>
          <p:nvPr>
            <p:ph type="body" sz="quarter" idx="10"/>
          </p:nvPr>
        </p:nvSpPr>
        <p:spPr/>
        <p:txBody>
          <a:bodyPr>
            <a:normAutofit/>
          </a:bodyPr>
          <a:lstStyle/>
          <a:p>
            <a:pPr>
              <a:spcBef>
                <a:spcPts val="0"/>
              </a:spcBef>
            </a:pPr>
            <a:r>
              <a:rPr lang="en-US" sz="1800" dirty="0">
                <a:latin typeface="Trebuchet MS" panose="020B0703020202090204" pitchFamily="34" charset="0"/>
              </a:rPr>
              <a:t>12</a:t>
            </a:r>
            <a:r>
              <a:rPr lang="en-US" sz="2600" dirty="0">
                <a:latin typeface="Trebuchet MS" panose="020B0703020202090204" pitchFamily="34" charset="0"/>
              </a:rPr>
              <a:t> In his distress he sought the favor of the Lord his God and humbled himself greatly before the God of his ancestors. </a:t>
            </a:r>
            <a:r>
              <a:rPr lang="en-US" sz="1800" dirty="0">
                <a:latin typeface="Trebuchet MS" panose="020B0703020202090204" pitchFamily="34" charset="0"/>
              </a:rPr>
              <a:t>13</a:t>
            </a:r>
            <a:r>
              <a:rPr lang="en-US" sz="2600" dirty="0">
                <a:latin typeface="Trebuchet MS" panose="020B0703020202090204" pitchFamily="34" charset="0"/>
              </a:rPr>
              <a:t> And when he prayed to him, the Lord was moved by his entreaty and listened to his plea; so he brought him back to Jerusalem and to his kingdom. Then Manasseh knew that the Lord is God.</a:t>
            </a:r>
          </a:p>
        </p:txBody>
      </p:sp>
    </p:spTree>
    <p:extLst>
      <p:ext uri="{BB962C8B-B14F-4D97-AF65-F5344CB8AC3E}">
        <p14:creationId xmlns:p14="http://schemas.microsoft.com/office/powerpoint/2010/main" val="301729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sz="2400" dirty="0">
                <a:latin typeface="Trebuchet MS" panose="020B0703020202090204" pitchFamily="34" charset="0"/>
              </a:rPr>
              <a:t>2 Chronicles 33:9-17 </a:t>
            </a:r>
          </a:p>
        </p:txBody>
      </p:sp>
      <p:sp>
        <p:nvSpPr>
          <p:cNvPr id="3" name="Text Placeholder 2"/>
          <p:cNvSpPr>
            <a:spLocks noGrp="1"/>
          </p:cNvSpPr>
          <p:nvPr>
            <p:ph type="body" sz="quarter" idx="10"/>
          </p:nvPr>
        </p:nvSpPr>
        <p:spPr/>
        <p:txBody>
          <a:bodyPr>
            <a:normAutofit fontScale="85000" lnSpcReduction="10000"/>
          </a:bodyPr>
          <a:lstStyle/>
          <a:p>
            <a:pPr>
              <a:spcBef>
                <a:spcPts val="0"/>
              </a:spcBef>
            </a:pPr>
            <a:r>
              <a:rPr lang="en-US" sz="2100" dirty="0">
                <a:latin typeface="Trebuchet MS" panose="020B0703020202090204" pitchFamily="34" charset="0"/>
              </a:rPr>
              <a:t>14</a:t>
            </a:r>
            <a:r>
              <a:rPr lang="en-US" dirty="0">
                <a:latin typeface="Trebuchet MS" panose="020B0703020202090204" pitchFamily="34" charset="0"/>
              </a:rPr>
              <a:t> Afterward he rebuilt the outer wall of the City of David, west of the Gihon spring in the valley, as far as the entrance of the Fish Gate and encircling the hill of </a:t>
            </a:r>
            <a:r>
              <a:rPr lang="en-US" dirty="0" err="1">
                <a:latin typeface="Trebuchet MS" panose="020B0703020202090204" pitchFamily="34" charset="0"/>
              </a:rPr>
              <a:t>Ophel</a:t>
            </a:r>
            <a:r>
              <a:rPr lang="en-US" dirty="0">
                <a:latin typeface="Trebuchet MS" panose="020B0703020202090204" pitchFamily="34" charset="0"/>
              </a:rPr>
              <a:t>; he also made it much higher. He stationed military commanders in all the fortified cities in Judah. </a:t>
            </a:r>
            <a:r>
              <a:rPr lang="en-US" sz="2100" dirty="0">
                <a:latin typeface="Trebuchet MS" panose="020B0703020202090204" pitchFamily="34" charset="0"/>
              </a:rPr>
              <a:t>15</a:t>
            </a:r>
            <a:r>
              <a:rPr lang="en-US" dirty="0">
                <a:latin typeface="Trebuchet MS" panose="020B0703020202090204" pitchFamily="34" charset="0"/>
              </a:rPr>
              <a:t> He got rid of the foreign gods and removed the image from the temple of the Lord, as well as all the altars he had built on the temple hill and in Jerusalem; and he threw them out of the city. </a:t>
            </a:r>
          </a:p>
        </p:txBody>
      </p:sp>
    </p:spTree>
    <p:extLst>
      <p:ext uri="{BB962C8B-B14F-4D97-AF65-F5344CB8AC3E}">
        <p14:creationId xmlns:p14="http://schemas.microsoft.com/office/powerpoint/2010/main" val="237395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sz="2400" dirty="0">
                <a:latin typeface="Trebuchet MS" panose="020B0703020202090204" pitchFamily="34" charset="0"/>
              </a:rPr>
              <a:t>2 Chronicles 33:9-17 </a:t>
            </a:r>
          </a:p>
        </p:txBody>
      </p:sp>
      <p:sp>
        <p:nvSpPr>
          <p:cNvPr id="3" name="Text Placeholder 2"/>
          <p:cNvSpPr>
            <a:spLocks noGrp="1"/>
          </p:cNvSpPr>
          <p:nvPr>
            <p:ph type="body" sz="quarter" idx="10"/>
          </p:nvPr>
        </p:nvSpPr>
        <p:spPr/>
        <p:txBody>
          <a:bodyPr>
            <a:normAutofit/>
          </a:bodyPr>
          <a:lstStyle/>
          <a:p>
            <a:pPr>
              <a:spcBef>
                <a:spcPts val="0"/>
              </a:spcBef>
            </a:pPr>
            <a:r>
              <a:rPr lang="en-US" sz="1800" dirty="0">
                <a:latin typeface="Trebuchet MS" panose="020B0703020202090204" pitchFamily="34" charset="0"/>
              </a:rPr>
              <a:t>16</a:t>
            </a:r>
            <a:r>
              <a:rPr lang="en-US" sz="2600" dirty="0">
                <a:latin typeface="Trebuchet MS" panose="020B0703020202090204" pitchFamily="34" charset="0"/>
              </a:rPr>
              <a:t> Then he restored the altar of the Lord and sacrificed fellowship offerings and thank offerings on it, and told Judah to serve the Lord, the God of Israel. </a:t>
            </a:r>
            <a:r>
              <a:rPr lang="en-US" sz="1800" dirty="0">
                <a:latin typeface="Trebuchet MS" panose="020B0703020202090204" pitchFamily="34" charset="0"/>
              </a:rPr>
              <a:t>17</a:t>
            </a:r>
            <a:r>
              <a:rPr lang="en-US" sz="2600" dirty="0">
                <a:latin typeface="Trebuchet MS" panose="020B0703020202090204" pitchFamily="34" charset="0"/>
              </a:rPr>
              <a:t> The people, however, continued to sacrifice at the high places, but only to the Lord their God.”</a:t>
            </a:r>
          </a:p>
        </p:txBody>
      </p:sp>
    </p:spTree>
    <p:extLst>
      <p:ext uri="{BB962C8B-B14F-4D97-AF65-F5344CB8AC3E}">
        <p14:creationId xmlns:p14="http://schemas.microsoft.com/office/powerpoint/2010/main" val="7183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349499" y="386227"/>
            <a:ext cx="6330638" cy="4376272"/>
          </a:xfrm>
        </p:spPr>
        <p:txBody>
          <a:bodyPr/>
          <a:lstStyle/>
          <a:p>
            <a:pPr algn="l"/>
            <a:endParaRPr lang="en-US" u="sng" dirty="0"/>
          </a:p>
          <a:p>
            <a:pPr marL="457200" indent="-457200" algn="l">
              <a:buFont typeface="Arial" panose="020B0604020202020204" pitchFamily="34" charset="0"/>
              <a:buChar char="•"/>
            </a:pPr>
            <a:r>
              <a:rPr lang="en-US" sz="2600" dirty="0">
                <a:latin typeface="Trebuchet MS" panose="020B0703020202090204" pitchFamily="34" charset="0"/>
              </a:rPr>
              <a:t>Manasseh taken into captivity (33:11)</a:t>
            </a:r>
          </a:p>
          <a:p>
            <a:pPr marL="457200" indent="-457200" algn="l">
              <a:buFont typeface="Arial" panose="020B0604020202020204" pitchFamily="34" charset="0"/>
              <a:buChar char="•"/>
            </a:pPr>
            <a:r>
              <a:rPr lang="en-US" sz="2600" dirty="0">
                <a:latin typeface="Trebuchet MS" panose="020B0703020202090204" pitchFamily="34" charset="0"/>
              </a:rPr>
              <a:t>He is distressed and prays to God (33:12)</a:t>
            </a:r>
          </a:p>
        </p:txBody>
      </p:sp>
      <p:sp>
        <p:nvSpPr>
          <p:cNvPr id="4" name="Title 3"/>
          <p:cNvSpPr>
            <a:spLocks noGrp="1"/>
          </p:cNvSpPr>
          <p:nvPr>
            <p:ph type="title"/>
          </p:nvPr>
        </p:nvSpPr>
        <p:spPr>
          <a:xfrm>
            <a:off x="637775" y="3636578"/>
            <a:ext cx="1051325" cy="863599"/>
          </a:xfrm>
        </p:spPr>
        <p:txBody>
          <a:bodyPr/>
          <a:lstStyle/>
          <a:p>
            <a:r>
              <a:rPr lang="en-US" dirty="0">
                <a:effectLst>
                  <a:outerShdw blurRad="38100" dist="38100" dir="2700000" algn="tl">
                    <a:srgbClr val="000000">
                      <a:alpha val="43137"/>
                    </a:srgbClr>
                  </a:outerShdw>
                </a:effectLst>
                <a:latin typeface="Trebuchet MS" panose="020B0603020202020204" pitchFamily="34" charset="0"/>
              </a:rPr>
              <a:t>King Manasseh</a:t>
            </a:r>
          </a:p>
        </p:txBody>
      </p:sp>
      <p:sp>
        <p:nvSpPr>
          <p:cNvPr id="6" name="TextBox 5">
            <a:extLst>
              <a:ext uri="{FF2B5EF4-FFF2-40B4-BE49-F238E27FC236}">
                <a16:creationId xmlns:a16="http://schemas.microsoft.com/office/drawing/2014/main" id="{3D425DF1-FB43-60D0-19B5-3506F345B621}"/>
              </a:ext>
            </a:extLst>
          </p:cNvPr>
          <p:cNvSpPr txBox="1"/>
          <p:nvPr/>
        </p:nvSpPr>
        <p:spPr>
          <a:xfrm>
            <a:off x="2349499" y="104002"/>
            <a:ext cx="5173024" cy="553998"/>
          </a:xfrm>
          <a:prstGeom prst="rect">
            <a:avLst/>
          </a:prstGeom>
          <a:noFill/>
        </p:spPr>
        <p:txBody>
          <a:bodyPr wrap="square" rtlCol="0">
            <a:spAutoFit/>
          </a:bodyPr>
          <a:lstStyle/>
          <a:p>
            <a:r>
              <a:rPr lang="en-US" sz="3000" dirty="0">
                <a:latin typeface="Trebuchet MS" panose="020B0703020202090204" pitchFamily="34" charset="0"/>
              </a:rPr>
              <a:t>The Repentance of Manasseh </a:t>
            </a:r>
          </a:p>
        </p:txBody>
      </p:sp>
    </p:spTree>
    <p:extLst>
      <p:ext uri="{BB962C8B-B14F-4D97-AF65-F5344CB8AC3E}">
        <p14:creationId xmlns:p14="http://schemas.microsoft.com/office/powerpoint/2010/main" val="364714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sz="2400" dirty="0">
                <a:latin typeface="Trebuchet MS" panose="020B0703020202090204" pitchFamily="34" charset="0"/>
              </a:rPr>
              <a:t>The Prayer of Manasseh</a:t>
            </a:r>
          </a:p>
        </p:txBody>
      </p:sp>
      <p:sp>
        <p:nvSpPr>
          <p:cNvPr id="3" name="Text Placeholder 2"/>
          <p:cNvSpPr>
            <a:spLocks noGrp="1"/>
          </p:cNvSpPr>
          <p:nvPr>
            <p:ph type="body" sz="quarter" idx="10"/>
          </p:nvPr>
        </p:nvSpPr>
        <p:spPr/>
        <p:txBody>
          <a:bodyPr>
            <a:normAutofit/>
          </a:bodyPr>
          <a:lstStyle/>
          <a:p>
            <a:pPr>
              <a:spcBef>
                <a:spcPts val="0"/>
              </a:spcBef>
            </a:pPr>
            <a:r>
              <a:rPr lang="en-US" sz="1800" dirty="0">
                <a:latin typeface="Trebuchet MS" panose="020B0703020202090204" pitchFamily="34" charset="0"/>
              </a:rPr>
              <a:t>1</a:t>
            </a:r>
            <a:r>
              <a:rPr lang="en-US" sz="2600" dirty="0">
                <a:latin typeface="Trebuchet MS" panose="020B0703020202090204" pitchFamily="34" charset="0"/>
              </a:rPr>
              <a:t> O Lord, Almighty God of our fathers, Abraham, Isaac, and Jacob, and of their righteous seed; </a:t>
            </a:r>
            <a:r>
              <a:rPr lang="en-US" sz="1800" dirty="0">
                <a:latin typeface="Trebuchet MS" panose="020B0703020202090204" pitchFamily="34" charset="0"/>
              </a:rPr>
              <a:t>2</a:t>
            </a:r>
            <a:r>
              <a:rPr lang="en-US" sz="2600" dirty="0">
                <a:latin typeface="Trebuchet MS" panose="020B0703020202090204" pitchFamily="34" charset="0"/>
              </a:rPr>
              <a:t> who hast made heaven and earth, with all the ornament thereof; </a:t>
            </a:r>
            <a:r>
              <a:rPr lang="en-US" sz="1800" dirty="0">
                <a:latin typeface="Trebuchet MS" panose="020B0703020202090204" pitchFamily="34" charset="0"/>
              </a:rPr>
              <a:t>3</a:t>
            </a:r>
            <a:r>
              <a:rPr lang="en-US" sz="2600" dirty="0">
                <a:latin typeface="Trebuchet MS" panose="020B0703020202090204" pitchFamily="34" charset="0"/>
              </a:rPr>
              <a:t> who hast bound the sea by the word of thy commandment; who hast shut up the deep, and sealed it by thy terrible and glorious name; </a:t>
            </a:r>
            <a:r>
              <a:rPr lang="en-US" sz="1800" dirty="0">
                <a:latin typeface="Trebuchet MS" panose="020B0703020202090204" pitchFamily="34" charset="0"/>
              </a:rPr>
              <a:t>4</a:t>
            </a:r>
            <a:r>
              <a:rPr lang="en-US" sz="2600" dirty="0">
                <a:latin typeface="Trebuchet MS" panose="020B0703020202090204" pitchFamily="34" charset="0"/>
              </a:rPr>
              <a:t> whom all men fear, and tremble before thy power;</a:t>
            </a:r>
          </a:p>
        </p:txBody>
      </p:sp>
    </p:spTree>
    <p:extLst>
      <p:ext uri="{BB962C8B-B14F-4D97-AF65-F5344CB8AC3E}">
        <p14:creationId xmlns:p14="http://schemas.microsoft.com/office/powerpoint/2010/main" val="377063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64660" y="4063116"/>
            <a:ext cx="8217685" cy="794735"/>
          </a:xfrm>
        </p:spPr>
        <p:txBody>
          <a:bodyPr>
            <a:normAutofit/>
          </a:bodyPr>
          <a:lstStyle/>
          <a:p>
            <a:r>
              <a:rPr lang="en-US" sz="2400" dirty="0">
                <a:latin typeface="Trebuchet MS" panose="020B0703020202090204" pitchFamily="34" charset="0"/>
              </a:rPr>
              <a:t>The Prayer of Manasseh</a:t>
            </a:r>
          </a:p>
        </p:txBody>
      </p:sp>
      <p:sp>
        <p:nvSpPr>
          <p:cNvPr id="3" name="Text Placeholder 2"/>
          <p:cNvSpPr>
            <a:spLocks noGrp="1"/>
          </p:cNvSpPr>
          <p:nvPr>
            <p:ph type="body" sz="quarter" idx="10"/>
          </p:nvPr>
        </p:nvSpPr>
        <p:spPr>
          <a:xfrm>
            <a:off x="468317" y="386227"/>
            <a:ext cx="8211023" cy="3676889"/>
          </a:xfrm>
        </p:spPr>
        <p:txBody>
          <a:bodyPr>
            <a:normAutofit fontScale="85000" lnSpcReduction="20000"/>
          </a:bodyPr>
          <a:lstStyle/>
          <a:p>
            <a:pPr>
              <a:spcBef>
                <a:spcPts val="0"/>
              </a:spcBef>
            </a:pPr>
            <a:r>
              <a:rPr lang="en-US" sz="2100" dirty="0">
                <a:latin typeface="Trebuchet MS" panose="020B0703020202090204" pitchFamily="34" charset="0"/>
              </a:rPr>
              <a:t>5</a:t>
            </a:r>
            <a:r>
              <a:rPr lang="en-US" dirty="0">
                <a:latin typeface="Trebuchet MS" panose="020B0703020202090204" pitchFamily="34" charset="0"/>
              </a:rPr>
              <a:t> for the majesty of thy glory cannot be borne, and thine angry threatening toward sinners is importable: </a:t>
            </a:r>
            <a:r>
              <a:rPr lang="en-US" sz="2100" dirty="0">
                <a:latin typeface="Trebuchet MS" panose="020B0703020202090204" pitchFamily="34" charset="0"/>
              </a:rPr>
              <a:t>6</a:t>
            </a:r>
            <a:r>
              <a:rPr lang="en-US" dirty="0">
                <a:latin typeface="Trebuchet MS" panose="020B0703020202090204" pitchFamily="34" charset="0"/>
              </a:rPr>
              <a:t> but thy merciful promise is unmeasurable and unsearchable; </a:t>
            </a:r>
            <a:r>
              <a:rPr lang="en-US" sz="2100" dirty="0">
                <a:latin typeface="Trebuchet MS" panose="020B0703020202090204" pitchFamily="34" charset="0"/>
              </a:rPr>
              <a:t>7</a:t>
            </a:r>
            <a:r>
              <a:rPr lang="en-US" dirty="0">
                <a:latin typeface="Trebuchet MS" panose="020B0703020202090204" pitchFamily="34" charset="0"/>
              </a:rPr>
              <a:t> for thou art the most high Lord, of great compassion, longsuffering, very merciful, and </a:t>
            </a:r>
            <a:r>
              <a:rPr lang="en-US" dirty="0" err="1">
                <a:latin typeface="Trebuchet MS" panose="020B0703020202090204" pitchFamily="34" charset="0"/>
              </a:rPr>
              <a:t>repentest</a:t>
            </a:r>
            <a:r>
              <a:rPr lang="en-US" dirty="0">
                <a:latin typeface="Trebuchet MS" panose="020B0703020202090204" pitchFamily="34" charset="0"/>
              </a:rPr>
              <a:t> of the evils of men. Thou, O Lord, according to thy great goodness hast promised repentance and forgiveness to them that have sinned against thee: and of thine infinite mercies hast appointed repentance unto sinners, that they may be saved. </a:t>
            </a:r>
          </a:p>
        </p:txBody>
      </p:sp>
    </p:spTree>
    <p:extLst>
      <p:ext uri="{BB962C8B-B14F-4D97-AF65-F5344CB8AC3E}">
        <p14:creationId xmlns:p14="http://schemas.microsoft.com/office/powerpoint/2010/main" val="256413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63317" y="1555263"/>
            <a:ext cx="2608977" cy="1750646"/>
          </a:xfrm>
        </p:spPr>
        <p:txBody>
          <a:bodyPr>
            <a:normAutofit/>
          </a:bodyPr>
          <a:lstStyle/>
          <a:p>
            <a:r>
              <a:rPr lang="en-US" dirty="0">
                <a:effectLst>
                  <a:outerShdw blurRad="38100" dist="38100" dir="2700000" algn="tl">
                    <a:srgbClr val="000000">
                      <a:alpha val="43137"/>
                    </a:srgbClr>
                  </a:outerShdw>
                </a:effectLst>
                <a:latin typeface="Trebuchet MS" panose="020B0603020202020204" pitchFamily="34" charset="0"/>
              </a:rPr>
              <a:t>King Manasseh</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sz="2400" dirty="0">
                <a:latin typeface="Trebuchet MS" panose="020B0703020202090204" pitchFamily="34" charset="0"/>
              </a:rPr>
              <a:t>The Prayer of Manasseh</a:t>
            </a:r>
          </a:p>
        </p:txBody>
      </p:sp>
      <p:sp>
        <p:nvSpPr>
          <p:cNvPr id="3" name="Text Placeholder 2"/>
          <p:cNvSpPr>
            <a:spLocks noGrp="1"/>
          </p:cNvSpPr>
          <p:nvPr>
            <p:ph type="body" sz="quarter" idx="10"/>
          </p:nvPr>
        </p:nvSpPr>
        <p:spPr/>
        <p:txBody>
          <a:bodyPr>
            <a:normAutofit fontScale="85000" lnSpcReduction="20000"/>
          </a:bodyPr>
          <a:lstStyle/>
          <a:p>
            <a:pPr>
              <a:spcBef>
                <a:spcPts val="0"/>
              </a:spcBef>
            </a:pPr>
            <a:r>
              <a:rPr lang="en-US" sz="2100" dirty="0">
                <a:latin typeface="Trebuchet MS" panose="020B0703020202090204" pitchFamily="34" charset="0"/>
              </a:rPr>
              <a:t>8</a:t>
            </a:r>
            <a:r>
              <a:rPr lang="en-US" dirty="0">
                <a:latin typeface="Trebuchet MS" panose="020B0703020202090204" pitchFamily="34" charset="0"/>
              </a:rPr>
              <a:t> Thou therefore, O Lord, that art the God of the just, hast not appointed repentance to the just, as to Abraham, and Isaac, and Jacob, which have not sinned against thee; but thou hast appointed repentance unto me that am a sinner: </a:t>
            </a:r>
            <a:r>
              <a:rPr lang="en-US" sz="2100" dirty="0">
                <a:latin typeface="Trebuchet MS" panose="020B0703020202090204" pitchFamily="34" charset="0"/>
              </a:rPr>
              <a:t>9</a:t>
            </a:r>
            <a:r>
              <a:rPr lang="en-US" dirty="0">
                <a:latin typeface="Trebuchet MS" panose="020B0703020202090204" pitchFamily="34" charset="0"/>
              </a:rPr>
              <a:t> for I have sinned above the number of the sands of the sea. My transgressions, O Lord, are multiplied: my transgressions are multiplied, and I am not worthy to behold and see the height of heaven for the multitude of mine iniquities. </a:t>
            </a:r>
          </a:p>
        </p:txBody>
      </p:sp>
    </p:spTree>
    <p:extLst>
      <p:ext uri="{BB962C8B-B14F-4D97-AF65-F5344CB8AC3E}">
        <p14:creationId xmlns:p14="http://schemas.microsoft.com/office/powerpoint/2010/main" val="62512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sz="2400" dirty="0">
                <a:latin typeface="Trebuchet MS" panose="020B0703020202090204" pitchFamily="34" charset="0"/>
              </a:rPr>
              <a:t>The Prayer of Manasseh</a:t>
            </a:r>
          </a:p>
        </p:txBody>
      </p:sp>
      <p:sp>
        <p:nvSpPr>
          <p:cNvPr id="3" name="Text Placeholder 2"/>
          <p:cNvSpPr>
            <a:spLocks noGrp="1"/>
          </p:cNvSpPr>
          <p:nvPr>
            <p:ph type="body" sz="quarter" idx="10"/>
          </p:nvPr>
        </p:nvSpPr>
        <p:spPr/>
        <p:txBody>
          <a:bodyPr>
            <a:noAutofit/>
          </a:bodyPr>
          <a:lstStyle/>
          <a:p>
            <a:pPr>
              <a:spcBef>
                <a:spcPts val="0"/>
              </a:spcBef>
            </a:pPr>
            <a:r>
              <a:rPr lang="en-US" sz="1800" dirty="0">
                <a:latin typeface="Trebuchet MS" panose="020B0703020202090204" pitchFamily="34" charset="0"/>
              </a:rPr>
              <a:t>10</a:t>
            </a:r>
            <a:r>
              <a:rPr lang="en-US" sz="2600" dirty="0">
                <a:latin typeface="Trebuchet MS" panose="020B0703020202090204" pitchFamily="34" charset="0"/>
              </a:rPr>
              <a:t> I am bowed down with many iron bands, that I cannot lift up mine head, neither have any release: for I have provoked thy wrath, and done evil before thee: I did not thy will, neither kept I thy commandments: I have set up abominations, and have multiplied offences. </a:t>
            </a:r>
            <a:r>
              <a:rPr lang="en-US" sz="1800" dirty="0">
                <a:latin typeface="Trebuchet MS" panose="020B0703020202090204" pitchFamily="34" charset="0"/>
              </a:rPr>
              <a:t>11</a:t>
            </a:r>
            <a:r>
              <a:rPr lang="en-US" sz="2600" dirty="0">
                <a:latin typeface="Trebuchet MS" panose="020B0703020202090204" pitchFamily="34" charset="0"/>
              </a:rPr>
              <a:t> Now therefore I bow the knee of mine heart, beseeching thee of grace. </a:t>
            </a:r>
            <a:r>
              <a:rPr lang="en-US" sz="1800" dirty="0">
                <a:latin typeface="Trebuchet MS" panose="020B0703020202090204" pitchFamily="34" charset="0"/>
              </a:rPr>
              <a:t>12</a:t>
            </a:r>
            <a:r>
              <a:rPr lang="en-US" sz="2600" dirty="0">
                <a:latin typeface="Trebuchet MS" panose="020B0703020202090204" pitchFamily="34" charset="0"/>
              </a:rPr>
              <a:t> I have sinned, O Lord, I have sinned, and I acknowledge mine iniquities: </a:t>
            </a:r>
          </a:p>
        </p:txBody>
      </p:sp>
    </p:spTree>
    <p:extLst>
      <p:ext uri="{BB962C8B-B14F-4D97-AF65-F5344CB8AC3E}">
        <p14:creationId xmlns:p14="http://schemas.microsoft.com/office/powerpoint/2010/main" val="412747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998" y="4061669"/>
            <a:ext cx="8217685" cy="794735"/>
          </a:xfrm>
        </p:spPr>
        <p:txBody>
          <a:bodyPr>
            <a:normAutofit/>
          </a:bodyPr>
          <a:lstStyle/>
          <a:p>
            <a:r>
              <a:rPr lang="en-US" sz="2400" dirty="0">
                <a:latin typeface="Trebuchet MS" panose="020B0703020202090204" pitchFamily="34" charset="0"/>
              </a:rPr>
              <a:t>The Prayer of Manasseh</a:t>
            </a:r>
          </a:p>
        </p:txBody>
      </p:sp>
      <p:sp>
        <p:nvSpPr>
          <p:cNvPr id="3" name="Text Placeholder 2"/>
          <p:cNvSpPr>
            <a:spLocks noGrp="1"/>
          </p:cNvSpPr>
          <p:nvPr>
            <p:ph type="body" sz="quarter" idx="10"/>
          </p:nvPr>
        </p:nvSpPr>
        <p:spPr>
          <a:xfrm>
            <a:off x="468317" y="386228"/>
            <a:ext cx="8211023" cy="3732548"/>
          </a:xfrm>
        </p:spPr>
        <p:txBody>
          <a:bodyPr>
            <a:normAutofit fontScale="85000" lnSpcReduction="20000"/>
          </a:bodyPr>
          <a:lstStyle/>
          <a:p>
            <a:pPr>
              <a:spcBef>
                <a:spcPts val="0"/>
              </a:spcBef>
            </a:pPr>
            <a:r>
              <a:rPr lang="en-US" sz="2100" dirty="0">
                <a:latin typeface="Trebuchet MS" panose="020B0703020202090204" pitchFamily="34" charset="0"/>
              </a:rPr>
              <a:t>13</a:t>
            </a:r>
            <a:r>
              <a:rPr lang="en-US" dirty="0">
                <a:latin typeface="Trebuchet MS" panose="020B0703020202090204" pitchFamily="34" charset="0"/>
              </a:rPr>
              <a:t> wherefore, I humbly beseech thee, forgive me, O Lord, forgive me, and destroy me not with mine iniquities. Be not angry with me forever, by reserving evil for me; neither condemn me to the lower parts of the earth. For thou art the God, even the God of them that repent; </a:t>
            </a:r>
            <a:r>
              <a:rPr lang="en-US" sz="2100" dirty="0">
                <a:latin typeface="Trebuchet MS" panose="020B0703020202090204" pitchFamily="34" charset="0"/>
              </a:rPr>
              <a:t>14</a:t>
            </a:r>
            <a:r>
              <a:rPr lang="en-US" dirty="0">
                <a:latin typeface="Trebuchet MS" panose="020B0703020202090204" pitchFamily="34" charset="0"/>
              </a:rPr>
              <a:t> and in me thou wilt shew all thy goodness: for thou wilt save me, that am unworthy, according to thy great mercy. </a:t>
            </a:r>
            <a:r>
              <a:rPr lang="en-US" sz="2100" dirty="0">
                <a:latin typeface="Trebuchet MS" panose="020B0703020202090204" pitchFamily="34" charset="0"/>
              </a:rPr>
              <a:t>15</a:t>
            </a:r>
            <a:r>
              <a:rPr lang="en-US" dirty="0">
                <a:latin typeface="Trebuchet MS" panose="020B0703020202090204" pitchFamily="34" charset="0"/>
              </a:rPr>
              <a:t> Therefore I will praise thee forever all the days of my life: for all the powers of the heavens do praise thee, and thine is the glory for ever and ever. Amen.</a:t>
            </a:r>
          </a:p>
        </p:txBody>
      </p:sp>
    </p:spTree>
    <p:extLst>
      <p:ext uri="{BB962C8B-B14F-4D97-AF65-F5344CB8AC3E}">
        <p14:creationId xmlns:p14="http://schemas.microsoft.com/office/powerpoint/2010/main" val="189910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349499" y="386227"/>
            <a:ext cx="6330638" cy="4376272"/>
          </a:xfrm>
        </p:spPr>
        <p:txBody>
          <a:bodyPr/>
          <a:lstStyle/>
          <a:p>
            <a:pPr algn="l"/>
            <a:endParaRPr lang="en-US" u="sng" dirty="0">
              <a:latin typeface="Trebuchet MS" panose="020B0703020202090204" pitchFamily="34" charset="0"/>
            </a:endParaRPr>
          </a:p>
          <a:p>
            <a:pPr marL="457200" indent="-457200" algn="l">
              <a:buFont typeface="Arial" panose="020B0604020202020204" pitchFamily="34" charset="0"/>
              <a:buChar char="•"/>
            </a:pPr>
            <a:r>
              <a:rPr lang="en-US" sz="2600" dirty="0">
                <a:latin typeface="Trebuchet MS" panose="020B0703020202090204" pitchFamily="34" charset="0"/>
              </a:rPr>
              <a:t>Manasseh taken into captivity (33:11)</a:t>
            </a:r>
          </a:p>
          <a:p>
            <a:pPr marL="457200" indent="-457200" algn="l">
              <a:buFont typeface="Arial" panose="020B0604020202020204" pitchFamily="34" charset="0"/>
              <a:buChar char="•"/>
            </a:pPr>
            <a:r>
              <a:rPr lang="en-US" sz="2600" dirty="0">
                <a:latin typeface="Trebuchet MS" panose="020B0703020202090204" pitchFamily="34" charset="0"/>
              </a:rPr>
              <a:t>He is distressed and prays to God (33:12)</a:t>
            </a:r>
          </a:p>
          <a:p>
            <a:pPr marL="457200" indent="-457200" algn="l">
              <a:buFont typeface="Arial" panose="020B0604020202020204" pitchFamily="34" charset="0"/>
              <a:buChar char="•"/>
            </a:pPr>
            <a:r>
              <a:rPr lang="en-US" sz="2600" dirty="0">
                <a:latin typeface="Trebuchet MS" panose="020B0703020202090204" pitchFamily="34" charset="0"/>
              </a:rPr>
              <a:t>God hears his plea and returned him to Jerusalem (33:12)</a:t>
            </a:r>
          </a:p>
          <a:p>
            <a:pPr marL="457200" indent="-457200" algn="l">
              <a:buFont typeface="Arial" panose="020B0604020202020204" pitchFamily="34" charset="0"/>
              <a:buChar char="•"/>
            </a:pPr>
            <a:r>
              <a:rPr lang="en-US" sz="2600" dirty="0">
                <a:latin typeface="Trebuchet MS" panose="020B0703020202090204" pitchFamily="34" charset="0"/>
              </a:rPr>
              <a:t>Manasseh knew that the LORD is God (33:12)</a:t>
            </a:r>
          </a:p>
        </p:txBody>
      </p:sp>
      <p:sp>
        <p:nvSpPr>
          <p:cNvPr id="4" name="Title 3"/>
          <p:cNvSpPr>
            <a:spLocks noGrp="1"/>
          </p:cNvSpPr>
          <p:nvPr>
            <p:ph type="title"/>
          </p:nvPr>
        </p:nvSpPr>
        <p:spPr>
          <a:xfrm>
            <a:off x="637775" y="3636578"/>
            <a:ext cx="1051325" cy="863599"/>
          </a:xfrm>
        </p:spPr>
        <p:txBody>
          <a:bodyPr/>
          <a:lstStyle/>
          <a:p>
            <a:r>
              <a:rPr lang="en-US" dirty="0">
                <a:effectLst>
                  <a:outerShdw blurRad="38100" dist="38100" dir="2700000" algn="tl">
                    <a:srgbClr val="000000">
                      <a:alpha val="43137"/>
                    </a:srgbClr>
                  </a:outerShdw>
                </a:effectLst>
                <a:latin typeface="Trebuchet MS" panose="020B0603020202020204" pitchFamily="34" charset="0"/>
              </a:rPr>
              <a:t>King Manasseh</a:t>
            </a:r>
          </a:p>
        </p:txBody>
      </p:sp>
      <p:sp>
        <p:nvSpPr>
          <p:cNvPr id="6" name="TextBox 5">
            <a:extLst>
              <a:ext uri="{FF2B5EF4-FFF2-40B4-BE49-F238E27FC236}">
                <a16:creationId xmlns:a16="http://schemas.microsoft.com/office/drawing/2014/main" id="{3D425DF1-FB43-60D0-19B5-3506F345B621}"/>
              </a:ext>
            </a:extLst>
          </p:cNvPr>
          <p:cNvSpPr txBox="1"/>
          <p:nvPr/>
        </p:nvSpPr>
        <p:spPr>
          <a:xfrm>
            <a:off x="2349499" y="104002"/>
            <a:ext cx="5173024" cy="553998"/>
          </a:xfrm>
          <a:prstGeom prst="rect">
            <a:avLst/>
          </a:prstGeom>
          <a:noFill/>
        </p:spPr>
        <p:txBody>
          <a:bodyPr wrap="square" rtlCol="0">
            <a:spAutoFit/>
          </a:bodyPr>
          <a:lstStyle/>
          <a:p>
            <a:r>
              <a:rPr lang="en-US" sz="3000" dirty="0">
                <a:latin typeface="Trebuchet MS" panose="020B0703020202090204" pitchFamily="34" charset="0"/>
              </a:rPr>
              <a:t>The Repentance of Manasseh </a:t>
            </a:r>
          </a:p>
        </p:txBody>
      </p:sp>
    </p:spTree>
    <p:extLst>
      <p:ext uri="{BB962C8B-B14F-4D97-AF65-F5344CB8AC3E}">
        <p14:creationId xmlns:p14="http://schemas.microsoft.com/office/powerpoint/2010/main" val="29942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349499" y="386227"/>
            <a:ext cx="6330638" cy="4376272"/>
          </a:xfrm>
        </p:spPr>
        <p:txBody>
          <a:bodyPr>
            <a:normAutofit/>
          </a:bodyPr>
          <a:lstStyle/>
          <a:p>
            <a:pPr algn="l"/>
            <a:endParaRPr lang="en-US" u="sng" dirty="0"/>
          </a:p>
          <a:p>
            <a:pPr marL="457200" indent="-457200" algn="l">
              <a:buFont typeface="Arial" panose="020B0604020202020204" pitchFamily="34" charset="0"/>
              <a:buChar char="•"/>
            </a:pPr>
            <a:r>
              <a:rPr lang="en-US" sz="2600" dirty="0">
                <a:latin typeface="Trebuchet MS" panose="020B0703020202090204" pitchFamily="34" charset="0"/>
              </a:rPr>
              <a:t>Built up Judah’s defenses (33:14)</a:t>
            </a:r>
          </a:p>
          <a:p>
            <a:pPr marL="457200" indent="-457200" algn="l">
              <a:buFont typeface="Arial" panose="020B0604020202020204" pitchFamily="34" charset="0"/>
              <a:buChar char="•"/>
            </a:pPr>
            <a:r>
              <a:rPr lang="en-US" sz="2600" dirty="0">
                <a:latin typeface="Trebuchet MS" panose="020B0703020202090204" pitchFamily="34" charset="0"/>
              </a:rPr>
              <a:t>Took out the idols from the Temple and destroyed their altars (33:15)</a:t>
            </a:r>
          </a:p>
          <a:p>
            <a:pPr marL="457200" indent="-457200" algn="l">
              <a:buFont typeface="Arial" panose="020B0604020202020204" pitchFamily="34" charset="0"/>
              <a:buChar char="•"/>
            </a:pPr>
            <a:r>
              <a:rPr lang="en-US" sz="2600" dirty="0">
                <a:latin typeface="Trebuchet MS" panose="020B0703020202090204" pitchFamily="34" charset="0"/>
              </a:rPr>
              <a:t>Restored the altar of the LORD and makes sacrifices (33:16)</a:t>
            </a:r>
          </a:p>
          <a:p>
            <a:pPr marL="457200" indent="-457200" algn="l">
              <a:buFont typeface="Arial" panose="020B0604020202020204" pitchFamily="34" charset="0"/>
              <a:buChar char="•"/>
            </a:pPr>
            <a:r>
              <a:rPr lang="en-US" sz="2600" dirty="0">
                <a:latin typeface="Trebuchet MS" panose="020B0703020202090204" pitchFamily="34" charset="0"/>
              </a:rPr>
              <a:t>Commanded the people of Judah to serve God (33:16)</a:t>
            </a:r>
          </a:p>
          <a:p>
            <a:pPr marL="457200" indent="-457200" algn="l">
              <a:buFont typeface="Arial" panose="020B0604020202020204" pitchFamily="34" charset="0"/>
              <a:buChar char="•"/>
            </a:pPr>
            <a:endParaRPr lang="en-US" sz="2600" dirty="0"/>
          </a:p>
        </p:txBody>
      </p:sp>
      <p:sp>
        <p:nvSpPr>
          <p:cNvPr id="4" name="Title 3"/>
          <p:cNvSpPr>
            <a:spLocks noGrp="1"/>
          </p:cNvSpPr>
          <p:nvPr>
            <p:ph type="title"/>
          </p:nvPr>
        </p:nvSpPr>
        <p:spPr>
          <a:xfrm>
            <a:off x="637775" y="3636578"/>
            <a:ext cx="1051325" cy="863599"/>
          </a:xfrm>
        </p:spPr>
        <p:txBody>
          <a:bodyPr/>
          <a:lstStyle/>
          <a:p>
            <a:r>
              <a:rPr lang="en-US" dirty="0">
                <a:effectLst>
                  <a:outerShdw blurRad="38100" dist="38100" dir="2700000" algn="tl">
                    <a:srgbClr val="000000">
                      <a:alpha val="43137"/>
                    </a:srgbClr>
                  </a:outerShdw>
                </a:effectLst>
                <a:latin typeface="Trebuchet MS" panose="020B0603020202020204" pitchFamily="34" charset="0"/>
              </a:rPr>
              <a:t>King Manasseh</a:t>
            </a:r>
          </a:p>
        </p:txBody>
      </p:sp>
      <p:sp>
        <p:nvSpPr>
          <p:cNvPr id="6" name="TextBox 5">
            <a:extLst>
              <a:ext uri="{FF2B5EF4-FFF2-40B4-BE49-F238E27FC236}">
                <a16:creationId xmlns:a16="http://schemas.microsoft.com/office/drawing/2014/main" id="{3D425DF1-FB43-60D0-19B5-3506F345B621}"/>
              </a:ext>
            </a:extLst>
          </p:cNvPr>
          <p:cNvSpPr txBox="1"/>
          <p:nvPr/>
        </p:nvSpPr>
        <p:spPr>
          <a:xfrm>
            <a:off x="2349499" y="104002"/>
            <a:ext cx="5173024" cy="553998"/>
          </a:xfrm>
          <a:prstGeom prst="rect">
            <a:avLst/>
          </a:prstGeom>
          <a:noFill/>
        </p:spPr>
        <p:txBody>
          <a:bodyPr wrap="square" rtlCol="0">
            <a:spAutoFit/>
          </a:bodyPr>
          <a:lstStyle/>
          <a:p>
            <a:r>
              <a:rPr lang="en-US" sz="3000" dirty="0">
                <a:latin typeface="Trebuchet MS" panose="020B0703020202090204" pitchFamily="34" charset="0"/>
              </a:rPr>
              <a:t>The Repentance of Manasseh </a:t>
            </a:r>
          </a:p>
        </p:txBody>
      </p:sp>
    </p:spTree>
    <p:extLst>
      <p:ext uri="{BB962C8B-B14F-4D97-AF65-F5344CB8AC3E}">
        <p14:creationId xmlns:p14="http://schemas.microsoft.com/office/powerpoint/2010/main" val="418130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sz="2400" dirty="0">
                <a:latin typeface="Trebuchet MS" panose="020B0703020202090204" pitchFamily="34" charset="0"/>
              </a:rPr>
              <a:t>2 Chronicles 33:20-23</a:t>
            </a:r>
          </a:p>
        </p:txBody>
      </p:sp>
      <p:sp>
        <p:nvSpPr>
          <p:cNvPr id="3" name="Text Placeholder 2"/>
          <p:cNvSpPr>
            <a:spLocks noGrp="1"/>
          </p:cNvSpPr>
          <p:nvPr>
            <p:ph type="body" sz="quarter" idx="10"/>
          </p:nvPr>
        </p:nvSpPr>
        <p:spPr/>
        <p:txBody>
          <a:bodyPr>
            <a:normAutofit fontScale="85000" lnSpcReduction="10000"/>
          </a:bodyPr>
          <a:lstStyle/>
          <a:p>
            <a:pPr>
              <a:spcBef>
                <a:spcPts val="0"/>
              </a:spcBef>
            </a:pPr>
            <a:r>
              <a:rPr lang="en-US" sz="2100" dirty="0">
                <a:latin typeface="Trebuchet MS" panose="020B0703020202090204" pitchFamily="34" charset="0"/>
              </a:rPr>
              <a:t>20</a:t>
            </a:r>
            <a:r>
              <a:rPr lang="en-US" dirty="0">
                <a:latin typeface="Trebuchet MS" panose="020B0703020202090204" pitchFamily="34" charset="0"/>
              </a:rPr>
              <a:t> Manasseh rested with his ancestors and was buried in his palace. And Amon his son succeeded him as king. </a:t>
            </a:r>
            <a:r>
              <a:rPr lang="en-US" sz="2100" dirty="0">
                <a:latin typeface="Trebuchet MS" panose="020B0703020202090204" pitchFamily="34" charset="0"/>
              </a:rPr>
              <a:t>21</a:t>
            </a:r>
            <a:r>
              <a:rPr lang="en-US" dirty="0">
                <a:latin typeface="Trebuchet MS" panose="020B0703020202090204" pitchFamily="34" charset="0"/>
              </a:rPr>
              <a:t> Amon was twenty-two years old when he became king, and he reigned in Jerusalem two years. </a:t>
            </a:r>
            <a:r>
              <a:rPr lang="en-US" sz="2100" dirty="0">
                <a:latin typeface="Trebuchet MS" panose="020B0703020202090204" pitchFamily="34" charset="0"/>
              </a:rPr>
              <a:t>22</a:t>
            </a:r>
            <a:r>
              <a:rPr lang="en-US" dirty="0">
                <a:latin typeface="Trebuchet MS" panose="020B0703020202090204" pitchFamily="34" charset="0"/>
              </a:rPr>
              <a:t> He did evil in the eyes of the Lord, as his father Manasseh had done. Amon worshiped and offered sacrifices to all the idols Manasseh had made. </a:t>
            </a:r>
            <a:r>
              <a:rPr lang="en-US" sz="2100" dirty="0">
                <a:latin typeface="Trebuchet MS" panose="020B0703020202090204" pitchFamily="34" charset="0"/>
              </a:rPr>
              <a:t>23</a:t>
            </a:r>
            <a:r>
              <a:rPr lang="en-US" dirty="0">
                <a:latin typeface="Trebuchet MS" panose="020B0703020202090204" pitchFamily="34" charset="0"/>
              </a:rPr>
              <a:t> But unlike his father Manasseh, he did not humble himself before the Lord; Amon increased his guilt.</a:t>
            </a:r>
          </a:p>
        </p:txBody>
      </p:sp>
    </p:spTree>
    <p:extLst>
      <p:ext uri="{BB962C8B-B14F-4D97-AF65-F5344CB8AC3E}">
        <p14:creationId xmlns:p14="http://schemas.microsoft.com/office/powerpoint/2010/main" val="252213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349499" y="1157503"/>
            <a:ext cx="6330638" cy="4376272"/>
          </a:xfrm>
        </p:spPr>
        <p:txBody>
          <a:bodyPr>
            <a:normAutofit/>
          </a:bodyPr>
          <a:lstStyle/>
          <a:p>
            <a:pPr algn="l"/>
            <a:endParaRPr lang="en-US" u="sng" dirty="0">
              <a:latin typeface="Trebuchet MS" panose="020B0703020202090204" pitchFamily="34" charset="0"/>
            </a:endParaRPr>
          </a:p>
          <a:p>
            <a:pPr marL="457200" indent="-457200" algn="l">
              <a:buFont typeface="Arial" panose="020B0604020202020204" pitchFamily="34" charset="0"/>
              <a:buChar char="•"/>
            </a:pPr>
            <a:r>
              <a:rPr lang="en-US" sz="3600" dirty="0">
                <a:latin typeface="Trebuchet MS" panose="020B0703020202090204" pitchFamily="34" charset="0"/>
              </a:rPr>
              <a:t>The power of influence</a:t>
            </a:r>
          </a:p>
          <a:p>
            <a:pPr marL="457200" indent="-457200" algn="l">
              <a:buFont typeface="Arial" panose="020B0604020202020204" pitchFamily="34" charset="0"/>
              <a:buChar char="•"/>
            </a:pPr>
            <a:r>
              <a:rPr lang="en-US" sz="3600" dirty="0">
                <a:latin typeface="Trebuchet MS" panose="020B0703020202090204" pitchFamily="34" charset="0"/>
              </a:rPr>
              <a:t>The inadequacy of relying solely on parental legacy </a:t>
            </a:r>
          </a:p>
          <a:p>
            <a:pPr marL="457200" indent="-457200" algn="l">
              <a:buFont typeface="Arial" panose="020B0604020202020204" pitchFamily="34" charset="0"/>
              <a:buChar char="•"/>
            </a:pPr>
            <a:r>
              <a:rPr lang="en-US" sz="3600" u="sng" dirty="0">
                <a:latin typeface="Trebuchet MS" panose="020B0703020202090204" pitchFamily="34" charset="0"/>
              </a:rPr>
              <a:t>ANYONE</a:t>
            </a:r>
            <a:r>
              <a:rPr lang="en-US" sz="3600" dirty="0">
                <a:latin typeface="Trebuchet MS" panose="020B0703020202090204" pitchFamily="34" charset="0"/>
              </a:rPr>
              <a:t> can repent </a:t>
            </a:r>
          </a:p>
          <a:p>
            <a:pPr marL="457200" indent="-457200" algn="l">
              <a:buFont typeface="Arial" panose="020B0604020202020204" pitchFamily="34" charset="0"/>
              <a:buChar char="•"/>
            </a:pPr>
            <a:endParaRPr lang="en-US" sz="2600" dirty="0"/>
          </a:p>
        </p:txBody>
      </p:sp>
      <p:sp>
        <p:nvSpPr>
          <p:cNvPr id="4" name="Title 3"/>
          <p:cNvSpPr>
            <a:spLocks noGrp="1"/>
          </p:cNvSpPr>
          <p:nvPr>
            <p:ph type="title"/>
          </p:nvPr>
        </p:nvSpPr>
        <p:spPr>
          <a:xfrm>
            <a:off x="637775" y="3636578"/>
            <a:ext cx="1051325" cy="863599"/>
          </a:xfrm>
        </p:spPr>
        <p:txBody>
          <a:bodyPr/>
          <a:lstStyle/>
          <a:p>
            <a:r>
              <a:rPr lang="en-US" dirty="0">
                <a:effectLst>
                  <a:outerShdw blurRad="38100" dist="38100" dir="2700000" algn="tl">
                    <a:srgbClr val="000000">
                      <a:alpha val="43137"/>
                    </a:srgbClr>
                  </a:outerShdw>
                </a:effectLst>
                <a:latin typeface="Trebuchet MS" panose="020B0603020202020204" pitchFamily="34" charset="0"/>
              </a:rPr>
              <a:t>King Manasseh</a:t>
            </a:r>
          </a:p>
        </p:txBody>
      </p:sp>
      <p:sp>
        <p:nvSpPr>
          <p:cNvPr id="6" name="TextBox 5">
            <a:extLst>
              <a:ext uri="{FF2B5EF4-FFF2-40B4-BE49-F238E27FC236}">
                <a16:creationId xmlns:a16="http://schemas.microsoft.com/office/drawing/2014/main" id="{3D425DF1-FB43-60D0-19B5-3506F345B621}"/>
              </a:ext>
            </a:extLst>
          </p:cNvPr>
          <p:cNvSpPr txBox="1"/>
          <p:nvPr/>
        </p:nvSpPr>
        <p:spPr>
          <a:xfrm>
            <a:off x="2558045" y="104002"/>
            <a:ext cx="5913545" cy="1323439"/>
          </a:xfrm>
          <a:prstGeom prst="rect">
            <a:avLst/>
          </a:prstGeom>
          <a:noFill/>
        </p:spPr>
        <p:txBody>
          <a:bodyPr wrap="square" rtlCol="0">
            <a:spAutoFit/>
          </a:bodyPr>
          <a:lstStyle/>
          <a:p>
            <a:r>
              <a:rPr lang="en-US" sz="4000" dirty="0">
                <a:latin typeface="Trebuchet MS" panose="020B0703020202090204" pitchFamily="34" charset="0"/>
              </a:rPr>
              <a:t>Applications from Manasseh </a:t>
            </a:r>
          </a:p>
        </p:txBody>
      </p:sp>
    </p:spTree>
    <p:extLst>
      <p:ext uri="{BB962C8B-B14F-4D97-AF65-F5344CB8AC3E}">
        <p14:creationId xmlns:p14="http://schemas.microsoft.com/office/powerpoint/2010/main" val="416851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23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sz="2400" dirty="0">
                <a:latin typeface="Trebuchet MS" panose="020B0703020202090204" pitchFamily="34" charset="0"/>
              </a:rPr>
              <a:t>2 Kings 21:1-18</a:t>
            </a:r>
          </a:p>
        </p:txBody>
      </p:sp>
      <p:sp>
        <p:nvSpPr>
          <p:cNvPr id="3" name="Text Placeholder 2"/>
          <p:cNvSpPr>
            <a:spLocks noGrp="1"/>
          </p:cNvSpPr>
          <p:nvPr>
            <p:ph type="body" sz="quarter" idx="10"/>
          </p:nvPr>
        </p:nvSpPr>
        <p:spPr/>
        <p:txBody>
          <a:bodyPr>
            <a:normAutofit fontScale="85000" lnSpcReduction="20000"/>
          </a:bodyPr>
          <a:lstStyle/>
          <a:p>
            <a:pPr>
              <a:spcBef>
                <a:spcPts val="0"/>
              </a:spcBef>
            </a:pPr>
            <a:r>
              <a:rPr lang="en-US" sz="2100" dirty="0">
                <a:latin typeface="Trebuchet MS" panose="020B0703020202090204" pitchFamily="34" charset="0"/>
              </a:rPr>
              <a:t>1</a:t>
            </a:r>
            <a:r>
              <a:rPr lang="en-US" dirty="0">
                <a:latin typeface="Trebuchet MS" panose="020B0703020202090204" pitchFamily="34" charset="0"/>
              </a:rPr>
              <a:t> Manasseh was twelve years old when he began to reign, and he reigned fifty-five years in Jerusalem. His mother's name was Hephzibah. </a:t>
            </a:r>
            <a:r>
              <a:rPr lang="en-US" sz="2100" dirty="0">
                <a:latin typeface="Trebuchet MS" panose="020B0703020202090204" pitchFamily="34" charset="0"/>
              </a:rPr>
              <a:t>2</a:t>
            </a:r>
            <a:r>
              <a:rPr lang="en-US" dirty="0">
                <a:latin typeface="Trebuchet MS" panose="020B0703020202090204" pitchFamily="34" charset="0"/>
              </a:rPr>
              <a:t> And he did what was evil in the sight of the Lord, according to the despicable practices of the nations whom the Lord drove out before the people of Israel. </a:t>
            </a:r>
            <a:r>
              <a:rPr lang="en-US" sz="2100" dirty="0">
                <a:latin typeface="Trebuchet MS" panose="020B0703020202090204" pitchFamily="34" charset="0"/>
              </a:rPr>
              <a:t>3</a:t>
            </a:r>
            <a:r>
              <a:rPr lang="en-US" dirty="0">
                <a:latin typeface="Trebuchet MS" panose="020B0703020202090204" pitchFamily="34" charset="0"/>
              </a:rPr>
              <a:t> For he rebuilt the high places that Hezekiah his father had destroyed, and he erected altars for Baal and made an Asherah, as Ahab king of Israel had done, and worshiped all the host of heaven and served them. </a:t>
            </a:r>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sz="2400" dirty="0">
                <a:latin typeface="Trebuchet MS" panose="020B0703020202090204" pitchFamily="34" charset="0"/>
              </a:rPr>
              <a:t>2 Kings 21:1-18 </a:t>
            </a:r>
          </a:p>
        </p:txBody>
      </p:sp>
      <p:sp>
        <p:nvSpPr>
          <p:cNvPr id="3" name="Text Placeholder 2"/>
          <p:cNvSpPr>
            <a:spLocks noGrp="1"/>
          </p:cNvSpPr>
          <p:nvPr>
            <p:ph type="body" sz="quarter" idx="10"/>
          </p:nvPr>
        </p:nvSpPr>
        <p:spPr/>
        <p:txBody>
          <a:bodyPr>
            <a:normAutofit/>
          </a:bodyPr>
          <a:lstStyle/>
          <a:p>
            <a:pPr>
              <a:spcBef>
                <a:spcPts val="0"/>
              </a:spcBef>
            </a:pPr>
            <a:r>
              <a:rPr lang="en-US" sz="1800" dirty="0">
                <a:latin typeface="Trebuchet MS" panose="020B0703020202090204" pitchFamily="34" charset="0"/>
              </a:rPr>
              <a:t>4</a:t>
            </a:r>
            <a:r>
              <a:rPr lang="en-US" sz="2600" dirty="0">
                <a:latin typeface="Trebuchet MS" panose="020B0703020202090204" pitchFamily="34" charset="0"/>
              </a:rPr>
              <a:t> And he built altars in the house of the Lord, of which the Lord had said, ‘In Jerusalem will I put my name.’ </a:t>
            </a:r>
            <a:r>
              <a:rPr lang="en-US" sz="1800" dirty="0">
                <a:latin typeface="Trebuchet MS" panose="020B0703020202090204" pitchFamily="34" charset="0"/>
              </a:rPr>
              <a:t>5</a:t>
            </a:r>
            <a:r>
              <a:rPr lang="en-US" sz="2600" dirty="0">
                <a:latin typeface="Trebuchet MS" panose="020B0703020202090204" pitchFamily="34" charset="0"/>
              </a:rPr>
              <a:t> And he built altars for all the host of heaven in the two courts of the house of the Lord. </a:t>
            </a:r>
            <a:r>
              <a:rPr lang="en-US" sz="1800" dirty="0">
                <a:latin typeface="Trebuchet MS" panose="020B0703020202090204" pitchFamily="34" charset="0"/>
              </a:rPr>
              <a:t>6</a:t>
            </a:r>
            <a:r>
              <a:rPr lang="en-US" sz="2600" dirty="0">
                <a:latin typeface="Trebuchet MS" panose="020B0703020202090204" pitchFamily="34" charset="0"/>
              </a:rPr>
              <a:t> And he burned his son as an offering and used fortune-telling and omens and dealt with mediums and with necromancers. He did much evil in the sight of the Lord, provoking him to anger. </a:t>
            </a:r>
          </a:p>
        </p:txBody>
      </p:sp>
    </p:spTree>
    <p:extLst>
      <p:ext uri="{BB962C8B-B14F-4D97-AF65-F5344CB8AC3E}">
        <p14:creationId xmlns:p14="http://schemas.microsoft.com/office/powerpoint/2010/main" val="374239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sz="2400" dirty="0">
                <a:latin typeface="Trebuchet MS" panose="020B0703020202090204" pitchFamily="34" charset="0"/>
              </a:rPr>
              <a:t>2 Kings 21:1-18</a:t>
            </a:r>
          </a:p>
        </p:txBody>
      </p:sp>
      <p:sp>
        <p:nvSpPr>
          <p:cNvPr id="3" name="Text Placeholder 2"/>
          <p:cNvSpPr>
            <a:spLocks noGrp="1"/>
          </p:cNvSpPr>
          <p:nvPr>
            <p:ph type="body" sz="quarter" idx="10"/>
          </p:nvPr>
        </p:nvSpPr>
        <p:spPr/>
        <p:txBody>
          <a:bodyPr>
            <a:normAutofit fontScale="85000" lnSpcReduction="20000"/>
          </a:bodyPr>
          <a:lstStyle/>
          <a:p>
            <a:pPr>
              <a:spcBef>
                <a:spcPts val="0"/>
              </a:spcBef>
            </a:pPr>
            <a:r>
              <a:rPr lang="en-US" sz="2100" dirty="0">
                <a:latin typeface="Trebuchet MS" panose="020B0703020202090204" pitchFamily="34" charset="0"/>
              </a:rPr>
              <a:t>7</a:t>
            </a:r>
            <a:r>
              <a:rPr lang="en-US" dirty="0">
                <a:latin typeface="Trebuchet MS" panose="020B0703020202090204" pitchFamily="34" charset="0"/>
              </a:rPr>
              <a:t> And the carved image of Asherah that he had made he set in the house of which the Lord said to David and to Solomon his son, ‘In this house, and in Jerusalem, which I have chosen out of all the tribes of Israel, I will put my name forever. </a:t>
            </a:r>
            <a:r>
              <a:rPr lang="en-US" sz="2100" dirty="0">
                <a:latin typeface="Trebuchet MS" panose="020B0703020202090204" pitchFamily="34" charset="0"/>
              </a:rPr>
              <a:t>8</a:t>
            </a:r>
            <a:r>
              <a:rPr lang="en-US" dirty="0">
                <a:latin typeface="Trebuchet MS" panose="020B0703020202090204" pitchFamily="34" charset="0"/>
              </a:rPr>
              <a:t> And I will not cause the feet of Israel to wander anymore out of the land that I gave to their fathers, if only they will be careful to do according to all that I have commanded them, and according to all the Law that my servant Moses commanded them.’</a:t>
            </a:r>
          </a:p>
        </p:txBody>
      </p:sp>
    </p:spTree>
    <p:extLst>
      <p:ext uri="{BB962C8B-B14F-4D97-AF65-F5344CB8AC3E}">
        <p14:creationId xmlns:p14="http://schemas.microsoft.com/office/powerpoint/2010/main" val="13101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sz="2400" dirty="0">
                <a:latin typeface="Trebuchet MS" panose="020B0703020202090204" pitchFamily="34" charset="0"/>
              </a:rPr>
              <a:t>2 Kings 21:1-18</a:t>
            </a:r>
          </a:p>
        </p:txBody>
      </p:sp>
      <p:sp>
        <p:nvSpPr>
          <p:cNvPr id="3" name="Text Placeholder 2"/>
          <p:cNvSpPr>
            <a:spLocks noGrp="1"/>
          </p:cNvSpPr>
          <p:nvPr>
            <p:ph type="body" sz="quarter" idx="10"/>
          </p:nvPr>
        </p:nvSpPr>
        <p:spPr/>
        <p:txBody>
          <a:bodyPr>
            <a:normAutofit/>
          </a:bodyPr>
          <a:lstStyle/>
          <a:p>
            <a:pPr>
              <a:spcBef>
                <a:spcPts val="0"/>
              </a:spcBef>
            </a:pPr>
            <a:r>
              <a:rPr lang="en-US" sz="1800" dirty="0">
                <a:latin typeface="Trebuchet MS" panose="020B0703020202090204" pitchFamily="34" charset="0"/>
              </a:rPr>
              <a:t>9</a:t>
            </a:r>
            <a:r>
              <a:rPr lang="en-US" sz="2600" dirty="0">
                <a:latin typeface="Trebuchet MS" panose="020B0703020202090204" pitchFamily="34" charset="0"/>
              </a:rPr>
              <a:t> But they did not listen, and Manasseh led them astray to do more evil than the nations had done whom the Lord destroyed before the people of Israel. </a:t>
            </a:r>
            <a:r>
              <a:rPr lang="en-US" sz="1800" dirty="0">
                <a:latin typeface="Trebuchet MS" panose="020B0703020202090204" pitchFamily="34" charset="0"/>
              </a:rPr>
              <a:t>10</a:t>
            </a:r>
            <a:r>
              <a:rPr lang="en-US" sz="2600" dirty="0">
                <a:latin typeface="Trebuchet MS" panose="020B0703020202090204" pitchFamily="34" charset="0"/>
              </a:rPr>
              <a:t> And the Lord said by his servants the prophets, </a:t>
            </a:r>
            <a:r>
              <a:rPr lang="en-US" sz="1800" dirty="0">
                <a:latin typeface="Trebuchet MS" panose="020B0703020202090204" pitchFamily="34" charset="0"/>
              </a:rPr>
              <a:t>11</a:t>
            </a:r>
            <a:r>
              <a:rPr lang="en-US" sz="2600" dirty="0">
                <a:latin typeface="Trebuchet MS" panose="020B0703020202090204" pitchFamily="34" charset="0"/>
              </a:rPr>
              <a:t> “Because Manasseh king of Judah has committed these abominations and has done things more evil than all that the Amorites did, who were before him, and has made Judah also to sin with his idols, </a:t>
            </a:r>
          </a:p>
        </p:txBody>
      </p:sp>
    </p:spTree>
    <p:extLst>
      <p:ext uri="{BB962C8B-B14F-4D97-AF65-F5344CB8AC3E}">
        <p14:creationId xmlns:p14="http://schemas.microsoft.com/office/powerpoint/2010/main" val="77521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sz="2400" dirty="0">
                <a:latin typeface="Trebuchet MS" panose="020B0703020202090204" pitchFamily="34" charset="0"/>
              </a:rPr>
              <a:t>2 Kings 21:1-18</a:t>
            </a:r>
          </a:p>
        </p:txBody>
      </p:sp>
      <p:sp>
        <p:nvSpPr>
          <p:cNvPr id="3" name="Text Placeholder 2"/>
          <p:cNvSpPr>
            <a:spLocks noGrp="1"/>
          </p:cNvSpPr>
          <p:nvPr>
            <p:ph type="body" sz="quarter" idx="10"/>
          </p:nvPr>
        </p:nvSpPr>
        <p:spPr/>
        <p:txBody>
          <a:bodyPr>
            <a:normAutofit fontScale="85000" lnSpcReduction="20000"/>
          </a:bodyPr>
          <a:lstStyle/>
          <a:p>
            <a:pPr>
              <a:spcBef>
                <a:spcPts val="0"/>
              </a:spcBef>
            </a:pPr>
            <a:r>
              <a:rPr lang="en-US" sz="2100" dirty="0">
                <a:latin typeface="Trebuchet MS" panose="020B0703020202090204" pitchFamily="34" charset="0"/>
              </a:rPr>
              <a:t>12</a:t>
            </a:r>
            <a:r>
              <a:rPr lang="en-US" dirty="0">
                <a:latin typeface="Trebuchet MS" panose="020B0703020202090204" pitchFamily="34" charset="0"/>
              </a:rPr>
              <a:t> therefore thus says the Lord, the God of Israel: Behold, I am bringing upon Jerusalem and Judah such disaster that the ears of everyone who hears of it will tingle. </a:t>
            </a:r>
            <a:r>
              <a:rPr lang="en-US" sz="2100" dirty="0">
                <a:latin typeface="Trebuchet MS" panose="020B0703020202090204" pitchFamily="34" charset="0"/>
              </a:rPr>
              <a:t>13</a:t>
            </a:r>
            <a:r>
              <a:rPr lang="en-US" dirty="0">
                <a:latin typeface="Trebuchet MS" panose="020B0703020202090204" pitchFamily="34" charset="0"/>
              </a:rPr>
              <a:t> And I will stretch over Jerusalem the measuring line of Samaria, and the plumb line of the house of Ahab, and I will wipe Jerusalem as one wipes a dish, wiping it and turning it upside down. </a:t>
            </a:r>
            <a:r>
              <a:rPr lang="en-US" sz="2100" dirty="0">
                <a:latin typeface="Trebuchet MS" panose="020B0703020202090204" pitchFamily="34" charset="0"/>
              </a:rPr>
              <a:t>14</a:t>
            </a:r>
            <a:r>
              <a:rPr lang="en-US" dirty="0">
                <a:latin typeface="Trebuchet MS" panose="020B0703020202090204" pitchFamily="34" charset="0"/>
              </a:rPr>
              <a:t> And I will forsake the remnant of my heritage and give them into the hand of their enemies, and they shall become a prey and a spoil to all their enemies, </a:t>
            </a:r>
          </a:p>
        </p:txBody>
      </p:sp>
    </p:spTree>
    <p:extLst>
      <p:ext uri="{BB962C8B-B14F-4D97-AF65-F5344CB8AC3E}">
        <p14:creationId xmlns:p14="http://schemas.microsoft.com/office/powerpoint/2010/main" val="301573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64660" y="3962537"/>
            <a:ext cx="8217685" cy="794735"/>
          </a:xfrm>
        </p:spPr>
        <p:txBody>
          <a:bodyPr>
            <a:normAutofit/>
          </a:bodyPr>
          <a:lstStyle/>
          <a:p>
            <a:r>
              <a:rPr lang="en-US" sz="2400" dirty="0">
                <a:latin typeface="Trebuchet MS" panose="020B0703020202090204" pitchFamily="34" charset="0"/>
              </a:rPr>
              <a:t>2 Kings 21:1-18</a:t>
            </a:r>
          </a:p>
        </p:txBody>
      </p:sp>
      <p:sp>
        <p:nvSpPr>
          <p:cNvPr id="3" name="Text Placeholder 2"/>
          <p:cNvSpPr>
            <a:spLocks noGrp="1"/>
          </p:cNvSpPr>
          <p:nvPr>
            <p:ph type="body" sz="quarter" idx="10"/>
          </p:nvPr>
        </p:nvSpPr>
        <p:spPr>
          <a:xfrm>
            <a:off x="468317" y="386228"/>
            <a:ext cx="8211023" cy="3580025"/>
          </a:xfrm>
        </p:spPr>
        <p:txBody>
          <a:bodyPr>
            <a:normAutofit/>
          </a:bodyPr>
          <a:lstStyle/>
          <a:p>
            <a:pPr>
              <a:spcBef>
                <a:spcPts val="0"/>
              </a:spcBef>
            </a:pPr>
            <a:r>
              <a:rPr lang="en-US" sz="1800" dirty="0">
                <a:latin typeface="Trebuchet MS" panose="020B0703020202090204" pitchFamily="34" charset="0"/>
              </a:rPr>
              <a:t>15</a:t>
            </a:r>
            <a:r>
              <a:rPr lang="en-US" dirty="0">
                <a:latin typeface="Trebuchet MS" panose="020B0703020202090204" pitchFamily="34" charset="0"/>
              </a:rPr>
              <a:t> </a:t>
            </a:r>
            <a:r>
              <a:rPr lang="en-US" sz="2600" dirty="0">
                <a:latin typeface="Trebuchet MS" panose="020B0703020202090204" pitchFamily="34" charset="0"/>
              </a:rPr>
              <a:t>because they have done what is evil in my sight and have provoked me to anger, since the day their fathers came out of Egypt, even to this day.” </a:t>
            </a:r>
            <a:r>
              <a:rPr lang="en-US" sz="1800" dirty="0">
                <a:latin typeface="Trebuchet MS" panose="020B0703020202090204" pitchFamily="34" charset="0"/>
              </a:rPr>
              <a:t>16</a:t>
            </a:r>
            <a:r>
              <a:rPr lang="en-US" sz="2600" dirty="0">
                <a:latin typeface="Trebuchet MS" panose="020B0703020202090204" pitchFamily="34" charset="0"/>
              </a:rPr>
              <a:t> Moreover, Manasseh shed very much innocent blood, till he had filled Jerusalem from one end to another, besides the sin that he made Judah to sin so that they did what was evil in the sight of the Lord. </a:t>
            </a:r>
          </a:p>
        </p:txBody>
      </p:sp>
    </p:spTree>
    <p:extLst>
      <p:ext uri="{BB962C8B-B14F-4D97-AF65-F5344CB8AC3E}">
        <p14:creationId xmlns:p14="http://schemas.microsoft.com/office/powerpoint/2010/main" val="165560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68317" y="3962537"/>
            <a:ext cx="8217685" cy="794735"/>
          </a:xfrm>
        </p:spPr>
        <p:txBody>
          <a:bodyPr>
            <a:normAutofit/>
          </a:bodyPr>
          <a:lstStyle/>
          <a:p>
            <a:r>
              <a:rPr lang="en-US" sz="2400" dirty="0">
                <a:latin typeface="Trebuchet MS" panose="020B0703020202090204" pitchFamily="34" charset="0"/>
              </a:rPr>
              <a:t>2 Kings 21:1-18</a:t>
            </a:r>
          </a:p>
        </p:txBody>
      </p:sp>
      <p:sp>
        <p:nvSpPr>
          <p:cNvPr id="3" name="Text Placeholder 2"/>
          <p:cNvSpPr>
            <a:spLocks noGrp="1"/>
          </p:cNvSpPr>
          <p:nvPr>
            <p:ph type="body" sz="quarter" idx="10"/>
          </p:nvPr>
        </p:nvSpPr>
        <p:spPr>
          <a:xfrm>
            <a:off x="468317" y="386228"/>
            <a:ext cx="8211023" cy="3580025"/>
          </a:xfrm>
        </p:spPr>
        <p:txBody>
          <a:bodyPr>
            <a:normAutofit/>
          </a:bodyPr>
          <a:lstStyle/>
          <a:p>
            <a:pPr>
              <a:spcBef>
                <a:spcPts val="0"/>
              </a:spcBef>
            </a:pPr>
            <a:r>
              <a:rPr lang="en-US" sz="1800" dirty="0">
                <a:latin typeface="Trebuchet MS" panose="020B0703020202090204" pitchFamily="34" charset="0"/>
              </a:rPr>
              <a:t>17</a:t>
            </a:r>
            <a:r>
              <a:rPr lang="en-US" dirty="0">
                <a:latin typeface="Trebuchet MS" panose="020B0703020202090204" pitchFamily="34" charset="0"/>
              </a:rPr>
              <a:t> </a:t>
            </a:r>
            <a:r>
              <a:rPr lang="en-US" sz="2600" dirty="0">
                <a:latin typeface="Trebuchet MS" panose="020B0703020202090204" pitchFamily="34" charset="0"/>
              </a:rPr>
              <a:t>Now the rest of the acts of Manasseh and all that he did, and the sin that he committed, are they not written in the Book of the Chronicles of the Kings of Judah? </a:t>
            </a:r>
            <a:r>
              <a:rPr lang="en-US" sz="1800" dirty="0">
                <a:latin typeface="Trebuchet MS" panose="020B0703020202090204" pitchFamily="34" charset="0"/>
              </a:rPr>
              <a:t>18</a:t>
            </a:r>
            <a:r>
              <a:rPr lang="en-US" sz="2600" dirty="0">
                <a:latin typeface="Trebuchet MS" panose="020B0703020202090204" pitchFamily="34" charset="0"/>
              </a:rPr>
              <a:t> And Manasseh slept with his fathers and was buried in the garden of his house, in the garden of Uzza, and Amon his son reigned in his place. </a:t>
            </a:r>
          </a:p>
        </p:txBody>
      </p:sp>
    </p:spTree>
    <p:extLst>
      <p:ext uri="{BB962C8B-B14F-4D97-AF65-F5344CB8AC3E}">
        <p14:creationId xmlns:p14="http://schemas.microsoft.com/office/powerpoint/2010/main" val="45328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200</TotalTime>
  <Words>1862</Words>
  <Application>Microsoft Macintosh PowerPoint</Application>
  <PresentationFormat>On-screen Show (16:9)</PresentationFormat>
  <Paragraphs>75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Georgia</vt:lpstr>
      <vt:lpstr>Trebuchet MS</vt:lpstr>
      <vt:lpstr>Default</vt:lpstr>
      <vt:lpstr>PowerPoint Presentation</vt:lpstr>
      <vt:lpstr>King Manasseh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King Manasseh</vt:lpstr>
      <vt:lpstr>King Manasseh</vt:lpstr>
      <vt:lpstr>PowerPoint Presentation</vt:lpstr>
      <vt:lpstr>PowerPoint Presentation</vt:lpstr>
      <vt:lpstr>PowerPoint Presentation</vt:lpstr>
      <vt:lpstr>PowerPoint Presentation</vt:lpstr>
      <vt:lpstr>PowerPoint Presentation</vt:lpstr>
      <vt:lpstr>King Manasseh</vt:lpstr>
      <vt:lpstr>PowerPoint Presentation</vt:lpstr>
      <vt:lpstr>PowerPoint Presentation</vt:lpstr>
      <vt:lpstr>PowerPoint Presentation</vt:lpstr>
      <vt:lpstr>PowerPoint Presentation</vt:lpstr>
      <vt:lpstr>PowerPoint Presentation</vt:lpstr>
      <vt:lpstr>King Manasseh</vt:lpstr>
      <vt:lpstr>King Manasseh</vt:lpstr>
      <vt:lpstr>PowerPoint Presentation</vt:lpstr>
      <vt:lpstr>King Manasseh</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Josh Sanders</cp:lastModifiedBy>
  <cp:revision>39</cp:revision>
  <dcterms:created xsi:type="dcterms:W3CDTF">2014-03-26T14:03:34Z</dcterms:created>
  <dcterms:modified xsi:type="dcterms:W3CDTF">2023-08-01T00:45:40Z</dcterms:modified>
</cp:coreProperties>
</file>