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282" r:id="rId2"/>
    <p:sldId id="256" r:id="rId3"/>
    <p:sldId id="276" r:id="rId4"/>
    <p:sldId id="264" r:id="rId5"/>
    <p:sldId id="266" r:id="rId6"/>
    <p:sldId id="267" r:id="rId7"/>
    <p:sldId id="269" r:id="rId8"/>
    <p:sldId id="270" r:id="rId9"/>
    <p:sldId id="271" r:id="rId10"/>
    <p:sldId id="272" r:id="rId11"/>
    <p:sldId id="275" r:id="rId12"/>
    <p:sldId id="279" r:id="rId13"/>
    <p:sldId id="280" r:id="rId14"/>
    <p:sldId id="281" r:id="rId15"/>
    <p:sldId id="274" r:id="rId16"/>
    <p:sldId id="278" r:id="rId17"/>
    <p:sldId id="263" r:id="rId18"/>
  </p:sldIdLst>
  <p:sldSz cx="12192000" cy="6858000"/>
  <p:notesSz cx="6858000" cy="9144000"/>
  <p:embeddedFontLst>
    <p:embeddedFont>
      <p:font typeface="AR BLANCA" panose="02000000000000000000" pitchFamily="2"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Pristina" panose="03060402040406080204" pitchFamily="66" charset="77"/>
      <p:regular r:id="rId28"/>
    </p:embeddedFont>
    <p:embeddedFont>
      <p:font typeface="Six feet under" panose="02000000000000000000"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2A4AE-8B30-4FC3-9EAD-B25E125EACC1}" v="1458" dt="2023-08-16T19:55:23.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27" autoAdjust="0"/>
  </p:normalViewPr>
  <p:slideViewPr>
    <p:cSldViewPr snapToGrid="0">
      <p:cViewPr varScale="1">
        <p:scale>
          <a:sx n="123" d="100"/>
          <a:sy n="123" d="100"/>
        </p:scale>
        <p:origin x="736" y="192"/>
      </p:cViewPr>
      <p:guideLst/>
    </p:cSldViewPr>
  </p:slideViewPr>
  <p:notesTextViewPr>
    <p:cViewPr>
      <p:scale>
        <a:sx n="1" d="1"/>
        <a:sy n="1" d="1"/>
      </p:scale>
      <p:origin x="0" y="0"/>
    </p:cViewPr>
  </p:notesTextViewPr>
  <p:notesViewPr>
    <p:cSldViewPr snapToGrid="0">
      <p:cViewPr>
        <p:scale>
          <a:sx n="78" d="100"/>
          <a:sy n="78" d="100"/>
        </p:scale>
        <p:origin x="230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September 10, 2017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8/16/23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attribution:  More Good Foundation (cropped, with background blurred) Creative Commons License</a:t>
            </a:r>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There is room in the kingdom for all.  No matter culture, gender or personality.  So long as you are </a:t>
            </a:r>
            <a:r>
              <a:rPr lang="en-US"/>
              <a:t>faithful to the Lord!</a:t>
            </a:r>
            <a:endParaRPr 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17</a:t>
            </a:fld>
            <a:endParaRPr lang="en-US"/>
          </a:p>
        </p:txBody>
      </p:sp>
    </p:spTree>
    <p:extLst>
      <p:ext uri="{BB962C8B-B14F-4D97-AF65-F5344CB8AC3E}">
        <p14:creationId xmlns:p14="http://schemas.microsoft.com/office/powerpoint/2010/main" val="186226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4935B-E823-4A8A-94E1-DE1133B34292}" type="slidenum">
              <a:rPr lang="en-US" smtClean="0"/>
              <a:t>8</a:t>
            </a:fld>
            <a:endParaRPr lang="en-US"/>
          </a:p>
        </p:txBody>
      </p:sp>
    </p:spTree>
    <p:extLst>
      <p:ext uri="{BB962C8B-B14F-4D97-AF65-F5344CB8AC3E}">
        <p14:creationId xmlns:p14="http://schemas.microsoft.com/office/powerpoint/2010/main" val="128765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4935B-E823-4A8A-94E1-DE1133B34292}" type="slidenum">
              <a:rPr lang="en-US" smtClean="0"/>
              <a:t>10</a:t>
            </a:fld>
            <a:endParaRPr lang="en-US"/>
          </a:p>
        </p:txBody>
      </p:sp>
    </p:spTree>
    <p:extLst>
      <p:ext uri="{BB962C8B-B14F-4D97-AF65-F5344CB8AC3E}">
        <p14:creationId xmlns:p14="http://schemas.microsoft.com/office/powerpoint/2010/main" val="16705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4935B-E823-4A8A-94E1-DE1133B34292}" type="slidenum">
              <a:rPr lang="en-US" smtClean="0"/>
              <a:t>11</a:t>
            </a:fld>
            <a:endParaRPr lang="en-US"/>
          </a:p>
        </p:txBody>
      </p:sp>
    </p:spTree>
    <p:extLst>
      <p:ext uri="{BB962C8B-B14F-4D97-AF65-F5344CB8AC3E}">
        <p14:creationId xmlns:p14="http://schemas.microsoft.com/office/powerpoint/2010/main" val="412339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4935B-E823-4A8A-94E1-DE1133B34292}" type="slidenum">
              <a:rPr lang="en-US" smtClean="0"/>
              <a:t>12</a:t>
            </a:fld>
            <a:endParaRPr lang="en-US"/>
          </a:p>
        </p:txBody>
      </p:sp>
    </p:spTree>
    <p:extLst>
      <p:ext uri="{BB962C8B-B14F-4D97-AF65-F5344CB8AC3E}">
        <p14:creationId xmlns:p14="http://schemas.microsoft.com/office/powerpoint/2010/main" val="36925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4935B-E823-4A8A-94E1-DE1133B34292}" type="slidenum">
              <a:rPr lang="en-US" smtClean="0"/>
              <a:t>13</a:t>
            </a:fld>
            <a:endParaRPr lang="en-US"/>
          </a:p>
        </p:txBody>
      </p:sp>
    </p:spTree>
    <p:extLst>
      <p:ext uri="{BB962C8B-B14F-4D97-AF65-F5344CB8AC3E}">
        <p14:creationId xmlns:p14="http://schemas.microsoft.com/office/powerpoint/2010/main" val="228740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4935B-E823-4A8A-94E1-DE1133B34292}" type="slidenum">
              <a:rPr lang="en-US" smtClean="0"/>
              <a:t>14</a:t>
            </a:fld>
            <a:endParaRPr lang="en-US"/>
          </a:p>
        </p:txBody>
      </p:sp>
    </p:spTree>
    <p:extLst>
      <p:ext uri="{BB962C8B-B14F-4D97-AF65-F5344CB8AC3E}">
        <p14:creationId xmlns:p14="http://schemas.microsoft.com/office/powerpoint/2010/main" val="63600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the woman who rejoices having individuals in their homes, and is unconcerned if all is not perfect.  She knows that the important thing is the hospitality and association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consider the woman who is having individuals over, and MUST have everything JUST SO!  She worries about how she will be perceived, what her house looks like, what people might think.  Hospitality becomes a burden… or worse, a chance to show off, (an occasion of pride).</a:t>
            </a:r>
          </a:p>
          <a:p>
            <a:endParaRPr lang="en-US" dirty="0"/>
          </a:p>
        </p:txBody>
      </p:sp>
      <p:sp>
        <p:nvSpPr>
          <p:cNvPr id="4" name="Slide Number Placeholder 3"/>
          <p:cNvSpPr>
            <a:spLocks noGrp="1"/>
          </p:cNvSpPr>
          <p:nvPr>
            <p:ph type="sldNum" sz="quarter" idx="5"/>
          </p:nvPr>
        </p:nvSpPr>
        <p:spPr/>
        <p:txBody>
          <a:bodyPr/>
          <a:lstStyle/>
          <a:p>
            <a:fld id="{A974935B-E823-4A8A-94E1-DE1133B34292}" type="slidenum">
              <a:rPr lang="en-US" smtClean="0"/>
              <a:t>15</a:t>
            </a:fld>
            <a:endParaRPr lang="en-US"/>
          </a:p>
        </p:txBody>
      </p:sp>
    </p:spTree>
    <p:extLst>
      <p:ext uri="{BB962C8B-B14F-4D97-AF65-F5344CB8AC3E}">
        <p14:creationId xmlns:p14="http://schemas.microsoft.com/office/powerpoint/2010/main" val="1439347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the woman who rejoices having individuals in their homes, and is unconcerned if all is not perfect.  She knows that the important thing is the hospitality and association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consider the woman who is having individuals over, and MUST have everything JUST SO!  She worries about how she will be perceived, what her house looks like, what people might think.  Hospitality becomes a burden… or worse, a chance to show off, (an occasion of pride).</a:t>
            </a:r>
          </a:p>
          <a:p>
            <a:endParaRPr lang="en-US" dirty="0"/>
          </a:p>
        </p:txBody>
      </p:sp>
      <p:sp>
        <p:nvSpPr>
          <p:cNvPr id="4" name="Slide Number Placeholder 3"/>
          <p:cNvSpPr>
            <a:spLocks noGrp="1"/>
          </p:cNvSpPr>
          <p:nvPr>
            <p:ph type="sldNum" sz="quarter" idx="5"/>
          </p:nvPr>
        </p:nvSpPr>
        <p:spPr/>
        <p:txBody>
          <a:bodyPr/>
          <a:lstStyle/>
          <a:p>
            <a:fld id="{A974935B-E823-4A8A-94E1-DE1133B34292}" type="slidenum">
              <a:rPr lang="en-US" smtClean="0"/>
              <a:t>16</a:t>
            </a:fld>
            <a:endParaRPr lang="en-US"/>
          </a:p>
        </p:txBody>
      </p:sp>
    </p:spTree>
    <p:extLst>
      <p:ext uri="{BB962C8B-B14F-4D97-AF65-F5344CB8AC3E}">
        <p14:creationId xmlns:p14="http://schemas.microsoft.com/office/powerpoint/2010/main" val="132332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8/16/23</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8/16/23</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luke+10&amp;version=ESV#fen-ESV-25397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John+11&amp;version=ESV#fen-ESV-26530c" TargetMode="External"/><Relationship Id="rId2" Type="http://schemas.openxmlformats.org/officeDocument/2006/relationships/hyperlink" Target="https://www.biblegateway.com/passage/?search=John+11&amp;version=ESV#fen-ESV-26518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John+11&amp;version=ESV#fen-ESV-26537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luke+10&amp;version=ESV#fen-ESV-25393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biblegateway.com/passage/?search=John+11&amp;version=ESV#fen-ESV-26537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35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B84E-EC44-6771-3F6E-358C2C294225}"/>
              </a:ext>
            </a:extLst>
          </p:cNvPr>
          <p:cNvSpPr>
            <a:spLocks noGrp="1"/>
          </p:cNvSpPr>
          <p:nvPr>
            <p:ph type="title"/>
          </p:nvPr>
        </p:nvSpPr>
        <p:spPr>
          <a:xfrm>
            <a:off x="941440" y="-12903"/>
            <a:ext cx="10515600" cy="906983"/>
          </a:xfrm>
        </p:spPr>
        <p:txBody>
          <a:bodyPr vert="horz" lIns="91440" tIns="45720" rIns="91440" bIns="45720" rtlCol="0" anchor="b">
            <a:normAutofit/>
          </a:bodyPr>
          <a:lstStyle/>
          <a:p>
            <a:pPr algn="r"/>
            <a:r>
              <a:rPr lang="en-US" dirty="0">
                <a:solidFill>
                  <a:schemeClr val="accent4">
                    <a:lumMod val="60000"/>
                    <a:lumOff val="40000"/>
                  </a:schemeClr>
                </a:solidFill>
                <a:latin typeface="AR BLANCA" panose="02000000000000000000" pitchFamily="2" charset="0"/>
              </a:rPr>
              <a:t>About Mary</a:t>
            </a:r>
          </a:p>
        </p:txBody>
      </p:sp>
      <p:graphicFrame>
        <p:nvGraphicFramePr>
          <p:cNvPr id="4" name="Table 4">
            <a:extLst>
              <a:ext uri="{FF2B5EF4-FFF2-40B4-BE49-F238E27FC236}">
                <a16:creationId xmlns:a16="http://schemas.microsoft.com/office/drawing/2014/main" id="{64938D88-E801-8490-D1CF-7F6F506D4634}"/>
              </a:ext>
            </a:extLst>
          </p:cNvPr>
          <p:cNvGraphicFramePr>
            <a:graphicFrameLocks noGrp="1"/>
          </p:cNvGraphicFramePr>
          <p:nvPr>
            <p:extLst>
              <p:ext uri="{D42A27DB-BD31-4B8C-83A1-F6EECF244321}">
                <p14:modId xmlns:p14="http://schemas.microsoft.com/office/powerpoint/2010/main" val="299853487"/>
              </p:ext>
            </p:extLst>
          </p:nvPr>
        </p:nvGraphicFramePr>
        <p:xfrm>
          <a:off x="322006" y="1120155"/>
          <a:ext cx="11547987" cy="5200435"/>
        </p:xfrm>
        <a:graphic>
          <a:graphicData uri="http://schemas.openxmlformats.org/drawingml/2006/table">
            <a:tbl>
              <a:tblPr firstRow="1" bandRow="1">
                <a:tableStyleId>{5C22544A-7EE6-4342-B048-85BDC9FD1C3A}</a:tableStyleId>
              </a:tblPr>
              <a:tblGrid>
                <a:gridCol w="7829655">
                  <a:extLst>
                    <a:ext uri="{9D8B030D-6E8A-4147-A177-3AD203B41FA5}">
                      <a16:colId xmlns:a16="http://schemas.microsoft.com/office/drawing/2014/main" val="759572061"/>
                    </a:ext>
                  </a:extLst>
                </a:gridCol>
                <a:gridCol w="3718332">
                  <a:extLst>
                    <a:ext uri="{9D8B030D-6E8A-4147-A177-3AD203B41FA5}">
                      <a16:colId xmlns:a16="http://schemas.microsoft.com/office/drawing/2014/main" val="1551219411"/>
                    </a:ext>
                  </a:extLst>
                </a:gridCol>
              </a:tblGrid>
              <a:tr h="600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573151"/>
                  </a:ext>
                </a:extLst>
              </a:tr>
              <a:tr h="574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28508"/>
                  </a:ext>
                </a:extLst>
              </a:tr>
              <a:tr h="664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042494"/>
                  </a:ext>
                </a:extLst>
              </a:tr>
              <a:tr h="1116120">
                <a:tc>
                  <a:txBody>
                    <a:bodyPr/>
                    <a:lstStyle/>
                    <a:p>
                      <a:endParaRPr lang="en-US" sz="17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232147"/>
                  </a:ext>
                </a:extLst>
              </a:tr>
              <a:tr h="704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8245718"/>
                  </a:ext>
                </a:extLst>
              </a:tr>
              <a:tr h="600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492510"/>
                  </a:ext>
                </a:extLst>
              </a:tr>
              <a:tr h="939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0660733"/>
                  </a:ext>
                </a:extLst>
              </a:tr>
            </a:tbl>
          </a:graphicData>
        </a:graphic>
      </p:graphicFrame>
      <p:sp>
        <p:nvSpPr>
          <p:cNvPr id="3" name="TextBox 2">
            <a:extLst>
              <a:ext uri="{FF2B5EF4-FFF2-40B4-BE49-F238E27FC236}">
                <a16:creationId xmlns:a16="http://schemas.microsoft.com/office/drawing/2014/main" id="{D924CDAC-E7D3-0A5E-EA20-95CF9D8C911A}"/>
              </a:ext>
            </a:extLst>
          </p:cNvPr>
          <p:cNvSpPr txBox="1"/>
          <p:nvPr/>
        </p:nvSpPr>
        <p:spPr>
          <a:xfrm>
            <a:off x="322006" y="1072029"/>
            <a:ext cx="7835405" cy="646331"/>
          </a:xfrm>
          <a:prstGeom prst="rect">
            <a:avLst/>
          </a:prstGeom>
          <a:noFill/>
        </p:spPr>
        <p:txBody>
          <a:bodyPr wrap="square" rtlCol="0">
            <a:spAutoFit/>
          </a:bodyPr>
          <a:lstStyle/>
          <a:p>
            <a:r>
              <a:rPr lang="en-US" sz="1800" b="1" i="0" baseline="30000" dirty="0">
                <a:solidFill>
                  <a:schemeClr val="bg1"/>
                </a:solidFill>
                <a:effectLst/>
                <a:latin typeface="Arial" panose="020B0604020202020204" pitchFamily="34" charset="0"/>
                <a:cs typeface="Arial" panose="020B0604020202020204" pitchFamily="34" charset="0"/>
              </a:rPr>
              <a:t>39 </a:t>
            </a:r>
            <a:r>
              <a:rPr lang="en-US" sz="1800" b="0" i="0" dirty="0">
                <a:solidFill>
                  <a:schemeClr val="bg1"/>
                </a:solidFill>
                <a:effectLst/>
                <a:latin typeface="Arial" panose="020B0604020202020204" pitchFamily="34" charset="0"/>
                <a:cs typeface="Arial" panose="020B0604020202020204" pitchFamily="34" charset="0"/>
              </a:rPr>
              <a:t>And she had a sister called Mary, who sat at the Lord's feet and listened to his teaching. (Lk.10:39)</a:t>
            </a:r>
            <a:endParaRPr lang="en-US" sz="1700" b="0" i="0" kern="1200" dirty="0">
              <a:solidFill>
                <a:schemeClr val="bg1"/>
              </a:solidFill>
              <a:effectLst/>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3769FD2-AAF8-B918-D21C-99EFED55024A}"/>
              </a:ext>
            </a:extLst>
          </p:cNvPr>
          <p:cNvSpPr txBox="1"/>
          <p:nvPr/>
        </p:nvSpPr>
        <p:spPr>
          <a:xfrm>
            <a:off x="8157411" y="1104113"/>
            <a:ext cx="3712582" cy="646331"/>
          </a:xfrm>
          <a:prstGeom prst="rect">
            <a:avLst/>
          </a:prstGeom>
          <a:noFill/>
        </p:spPr>
        <p:txBody>
          <a:bodyPr wrap="square" rtlCol="0">
            <a:spAutoFit/>
          </a:bodyPr>
          <a:lstStyle/>
          <a:p>
            <a:r>
              <a:rPr lang="en-US" sz="1800" b="0" dirty="0">
                <a:solidFill>
                  <a:schemeClr val="bg1"/>
                </a:solidFill>
                <a:latin typeface="Arial" panose="020B0604020202020204" pitchFamily="34" charset="0"/>
                <a:cs typeface="Arial" panose="020B0604020202020204" pitchFamily="34" charset="0"/>
              </a:rPr>
              <a:t>Choose to sit and listen to Jesus teach</a:t>
            </a:r>
          </a:p>
        </p:txBody>
      </p:sp>
      <p:sp>
        <p:nvSpPr>
          <p:cNvPr id="6" name="TextBox 5">
            <a:extLst>
              <a:ext uri="{FF2B5EF4-FFF2-40B4-BE49-F238E27FC236}">
                <a16:creationId xmlns:a16="http://schemas.microsoft.com/office/drawing/2014/main" id="{744A9C0B-73AD-7EF4-FD25-F09153713204}"/>
              </a:ext>
            </a:extLst>
          </p:cNvPr>
          <p:cNvSpPr txBox="1"/>
          <p:nvPr/>
        </p:nvSpPr>
        <p:spPr>
          <a:xfrm>
            <a:off x="322005" y="1696255"/>
            <a:ext cx="7835405" cy="646331"/>
          </a:xfrm>
          <a:prstGeom prst="rect">
            <a:avLst/>
          </a:prstGeom>
          <a:noFill/>
        </p:spPr>
        <p:txBody>
          <a:bodyPr wrap="square" rtlCol="0">
            <a:spAutoFit/>
          </a:bodyPr>
          <a:lstStyle/>
          <a:p>
            <a:r>
              <a:rPr lang="en-US" sz="1800" b="1" i="0" baseline="30000" dirty="0">
                <a:solidFill>
                  <a:schemeClr val="bg1"/>
                </a:solidFill>
                <a:effectLst/>
                <a:latin typeface="Arial" panose="020B0604020202020204" pitchFamily="34" charset="0"/>
                <a:cs typeface="Arial" panose="020B0604020202020204" pitchFamily="34" charset="0"/>
              </a:rPr>
              <a:t>42 </a:t>
            </a:r>
            <a:r>
              <a:rPr lang="en-US" sz="1800" b="0" i="0" dirty="0">
                <a:solidFill>
                  <a:schemeClr val="bg1"/>
                </a:solidFill>
                <a:effectLst/>
                <a:latin typeface="Arial" panose="020B0604020202020204" pitchFamily="34" charset="0"/>
                <a:cs typeface="Arial" panose="020B0604020202020204" pitchFamily="34" charset="0"/>
              </a:rPr>
              <a:t>but one thing is necessary.</a:t>
            </a:r>
            <a:r>
              <a:rPr lang="en-US" sz="1800" b="0" i="0" baseline="30000" dirty="0">
                <a:solidFill>
                  <a:schemeClr val="bg1"/>
                </a:solidFill>
                <a:effectLst/>
                <a:latin typeface="Arial" panose="020B0604020202020204" pitchFamily="34" charset="0"/>
                <a:cs typeface="Arial" panose="020B0604020202020204" pitchFamily="34" charset="0"/>
              </a:rPr>
              <a:t>[</a:t>
            </a:r>
            <a:r>
              <a:rPr lang="en-US" sz="1800" b="0" i="0" baseline="30000" dirty="0">
                <a:solidFill>
                  <a:schemeClr val="bg1"/>
                </a:solidFill>
                <a:effectLst/>
                <a:latin typeface="Arial" panose="020B0604020202020204" pitchFamily="34" charset="0"/>
                <a:cs typeface="Arial" panose="020B0604020202020204" pitchFamily="34" charset="0"/>
                <a:hlinkClick r:id="rId3" tooltip="See footnote e">
                  <a:extLst>
                    <a:ext uri="{A12FA001-AC4F-418D-AE19-62706E023703}">
                      <ahyp:hlinkClr xmlns:ahyp="http://schemas.microsoft.com/office/drawing/2018/hyperlinkcolor" val="tx"/>
                    </a:ext>
                  </a:extLst>
                </a:hlinkClick>
              </a:rPr>
              <a:t>e</a:t>
            </a:r>
            <a:r>
              <a:rPr lang="en-US" sz="1800" b="0" i="0" baseline="30000" dirty="0">
                <a:solidFill>
                  <a:schemeClr val="bg1"/>
                </a:solidFill>
                <a:effectLst/>
                <a:latin typeface="Arial" panose="020B0604020202020204" pitchFamily="34" charset="0"/>
                <a:cs typeface="Arial" panose="020B0604020202020204" pitchFamily="34" charset="0"/>
              </a:rPr>
              <a:t>]</a:t>
            </a:r>
            <a:r>
              <a:rPr lang="en-US" sz="1800" b="0" i="0" dirty="0">
                <a:solidFill>
                  <a:schemeClr val="bg1"/>
                </a:solidFill>
                <a:effectLst/>
                <a:latin typeface="Arial" panose="020B0604020202020204" pitchFamily="34" charset="0"/>
                <a:cs typeface="Arial" panose="020B0604020202020204" pitchFamily="34" charset="0"/>
              </a:rPr>
              <a:t> Mary has chosen the good portion, which will not be taken away from her.” (Lk. 10:42)</a:t>
            </a:r>
            <a:endParaRPr lang="en-US" dirty="0"/>
          </a:p>
        </p:txBody>
      </p:sp>
      <p:sp>
        <p:nvSpPr>
          <p:cNvPr id="7" name="TextBox 6">
            <a:extLst>
              <a:ext uri="{FF2B5EF4-FFF2-40B4-BE49-F238E27FC236}">
                <a16:creationId xmlns:a16="http://schemas.microsoft.com/office/drawing/2014/main" id="{56F5BA6D-D91D-9B00-8973-FFE6CFCAFA9C}"/>
              </a:ext>
            </a:extLst>
          </p:cNvPr>
          <p:cNvSpPr txBox="1"/>
          <p:nvPr/>
        </p:nvSpPr>
        <p:spPr>
          <a:xfrm>
            <a:off x="8157410" y="1686452"/>
            <a:ext cx="3712580" cy="646331"/>
          </a:xfrm>
          <a:prstGeom prst="rect">
            <a:avLst/>
          </a:prstGeom>
          <a:noFill/>
        </p:spPr>
        <p:txBody>
          <a:bodyPr wrap="square" rtlCol="0">
            <a:spAutoFit/>
          </a:bodyPr>
          <a:lstStyle/>
          <a:p>
            <a:r>
              <a:rPr lang="en-US" sz="1800" b="0" dirty="0">
                <a:solidFill>
                  <a:schemeClr val="bg1"/>
                </a:solidFill>
                <a:latin typeface="Arial" panose="020B0604020202020204" pitchFamily="34" charset="0"/>
                <a:cs typeface="Arial" panose="020B0604020202020204" pitchFamily="34" charset="0"/>
              </a:rPr>
              <a:t>Choose the “good portion” - Spiritually Minded</a:t>
            </a:r>
          </a:p>
        </p:txBody>
      </p:sp>
      <p:sp>
        <p:nvSpPr>
          <p:cNvPr id="8" name="TextBox 7">
            <a:extLst>
              <a:ext uri="{FF2B5EF4-FFF2-40B4-BE49-F238E27FC236}">
                <a16:creationId xmlns:a16="http://schemas.microsoft.com/office/drawing/2014/main" id="{D29F79DB-6A3C-B0ED-EDA5-ACF489024221}"/>
              </a:ext>
            </a:extLst>
          </p:cNvPr>
          <p:cNvSpPr txBox="1"/>
          <p:nvPr/>
        </p:nvSpPr>
        <p:spPr>
          <a:xfrm>
            <a:off x="322002" y="2293895"/>
            <a:ext cx="7835405" cy="646331"/>
          </a:xfrm>
          <a:prstGeom prst="rect">
            <a:avLst/>
          </a:prstGeom>
          <a:noFill/>
        </p:spPr>
        <p:txBody>
          <a:bodyPr wrap="square" rtlCol="0">
            <a:spAutoFit/>
          </a:bodyPr>
          <a:lstStyle/>
          <a:p>
            <a:r>
              <a:rPr lang="en-US" sz="1800" b="1" i="0" baseline="30000" dirty="0">
                <a:solidFill>
                  <a:schemeClr val="bg1"/>
                </a:solidFill>
                <a:effectLst/>
                <a:latin typeface="Arial" panose="020B0604020202020204" pitchFamily="34" charset="0"/>
                <a:cs typeface="Arial" panose="020B0604020202020204" pitchFamily="34" charset="0"/>
              </a:rPr>
              <a:t>2 </a:t>
            </a:r>
            <a:r>
              <a:rPr lang="en-US" sz="1800" b="0" i="0" dirty="0">
                <a:solidFill>
                  <a:schemeClr val="bg1"/>
                </a:solidFill>
                <a:effectLst/>
                <a:latin typeface="Arial" panose="020B0604020202020204" pitchFamily="34" charset="0"/>
                <a:cs typeface="Arial" panose="020B0604020202020204" pitchFamily="34" charset="0"/>
              </a:rPr>
              <a:t>It was Mary who anointed the Lord with ointment and wiped his feet with her hair, … (Jn. 12:2)</a:t>
            </a:r>
            <a:endParaRPr lang="en-US" dirty="0"/>
          </a:p>
        </p:txBody>
      </p:sp>
      <p:sp>
        <p:nvSpPr>
          <p:cNvPr id="9" name="TextBox 8">
            <a:extLst>
              <a:ext uri="{FF2B5EF4-FFF2-40B4-BE49-F238E27FC236}">
                <a16:creationId xmlns:a16="http://schemas.microsoft.com/office/drawing/2014/main" id="{68996A74-0A4E-90AB-198B-E5C2E94E442D}"/>
              </a:ext>
            </a:extLst>
          </p:cNvPr>
          <p:cNvSpPr txBox="1"/>
          <p:nvPr/>
        </p:nvSpPr>
        <p:spPr>
          <a:xfrm>
            <a:off x="8157409" y="2425969"/>
            <a:ext cx="1736437" cy="369332"/>
          </a:xfrm>
          <a:prstGeom prst="rect">
            <a:avLst/>
          </a:prstGeom>
          <a:noFill/>
        </p:spPr>
        <p:txBody>
          <a:bodyPr wrap="none" rtlCol="0">
            <a:spAutoFit/>
          </a:bodyPr>
          <a:lstStyle/>
          <a:p>
            <a:r>
              <a:rPr lang="en-US" sz="1800" b="0" dirty="0">
                <a:solidFill>
                  <a:schemeClr val="bg1"/>
                </a:solidFill>
                <a:latin typeface="Arial" panose="020B0604020202020204" pitchFamily="34" charset="0"/>
                <a:cs typeface="Arial" panose="020B0604020202020204" pitchFamily="34" charset="0"/>
              </a:rPr>
              <a:t>Tender hearted</a:t>
            </a:r>
          </a:p>
        </p:txBody>
      </p:sp>
      <p:sp>
        <p:nvSpPr>
          <p:cNvPr id="10" name="TextBox 9">
            <a:extLst>
              <a:ext uri="{FF2B5EF4-FFF2-40B4-BE49-F238E27FC236}">
                <a16:creationId xmlns:a16="http://schemas.microsoft.com/office/drawing/2014/main" id="{6A0F038A-AFB5-7CA5-932C-563D84A9A010}"/>
              </a:ext>
            </a:extLst>
          </p:cNvPr>
          <p:cNvSpPr txBox="1"/>
          <p:nvPr/>
        </p:nvSpPr>
        <p:spPr>
          <a:xfrm>
            <a:off x="322003" y="3020339"/>
            <a:ext cx="7628020" cy="646331"/>
          </a:xfrm>
          <a:prstGeom prst="rect">
            <a:avLst/>
          </a:prstGeom>
          <a:noFill/>
        </p:spPr>
        <p:txBody>
          <a:bodyPr wrap="square" rtlCol="0">
            <a:spAutoFit/>
          </a:bodyPr>
          <a:lstStyle/>
          <a:p>
            <a:r>
              <a:rPr lang="en-US" b="1" baseline="30000"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So when Martha heard that Jesus was coming, she went and met him, but Mary remained seated in the house. (Luke 11:20)</a:t>
            </a:r>
            <a:endParaRPr lang="en-US" sz="17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BF2B6F9-FEEF-4D91-5B18-D245C2A881BD}"/>
              </a:ext>
            </a:extLst>
          </p:cNvPr>
          <p:cNvSpPr txBox="1"/>
          <p:nvPr/>
        </p:nvSpPr>
        <p:spPr>
          <a:xfrm>
            <a:off x="8157409" y="3271067"/>
            <a:ext cx="3775457"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Too emotional to run to meet Jesus</a:t>
            </a:r>
          </a:p>
        </p:txBody>
      </p:sp>
      <p:sp>
        <p:nvSpPr>
          <p:cNvPr id="12" name="TextBox 11">
            <a:extLst>
              <a:ext uri="{FF2B5EF4-FFF2-40B4-BE49-F238E27FC236}">
                <a16:creationId xmlns:a16="http://schemas.microsoft.com/office/drawing/2014/main" id="{847AAF39-0398-CB54-7083-EA8D48091CAB}"/>
              </a:ext>
            </a:extLst>
          </p:cNvPr>
          <p:cNvSpPr txBox="1"/>
          <p:nvPr/>
        </p:nvSpPr>
        <p:spPr>
          <a:xfrm>
            <a:off x="322003" y="4060174"/>
            <a:ext cx="7474460" cy="646331"/>
          </a:xfrm>
          <a:prstGeom prst="rect">
            <a:avLst/>
          </a:prstGeom>
          <a:noFill/>
        </p:spPr>
        <p:txBody>
          <a:bodyPr wrap="square" rtlCol="0">
            <a:spAutoFit/>
          </a:bodyPr>
          <a:lstStyle/>
          <a:p>
            <a:r>
              <a:rPr lang="en-US" sz="1800" b="0" i="0" dirty="0">
                <a:solidFill>
                  <a:schemeClr val="bg1"/>
                </a:solidFill>
                <a:effectLst/>
                <a:latin typeface="Arial" panose="020B0604020202020204" pitchFamily="34" charset="0"/>
                <a:cs typeface="Arial" panose="020B0604020202020204" pitchFamily="34" charset="0"/>
              </a:rPr>
              <a:t>And she went up to him and said, “Lord, do you not care that my sister (Mary) has left me to serve alone? Tell her then to help me.” (Lk. 10:40)</a:t>
            </a:r>
            <a:endParaRPr lang="en-US" dirty="0"/>
          </a:p>
        </p:txBody>
      </p:sp>
      <p:sp>
        <p:nvSpPr>
          <p:cNvPr id="13" name="TextBox 12">
            <a:extLst>
              <a:ext uri="{FF2B5EF4-FFF2-40B4-BE49-F238E27FC236}">
                <a16:creationId xmlns:a16="http://schemas.microsoft.com/office/drawing/2014/main" id="{BB6B2CE3-1430-0961-F280-640B07F13403}"/>
              </a:ext>
            </a:extLst>
          </p:cNvPr>
          <p:cNvSpPr txBox="1"/>
          <p:nvPr/>
        </p:nvSpPr>
        <p:spPr>
          <a:xfrm>
            <a:off x="8157409" y="4101841"/>
            <a:ext cx="3712582" cy="646331"/>
          </a:xfrm>
          <a:prstGeom prst="rect">
            <a:avLst/>
          </a:prstGeom>
          <a:noFill/>
        </p:spPr>
        <p:txBody>
          <a:bodyPr wrap="square" rtlCol="0">
            <a:spAutoFit/>
          </a:bodyPr>
          <a:lstStyle/>
          <a:p>
            <a:r>
              <a:rPr lang="en-US" sz="1800" b="0" dirty="0">
                <a:solidFill>
                  <a:schemeClr val="bg1"/>
                </a:solidFill>
                <a:latin typeface="Arial" panose="020B0604020202020204" pitchFamily="34" charset="0"/>
                <a:cs typeface="Arial" panose="020B0604020202020204" pitchFamily="34" charset="0"/>
              </a:rPr>
              <a:t>Did not help her sister with the serving and housework</a:t>
            </a:r>
            <a:endParaRPr lang="en-US" dirty="0"/>
          </a:p>
        </p:txBody>
      </p:sp>
      <p:sp>
        <p:nvSpPr>
          <p:cNvPr id="14" name="TextBox 13">
            <a:extLst>
              <a:ext uri="{FF2B5EF4-FFF2-40B4-BE49-F238E27FC236}">
                <a16:creationId xmlns:a16="http://schemas.microsoft.com/office/drawing/2014/main" id="{E8DCDE9A-2532-C381-5306-3935AF696795}"/>
              </a:ext>
            </a:extLst>
          </p:cNvPr>
          <p:cNvSpPr txBox="1"/>
          <p:nvPr/>
        </p:nvSpPr>
        <p:spPr>
          <a:xfrm>
            <a:off x="322002" y="4769616"/>
            <a:ext cx="7835405" cy="353943"/>
          </a:xfrm>
          <a:prstGeom prst="rect">
            <a:avLst/>
          </a:prstGeom>
          <a:noFill/>
        </p:spPr>
        <p:txBody>
          <a:bodyPr wrap="square" rtlCol="0">
            <a:spAutoFit/>
          </a:bodyPr>
          <a:lstStyle/>
          <a:p>
            <a:endParaRPr lang="en-US" sz="1700" b="0" i="0" kern="1200" dirty="0">
              <a:solidFill>
                <a:schemeClr val="bg1"/>
              </a:solidFill>
              <a:effectLst/>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B531C042-7285-3CDE-64CA-84662362D883}"/>
              </a:ext>
            </a:extLst>
          </p:cNvPr>
          <p:cNvSpPr txBox="1"/>
          <p:nvPr/>
        </p:nvSpPr>
        <p:spPr>
          <a:xfrm>
            <a:off x="8157407" y="4875993"/>
            <a:ext cx="184731" cy="369332"/>
          </a:xfrm>
          <a:prstGeom prst="rect">
            <a:avLst/>
          </a:prstGeom>
          <a:noFill/>
        </p:spPr>
        <p:txBody>
          <a:bodyPr wrap="none" rtlCol="0">
            <a:spAutoFit/>
          </a:bodyPr>
          <a:lstStyle/>
          <a:p>
            <a:endParaRPr lang="en-US" sz="1800" b="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714571D-D88E-F9EC-74CA-C295035C7B98}"/>
              </a:ext>
            </a:extLst>
          </p:cNvPr>
          <p:cNvSpPr txBox="1"/>
          <p:nvPr/>
        </p:nvSpPr>
        <p:spPr>
          <a:xfrm>
            <a:off x="322002" y="5388763"/>
            <a:ext cx="7474461" cy="923330"/>
          </a:xfrm>
          <a:prstGeom prst="rect">
            <a:avLst/>
          </a:prstGeom>
          <a:noFill/>
        </p:spPr>
        <p:txBody>
          <a:bodyPr wrap="square" rtlCol="0">
            <a:spAutoFit/>
          </a:bodyPr>
          <a:lstStyle/>
          <a:p>
            <a:r>
              <a:rPr lang="en-US" sz="1800" b="1" i="0" baseline="30000" dirty="0">
                <a:solidFill>
                  <a:schemeClr val="bg1"/>
                </a:solidFill>
                <a:effectLst/>
                <a:latin typeface="Arial" panose="020B0604020202020204" pitchFamily="34" charset="0"/>
                <a:cs typeface="Arial" panose="020B0604020202020204" pitchFamily="34" charset="0"/>
              </a:rPr>
              <a:t>32 </a:t>
            </a:r>
            <a:r>
              <a:rPr lang="en-US" sz="1800" b="0" i="0" dirty="0">
                <a:solidFill>
                  <a:schemeClr val="bg1"/>
                </a:solidFill>
                <a:effectLst/>
                <a:latin typeface="Arial" panose="020B0604020202020204" pitchFamily="34" charset="0"/>
                <a:cs typeface="Arial" panose="020B0604020202020204" pitchFamily="34" charset="0"/>
              </a:rPr>
              <a:t>Now when Mary came to where Jesus was and saw him, she fell at his feet, saying to him, “Lord, if you had been here, my brother would not have died.” (Jn. 11:32)</a:t>
            </a:r>
            <a:endParaRPr lang="en-US" dirty="0"/>
          </a:p>
        </p:txBody>
      </p:sp>
      <p:sp>
        <p:nvSpPr>
          <p:cNvPr id="17" name="TextBox 16">
            <a:extLst>
              <a:ext uri="{FF2B5EF4-FFF2-40B4-BE49-F238E27FC236}">
                <a16:creationId xmlns:a16="http://schemas.microsoft.com/office/drawing/2014/main" id="{0472130F-6461-2B52-398C-25F86C05F799}"/>
              </a:ext>
            </a:extLst>
          </p:cNvPr>
          <p:cNvSpPr txBox="1"/>
          <p:nvPr/>
        </p:nvSpPr>
        <p:spPr>
          <a:xfrm>
            <a:off x="8157408" y="5345716"/>
            <a:ext cx="3712582" cy="1200329"/>
          </a:xfrm>
          <a:prstGeom prst="rect">
            <a:avLst/>
          </a:prstGeom>
          <a:noFill/>
        </p:spPr>
        <p:txBody>
          <a:bodyPr wrap="square" rtlCol="0">
            <a:spAutoFit/>
          </a:bodyPr>
          <a:lstStyle/>
          <a:p>
            <a:r>
              <a:rPr lang="en-US" sz="1800" b="0" dirty="0">
                <a:solidFill>
                  <a:schemeClr val="bg1"/>
                </a:solidFill>
                <a:latin typeface="Arial" panose="020B0604020202020204" pitchFamily="34" charset="0"/>
                <a:cs typeface="Arial" panose="020B0604020202020204" pitchFamily="34" charset="0"/>
              </a:rPr>
              <a:t>Voiced her concern, but showed humility and knew the power of Jesus</a:t>
            </a:r>
          </a:p>
          <a:p>
            <a:endParaRPr lang="en-US" dirty="0"/>
          </a:p>
        </p:txBody>
      </p:sp>
    </p:spTree>
    <p:extLst>
      <p:ext uri="{BB962C8B-B14F-4D97-AF65-F5344CB8AC3E}">
        <p14:creationId xmlns:p14="http://schemas.microsoft.com/office/powerpoint/2010/main" val="34533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nodePh="1">
                                  <p:stCondLst>
                                    <p:cond delay="0"/>
                                  </p:stCondLst>
                                  <p:endCondLst>
                                    <p:cond evt="begin" delay="0">
                                      <p:tn val="35"/>
                                    </p:cond>
                                  </p:end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nodePh="1">
                                  <p:stCondLst>
                                    <p:cond delay="0"/>
                                  </p:stCondLst>
                                  <p:endCondLst>
                                    <p:cond evt="begin" delay="0">
                                      <p:tn val="37"/>
                                    </p:cond>
                                  </p:end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4B84E-EC44-6771-3F6E-358C2C2942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8000" dirty="0">
                <a:latin typeface="AR BLANCA" panose="02000000000000000000" pitchFamily="2" charset="0"/>
              </a:rPr>
              <a:t>Martha</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773E81-A930-11DC-3E67-F1A8587210E6}"/>
              </a:ext>
            </a:extLst>
          </p:cNvPr>
          <p:cNvSpPr>
            <a:spLocks noGrp="1"/>
          </p:cNvSpPr>
          <p:nvPr>
            <p:ph idx="1"/>
          </p:nvPr>
        </p:nvSpPr>
        <p:spPr>
          <a:xfrm>
            <a:off x="640080" y="2872899"/>
            <a:ext cx="4243589" cy="3320668"/>
          </a:xfrm>
        </p:spPr>
        <p:txBody>
          <a:bodyPr>
            <a:normAutofit/>
          </a:bodyPr>
          <a:lstStyle/>
          <a:p>
            <a:pPr marL="0" indent="0">
              <a:buNone/>
            </a:pPr>
            <a:r>
              <a:rPr lang="en-US" sz="2200" dirty="0"/>
              <a:t>“Type A” personality – on top of things, focused on getting things done, in charge, energetic, did not want to miss out</a:t>
            </a:r>
          </a:p>
        </p:txBody>
      </p:sp>
      <p:pic>
        <p:nvPicPr>
          <p:cNvPr id="4" name="Picture 3">
            <a:extLst>
              <a:ext uri="{FF2B5EF4-FFF2-40B4-BE49-F238E27FC236}">
                <a16:creationId xmlns:a16="http://schemas.microsoft.com/office/drawing/2014/main" id="{75E38AA4-62EF-226B-8C1B-7771859B7F3A}"/>
              </a:ext>
            </a:extLst>
          </p:cNvPr>
          <p:cNvPicPr>
            <a:picLocks noChangeAspect="1"/>
          </p:cNvPicPr>
          <p:nvPr/>
        </p:nvPicPr>
        <p:blipFill rotWithShape="1">
          <a:blip r:embed="rId3"/>
          <a:srcRect r="-1" b="3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8878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B84E-EC44-6771-3F6E-358C2C294225}"/>
              </a:ext>
            </a:extLst>
          </p:cNvPr>
          <p:cNvSpPr>
            <a:spLocks noGrp="1"/>
          </p:cNvSpPr>
          <p:nvPr>
            <p:ph type="title"/>
          </p:nvPr>
        </p:nvSpPr>
        <p:spPr>
          <a:xfrm>
            <a:off x="876694" y="741391"/>
            <a:ext cx="4234393" cy="1616203"/>
          </a:xfrm>
        </p:spPr>
        <p:txBody>
          <a:bodyPr vert="horz" lIns="91440" tIns="45720" rIns="91440" bIns="45720" rtlCol="0" anchor="b">
            <a:normAutofit/>
          </a:bodyPr>
          <a:lstStyle/>
          <a:p>
            <a:r>
              <a:rPr lang="en-US" sz="8000" dirty="0">
                <a:latin typeface="AR BLANCA" panose="02000000000000000000" pitchFamily="2" charset="0"/>
              </a:rPr>
              <a:t>Mary</a:t>
            </a:r>
          </a:p>
        </p:txBody>
      </p:sp>
      <p:sp>
        <p:nvSpPr>
          <p:cNvPr id="3" name="Content Placeholder 2">
            <a:extLst>
              <a:ext uri="{FF2B5EF4-FFF2-40B4-BE49-F238E27FC236}">
                <a16:creationId xmlns:a16="http://schemas.microsoft.com/office/drawing/2014/main" id="{0E773E81-A930-11DC-3E67-F1A8587210E6}"/>
              </a:ext>
            </a:extLst>
          </p:cNvPr>
          <p:cNvSpPr>
            <a:spLocks noGrp="1"/>
          </p:cNvSpPr>
          <p:nvPr>
            <p:ph idx="1"/>
          </p:nvPr>
        </p:nvSpPr>
        <p:spPr>
          <a:xfrm>
            <a:off x="876693" y="2533476"/>
            <a:ext cx="4234394" cy="3447832"/>
          </a:xfrm>
        </p:spPr>
        <p:txBody>
          <a:bodyPr anchor="t">
            <a:normAutofit/>
          </a:bodyPr>
          <a:lstStyle/>
          <a:p>
            <a:pPr marL="0" indent="0">
              <a:buNone/>
            </a:pPr>
            <a:r>
              <a:rPr lang="en-US" sz="2000" dirty="0"/>
              <a:t>Calm, laid back and more interested in building relationships than getting things done, did not argue with her sister, kept focused on spiritual things</a:t>
            </a:r>
          </a:p>
        </p:txBody>
      </p:sp>
      <p:pic>
        <p:nvPicPr>
          <p:cNvPr id="4" name="Picture 3" descr="A person in red dress kneeling on the floor&#10;&#10;Description automatically generated">
            <a:extLst>
              <a:ext uri="{FF2B5EF4-FFF2-40B4-BE49-F238E27FC236}">
                <a16:creationId xmlns:a16="http://schemas.microsoft.com/office/drawing/2014/main" id="{56E9A5AE-9210-5235-9404-CCBCC98789F3}"/>
              </a:ext>
            </a:extLst>
          </p:cNvPr>
          <p:cNvPicPr>
            <a:picLocks noChangeAspect="1"/>
          </p:cNvPicPr>
          <p:nvPr/>
        </p:nvPicPr>
        <p:blipFill rotWithShape="1">
          <a:blip r:embed="rId3"/>
          <a:srcRect l="19406" r="3149"/>
          <a:stretch/>
        </p:blipFill>
        <p:spPr>
          <a:xfrm>
            <a:off x="5854890" y="877414"/>
            <a:ext cx="5453545" cy="4984683"/>
          </a:xfrm>
          <a:prstGeom prst="rect">
            <a:avLst/>
          </a:prstGeom>
        </p:spPr>
      </p:pic>
      <p:grpSp>
        <p:nvGrpSpPr>
          <p:cNvPr id="9" name="Group 8">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459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AF060-36FD-5B4A-1DEA-048AF0711349}"/>
              </a:ext>
            </a:extLst>
          </p:cNvPr>
          <p:cNvPicPr>
            <a:picLocks noChangeAspect="1"/>
          </p:cNvPicPr>
          <p:nvPr/>
        </p:nvPicPr>
        <p:blipFill rotWithShape="1">
          <a:blip r:embed="rId4"/>
          <a:srcRect r="237" b="1"/>
          <a:stretch/>
        </p:blipFill>
        <p:spPr>
          <a:xfrm>
            <a:off x="-1" y="10"/>
            <a:ext cx="5151179" cy="6857990"/>
          </a:xfrm>
          <a:prstGeom prst="rect">
            <a:avLst/>
          </a:prstGeom>
        </p:spPr>
      </p:pic>
      <p:sp>
        <p:nvSpPr>
          <p:cNvPr id="3" name="Content Placeholder 2">
            <a:extLst>
              <a:ext uri="{FF2B5EF4-FFF2-40B4-BE49-F238E27FC236}">
                <a16:creationId xmlns:a16="http://schemas.microsoft.com/office/drawing/2014/main" id="{0E773E81-A930-11DC-3E67-F1A8587210E6}"/>
              </a:ext>
            </a:extLst>
          </p:cNvPr>
          <p:cNvSpPr>
            <a:spLocks noGrp="1"/>
          </p:cNvSpPr>
          <p:nvPr>
            <p:ph idx="1"/>
          </p:nvPr>
        </p:nvSpPr>
        <p:spPr>
          <a:xfrm>
            <a:off x="5813473" y="1504574"/>
            <a:ext cx="5444382" cy="3591207"/>
          </a:xfrm>
        </p:spPr>
        <p:txBody>
          <a:bodyPr>
            <a:noAutofit/>
          </a:bodyPr>
          <a:lstStyle/>
          <a:p>
            <a:pPr marL="0" indent="0">
              <a:buNone/>
            </a:pPr>
            <a:r>
              <a:rPr lang="en-US" sz="3200" dirty="0"/>
              <a:t>Mary and Martha are both very comfortable and confident in their relationship with Jesus.</a:t>
            </a:r>
          </a:p>
          <a:p>
            <a:pPr lvl="1"/>
            <a:r>
              <a:rPr lang="en-US" sz="3200" dirty="0"/>
              <a:t>Martha was willing to take her problem/complaint directly to Jesus</a:t>
            </a:r>
          </a:p>
          <a:p>
            <a:pPr lvl="1"/>
            <a:r>
              <a:rPr lang="en-US" sz="3200" dirty="0"/>
              <a:t>Mary put ointment on his feet and dried it with her hair</a:t>
            </a:r>
          </a:p>
          <a:p>
            <a:endParaRPr lang="en-US" sz="3200" dirty="0"/>
          </a:p>
        </p:txBody>
      </p:sp>
    </p:spTree>
    <p:extLst>
      <p:ext uri="{BB962C8B-B14F-4D97-AF65-F5344CB8AC3E}">
        <p14:creationId xmlns:p14="http://schemas.microsoft.com/office/powerpoint/2010/main" val="2679567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B84E-EC44-6771-3F6E-358C2C294225}"/>
              </a:ext>
            </a:extLst>
          </p:cNvPr>
          <p:cNvSpPr>
            <a:spLocks noGrp="1"/>
          </p:cNvSpPr>
          <p:nvPr>
            <p:ph type="title"/>
          </p:nvPr>
        </p:nvSpPr>
        <p:spPr>
          <a:xfrm>
            <a:off x="838200" y="121285"/>
            <a:ext cx="10515600" cy="762635"/>
          </a:xfrm>
        </p:spPr>
        <p:txBody>
          <a:bodyPr vert="horz" lIns="91440" tIns="45720" rIns="91440" bIns="45720" rtlCol="0" anchor="b">
            <a:normAutofit/>
          </a:bodyPr>
          <a:lstStyle/>
          <a:p>
            <a:pPr algn="r"/>
            <a:r>
              <a:rPr lang="en-US" dirty="0">
                <a:solidFill>
                  <a:schemeClr val="accent4">
                    <a:lumMod val="60000"/>
                    <a:lumOff val="40000"/>
                  </a:schemeClr>
                </a:solidFill>
                <a:latin typeface="AR BLANCA" panose="02000000000000000000" pitchFamily="2" charset="0"/>
              </a:rPr>
              <a:t>Additional Details</a:t>
            </a:r>
          </a:p>
        </p:txBody>
      </p:sp>
      <p:sp>
        <p:nvSpPr>
          <p:cNvPr id="3" name="Content Placeholder 2">
            <a:extLst>
              <a:ext uri="{FF2B5EF4-FFF2-40B4-BE49-F238E27FC236}">
                <a16:creationId xmlns:a16="http://schemas.microsoft.com/office/drawing/2014/main" id="{0E773E81-A930-11DC-3E67-F1A8587210E6}"/>
              </a:ext>
            </a:extLst>
          </p:cNvPr>
          <p:cNvSpPr>
            <a:spLocks noGrp="1"/>
          </p:cNvSpPr>
          <p:nvPr>
            <p:ph idx="1"/>
          </p:nvPr>
        </p:nvSpPr>
        <p:spPr>
          <a:xfrm>
            <a:off x="545432" y="1066800"/>
            <a:ext cx="10808368" cy="5669915"/>
          </a:xfrm>
        </p:spPr>
        <p:txBody>
          <a:bodyPr>
            <a:normAutofit/>
          </a:bodyPr>
          <a:lstStyle/>
          <a:p>
            <a:r>
              <a:rPr lang="en-US" dirty="0">
                <a:solidFill>
                  <a:schemeClr val="bg1"/>
                </a:solidFill>
              </a:rPr>
              <a:t>The Jewish tradition was that the women would serve guest in their homes and the men would listen to teachings – Martha was doing what her culture expected</a:t>
            </a:r>
          </a:p>
          <a:p>
            <a:endParaRPr lang="en-US" i="1" dirty="0">
              <a:solidFill>
                <a:schemeClr val="bg1"/>
              </a:solidFill>
            </a:endParaRPr>
          </a:p>
          <a:p>
            <a:r>
              <a:rPr lang="en-US" i="1" dirty="0">
                <a:solidFill>
                  <a:schemeClr val="bg1"/>
                </a:solidFill>
              </a:rPr>
              <a:t>How many of us can relate to Martha? </a:t>
            </a:r>
          </a:p>
          <a:p>
            <a:r>
              <a:rPr lang="en-US" i="1" dirty="0">
                <a:solidFill>
                  <a:schemeClr val="bg1"/>
                </a:solidFill>
              </a:rPr>
              <a:t>How many of us can relate to Mary?</a:t>
            </a:r>
          </a:p>
          <a:p>
            <a:r>
              <a:rPr lang="en-US" i="1" dirty="0">
                <a:solidFill>
                  <a:schemeClr val="bg1"/>
                </a:solidFill>
              </a:rPr>
              <a:t>How many of us would be irritated with Mary?</a:t>
            </a:r>
          </a:p>
          <a:p>
            <a:r>
              <a:rPr lang="en-US" i="1" dirty="0">
                <a:solidFill>
                  <a:schemeClr val="bg1"/>
                </a:solidFill>
              </a:rPr>
              <a:t>How many of us would be jealous of Mary and not know how to address it?</a:t>
            </a:r>
          </a:p>
        </p:txBody>
      </p:sp>
    </p:spTree>
    <p:extLst>
      <p:ext uri="{BB962C8B-B14F-4D97-AF65-F5344CB8AC3E}">
        <p14:creationId xmlns:p14="http://schemas.microsoft.com/office/powerpoint/2010/main" val="419026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9B2A-56D3-9E31-EF6B-1804471BE366}"/>
              </a:ext>
            </a:extLst>
          </p:cNvPr>
          <p:cNvSpPr>
            <a:spLocks noGrp="1"/>
          </p:cNvSpPr>
          <p:nvPr>
            <p:ph type="title"/>
          </p:nvPr>
        </p:nvSpPr>
        <p:spPr>
          <a:xfrm>
            <a:off x="838200" y="-90626"/>
            <a:ext cx="10515600" cy="1325563"/>
          </a:xfrm>
        </p:spPr>
        <p:txBody>
          <a:bodyPr/>
          <a:lstStyle/>
          <a:p>
            <a:r>
              <a:rPr lang="en-US" sz="4400" dirty="0">
                <a:solidFill>
                  <a:schemeClr val="accent4">
                    <a:lumMod val="60000"/>
                    <a:lumOff val="40000"/>
                  </a:schemeClr>
                </a:solidFill>
                <a:latin typeface="AR BLANCA" panose="02000000000000000000" pitchFamily="2" charset="0"/>
              </a:rPr>
              <a:t>Lessons to be Learned</a:t>
            </a:r>
            <a:endParaRPr lang="en-US" dirty="0"/>
          </a:p>
        </p:txBody>
      </p:sp>
      <p:sp>
        <p:nvSpPr>
          <p:cNvPr id="3" name="Content Placeholder 2">
            <a:extLst>
              <a:ext uri="{FF2B5EF4-FFF2-40B4-BE49-F238E27FC236}">
                <a16:creationId xmlns:a16="http://schemas.microsoft.com/office/drawing/2014/main" id="{995B2C9F-8E5A-0053-7D74-217A176F6BB2}"/>
              </a:ext>
            </a:extLst>
          </p:cNvPr>
          <p:cNvSpPr>
            <a:spLocks noGrp="1"/>
          </p:cNvSpPr>
          <p:nvPr>
            <p:ph idx="1"/>
          </p:nvPr>
        </p:nvSpPr>
        <p:spPr>
          <a:xfrm>
            <a:off x="473242" y="1234936"/>
            <a:ext cx="11245515" cy="5622759"/>
          </a:xfrm>
        </p:spPr>
        <p:txBody>
          <a:bodyPr>
            <a:normAutofit fontScale="85000" lnSpcReduction="20000"/>
          </a:bodyPr>
          <a:lstStyle/>
          <a:p>
            <a:pPr marL="514350" indent="-514350">
              <a:buFont typeface="+mj-lt"/>
              <a:buAutoNum type="arabicPeriod"/>
            </a:pPr>
            <a:r>
              <a:rPr lang="en-US" dirty="0">
                <a:solidFill>
                  <a:schemeClr val="accent2"/>
                </a:solidFill>
              </a:rPr>
              <a:t>Jesus met Mary and Martha where they were emotionally:</a:t>
            </a:r>
          </a:p>
          <a:p>
            <a:pPr lvl="1"/>
            <a:r>
              <a:rPr lang="en-US" dirty="0">
                <a:solidFill>
                  <a:schemeClr val="bg1"/>
                </a:solidFill>
              </a:rPr>
              <a:t>Jesus responded back to Mary and Martha in two different ways  (at Lazarus’ tomb)</a:t>
            </a:r>
          </a:p>
          <a:p>
            <a:pPr lvl="1"/>
            <a:r>
              <a:rPr lang="en-US" dirty="0">
                <a:solidFill>
                  <a:schemeClr val="bg1"/>
                </a:solidFill>
              </a:rPr>
              <a:t>Jesus wept with them even though he knew Lazarus’s was going to </a:t>
            </a:r>
            <a:r>
              <a:rPr lang="en-US">
                <a:solidFill>
                  <a:schemeClr val="bg1"/>
                </a:solidFill>
              </a:rPr>
              <a:t>be raised</a:t>
            </a:r>
            <a:endParaRPr lang="en-US" dirty="0">
              <a:solidFill>
                <a:schemeClr val="bg1"/>
              </a:solidFill>
            </a:endParaRPr>
          </a:p>
          <a:p>
            <a:pPr marL="514350" indent="-514350">
              <a:buFont typeface="+mj-lt"/>
              <a:buAutoNum type="arabicPeriod"/>
            </a:pPr>
            <a:r>
              <a:rPr lang="en-US" dirty="0">
                <a:solidFill>
                  <a:schemeClr val="accent2"/>
                </a:solidFill>
              </a:rPr>
              <a:t>Be hospitable:</a:t>
            </a:r>
          </a:p>
          <a:p>
            <a:pPr lvl="1"/>
            <a:r>
              <a:rPr lang="en-US" dirty="0">
                <a:solidFill>
                  <a:schemeClr val="bg1"/>
                </a:solidFill>
              </a:rPr>
              <a:t>Rom. 12:13 - Contribute to the needs of the saints and seek to show hospitality.</a:t>
            </a:r>
          </a:p>
          <a:p>
            <a:pPr lvl="1"/>
            <a:r>
              <a:rPr lang="en-US" dirty="0">
                <a:solidFill>
                  <a:schemeClr val="bg1"/>
                </a:solidFill>
              </a:rPr>
              <a:t>1 Pet. 4:9 - Show hospitality to one another without grumbling. </a:t>
            </a:r>
          </a:p>
          <a:p>
            <a:pPr marL="514350" indent="-514350">
              <a:buFont typeface="+mj-lt"/>
              <a:buAutoNum type="arabicPeriod"/>
            </a:pPr>
            <a:r>
              <a:rPr lang="en-US" dirty="0">
                <a:solidFill>
                  <a:schemeClr val="accent2"/>
                </a:solidFill>
              </a:rPr>
              <a:t>Do not be Anxious: </a:t>
            </a:r>
          </a:p>
          <a:p>
            <a:pPr lvl="1"/>
            <a:r>
              <a:rPr lang="en-US" dirty="0">
                <a:solidFill>
                  <a:schemeClr val="bg1"/>
                </a:solidFill>
              </a:rPr>
              <a:t>Philippians 4:6-7 - do not be anxious about anything, but in everything by prayer and supplication with thanksgiving let your requests be made known to God. 7 And the peace of God, which surpasses all understanding, will guard your hearts and your minds in Christ Jesus.</a:t>
            </a:r>
          </a:p>
          <a:p>
            <a:pPr marL="514350" indent="-514350">
              <a:buFont typeface="+mj-lt"/>
              <a:buAutoNum type="arabicPeriod"/>
            </a:pPr>
            <a:r>
              <a:rPr lang="en-US" dirty="0">
                <a:solidFill>
                  <a:schemeClr val="accent2"/>
                </a:solidFill>
              </a:rPr>
              <a:t>Do not Worry</a:t>
            </a:r>
          </a:p>
          <a:p>
            <a:pPr lvl="1"/>
            <a:r>
              <a:rPr lang="en-US" dirty="0">
                <a:solidFill>
                  <a:schemeClr val="bg1"/>
                </a:solidFill>
              </a:rPr>
              <a:t>(Matthew 13:22), “Now he who received seed among the thorns is he who hears the word, and the cares of this world and the deceitfulness of riches choke the word, and he becomes unfruitful.”</a:t>
            </a:r>
          </a:p>
          <a:p>
            <a:pPr lvl="1"/>
            <a:r>
              <a:rPr lang="en-US" dirty="0">
                <a:solidFill>
                  <a:schemeClr val="bg1"/>
                </a:solidFill>
              </a:rPr>
              <a:t>(Matthew 6:25), “Therefore I say to you, do not worry about your life, what you will eat or what you will drink; nor about your body, what you will put on. Is not life more than food and the body more than clothing?”</a:t>
            </a:r>
          </a:p>
          <a:p>
            <a:pPr lvl="1"/>
            <a:r>
              <a:rPr lang="en-US" dirty="0">
                <a:solidFill>
                  <a:schemeClr val="bg1"/>
                </a:solidFill>
              </a:rPr>
              <a:t>(Matt. 6:33), “But seek first the kingdom of God and His righteousness, and all these things shall be added to you. 34 Therefore do not worry about tomorrow, for tomorrow will worry about its own things. Sufficient for the day is its own trouble.”</a:t>
            </a:r>
          </a:p>
          <a:p>
            <a:pPr marL="514350" indent="-514350">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25427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9B2A-56D3-9E31-EF6B-1804471BE366}"/>
              </a:ext>
            </a:extLst>
          </p:cNvPr>
          <p:cNvSpPr>
            <a:spLocks noGrp="1"/>
          </p:cNvSpPr>
          <p:nvPr>
            <p:ph type="title"/>
          </p:nvPr>
        </p:nvSpPr>
        <p:spPr>
          <a:xfrm>
            <a:off x="838200" y="-90626"/>
            <a:ext cx="10515600" cy="1325563"/>
          </a:xfrm>
        </p:spPr>
        <p:txBody>
          <a:bodyPr/>
          <a:lstStyle/>
          <a:p>
            <a:r>
              <a:rPr lang="en-US" sz="4400" dirty="0">
                <a:solidFill>
                  <a:schemeClr val="accent4">
                    <a:lumMod val="60000"/>
                    <a:lumOff val="40000"/>
                  </a:schemeClr>
                </a:solidFill>
                <a:latin typeface="AR BLANCA" panose="02000000000000000000" pitchFamily="2" charset="0"/>
              </a:rPr>
              <a:t>Lessons to be Learned</a:t>
            </a:r>
            <a:endParaRPr lang="en-US" dirty="0"/>
          </a:p>
        </p:txBody>
      </p:sp>
      <p:sp>
        <p:nvSpPr>
          <p:cNvPr id="3" name="Content Placeholder 2">
            <a:extLst>
              <a:ext uri="{FF2B5EF4-FFF2-40B4-BE49-F238E27FC236}">
                <a16:creationId xmlns:a16="http://schemas.microsoft.com/office/drawing/2014/main" id="{995B2C9F-8E5A-0053-7D74-217A176F6BB2}"/>
              </a:ext>
            </a:extLst>
          </p:cNvPr>
          <p:cNvSpPr>
            <a:spLocks noGrp="1"/>
          </p:cNvSpPr>
          <p:nvPr>
            <p:ph idx="1"/>
          </p:nvPr>
        </p:nvSpPr>
        <p:spPr>
          <a:xfrm>
            <a:off x="838200" y="1268670"/>
            <a:ext cx="10515600" cy="5436929"/>
          </a:xfrm>
        </p:spPr>
        <p:txBody>
          <a:bodyPr>
            <a:normAutofit fontScale="92500"/>
          </a:bodyPr>
          <a:lstStyle/>
          <a:p>
            <a:pPr marL="514350" indent="-514350">
              <a:buFont typeface="+mj-lt"/>
              <a:buAutoNum type="arabicPeriod" startAt="4"/>
            </a:pPr>
            <a:r>
              <a:rPr lang="en-US" dirty="0">
                <a:solidFill>
                  <a:schemeClr val="accent2"/>
                </a:solidFill>
              </a:rPr>
              <a:t>Focus on what is important:</a:t>
            </a:r>
          </a:p>
          <a:p>
            <a:pPr lvl="1"/>
            <a:r>
              <a:rPr lang="en-US" dirty="0">
                <a:solidFill>
                  <a:schemeClr val="bg1"/>
                </a:solidFill>
              </a:rPr>
              <a:t>Our Walk with Christ – being devoted – just like Mary</a:t>
            </a:r>
          </a:p>
          <a:p>
            <a:pPr lvl="1"/>
            <a:r>
              <a:rPr lang="en-US" dirty="0">
                <a:solidFill>
                  <a:schemeClr val="bg1"/>
                </a:solidFill>
              </a:rPr>
              <a:t>PRAYER + the WORD + TIME = INTIMACY with GOD</a:t>
            </a:r>
          </a:p>
          <a:p>
            <a:pPr marL="514350" indent="-514350">
              <a:buFont typeface="+mj-lt"/>
              <a:buAutoNum type="arabicPeriod" startAt="4"/>
            </a:pPr>
            <a:r>
              <a:rPr lang="en-US" dirty="0">
                <a:solidFill>
                  <a:schemeClr val="accent2"/>
                </a:solidFill>
              </a:rPr>
              <a:t>Allow Love to Shine:</a:t>
            </a:r>
          </a:p>
          <a:p>
            <a:pPr lvl="1">
              <a:lnSpc>
                <a:spcPct val="100000"/>
              </a:lnSpc>
            </a:pPr>
            <a:r>
              <a:rPr lang="en-US" dirty="0">
                <a:solidFill>
                  <a:schemeClr val="bg1"/>
                </a:solidFill>
              </a:rPr>
              <a:t>John 13:35 - By this all people will know that you are my disciples, if you have love for one another.”</a:t>
            </a:r>
          </a:p>
          <a:p>
            <a:pPr lvl="1">
              <a:lnSpc>
                <a:spcPct val="100000"/>
              </a:lnSpc>
            </a:pPr>
            <a:r>
              <a:rPr lang="en-US" dirty="0">
                <a:solidFill>
                  <a:schemeClr val="bg1"/>
                </a:solidFill>
              </a:rPr>
              <a:t>Story</a:t>
            </a:r>
          </a:p>
          <a:p>
            <a:pPr marL="514350" indent="-514350">
              <a:buFont typeface="+mj-lt"/>
              <a:buAutoNum type="arabicPeriod" startAt="4"/>
            </a:pPr>
            <a:r>
              <a:rPr lang="en-US" dirty="0">
                <a:solidFill>
                  <a:schemeClr val="accent2"/>
                </a:solidFill>
              </a:rPr>
              <a:t>Be Spiritually Minded:</a:t>
            </a:r>
          </a:p>
          <a:p>
            <a:pPr marR="0" lvl="1">
              <a:lnSpc>
                <a:spcPct val="100000"/>
              </a:lnSpc>
              <a:spcBef>
                <a:spcPts val="0"/>
              </a:spcBef>
            </a:pPr>
            <a:r>
              <a:rPr lang="en-US" dirty="0">
                <a:solidFill>
                  <a:schemeClr val="bg1"/>
                </a:solidFill>
              </a:rPr>
              <a:t>(Psalm 19:7-10), “The law of the Lord is perfect, converting the soul; The testimony of the Lord is sure, making wise the simple; 8 The statutes of the Lord are right, rejoicing the heart; The commandment of the Lord is pure, enlightening the eyes; 9 The fear of the Lord is clean, enduring forever; The judgments of the Lord are true and righteous altogether. 10 More to be desired are they than gold, Yea, than much fine gold; Sweeter also than honey and the honeycomb.”</a:t>
            </a:r>
          </a:p>
          <a:p>
            <a:pPr marL="971550" lvl="1" indent="-514350">
              <a:buFont typeface="+mj-lt"/>
              <a:buAutoNum type="arabicPeriod"/>
            </a:pPr>
            <a:endParaRPr lang="en-US" dirty="0">
              <a:solidFill>
                <a:schemeClr val="bg1"/>
              </a:solidFill>
            </a:endParaRPr>
          </a:p>
          <a:p>
            <a:pPr marL="514350" indent="-514350">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227569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352697" y="681037"/>
            <a:ext cx="11547566" cy="1568178"/>
          </a:xfrm>
        </p:spPr>
        <p:txBody>
          <a:bodyPr vert="horz" lIns="91440" tIns="45720" rIns="91440" bIns="45720" rtlCol="0" anchor="ctr">
            <a:normAutofit/>
          </a:bodyPr>
          <a:lstStyle/>
          <a:p>
            <a:pPr algn="ctr"/>
            <a:r>
              <a:rPr lang="en-US" sz="6600" dirty="0">
                <a:solidFill>
                  <a:schemeClr val="accent4">
                    <a:lumMod val="60000"/>
                    <a:lumOff val="40000"/>
                  </a:schemeClr>
                </a:solidFill>
                <a:latin typeface="AR BLANCA" panose="02000000000000000000" pitchFamily="2" charset="0"/>
              </a:rPr>
              <a:t>Conclusion</a:t>
            </a:r>
            <a:r>
              <a:rPr lang="en-US" dirty="0">
                <a:solidFill>
                  <a:schemeClr val="accent4">
                    <a:lumMod val="60000"/>
                    <a:lumOff val="40000"/>
                  </a:schemeClr>
                </a:solidFill>
                <a:latin typeface="AR BLANCA" panose="02000000000000000000" pitchFamily="2" charset="0"/>
              </a:rPr>
              <a:t>                           </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352697" y="2575249"/>
            <a:ext cx="11547566" cy="3601714"/>
          </a:xfrm>
        </p:spPr>
        <p:txBody>
          <a:bodyPr>
            <a:normAutofit/>
          </a:bodyPr>
          <a:lstStyle/>
          <a:p>
            <a:pPr marL="0" indent="0" algn="ctr">
              <a:buNone/>
              <a:tabLst>
                <a:tab pos="398463" algn="l"/>
              </a:tabLst>
            </a:pPr>
            <a:r>
              <a:rPr lang="en-US" sz="4400" b="1" dirty="0">
                <a:solidFill>
                  <a:schemeClr val="bg1"/>
                </a:solidFill>
              </a:rPr>
              <a:t>Mary and Martha, though sisters, seemed to have very different personalities.</a:t>
            </a:r>
          </a:p>
          <a:p>
            <a:pPr marL="0" indent="0" algn="ctr">
              <a:buNone/>
              <a:tabLst>
                <a:tab pos="398463" algn="l"/>
              </a:tabLst>
            </a:pPr>
            <a:endParaRPr lang="en-US" sz="2000" b="1" dirty="0">
              <a:solidFill>
                <a:schemeClr val="bg1"/>
              </a:solidFill>
            </a:endParaRPr>
          </a:p>
          <a:p>
            <a:pPr marL="0" indent="0" algn="ctr">
              <a:buNone/>
              <a:tabLst>
                <a:tab pos="398463" algn="l"/>
              </a:tabLst>
            </a:pPr>
            <a:r>
              <a:rPr lang="en-US" sz="4400" b="1" dirty="0">
                <a:solidFill>
                  <a:schemeClr val="bg1"/>
                </a:solidFill>
              </a:rPr>
              <a:t>However, they were both faithful,</a:t>
            </a:r>
            <a:br>
              <a:rPr lang="en-US" sz="4400" b="1" dirty="0">
                <a:solidFill>
                  <a:schemeClr val="bg1"/>
                </a:solidFill>
              </a:rPr>
            </a:br>
            <a:r>
              <a:rPr lang="en-US" sz="4400" b="1" dirty="0">
                <a:solidFill>
                  <a:schemeClr val="bg1"/>
                </a:solidFill>
              </a:rPr>
              <a:t>and both were loved by the Lord!</a:t>
            </a:r>
            <a:endParaRPr lang="en-US" sz="4400" dirty="0">
              <a:solidFill>
                <a:schemeClr val="bg1"/>
              </a:solidFill>
            </a:endParaRPr>
          </a:p>
        </p:txBody>
      </p:sp>
    </p:spTree>
    <p:extLst>
      <p:ext uri="{BB962C8B-B14F-4D97-AF65-F5344CB8AC3E}">
        <p14:creationId xmlns:p14="http://schemas.microsoft.com/office/powerpoint/2010/main" val="33764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fontScale="90000"/>
          </a:bodyPr>
          <a:lstStyle/>
          <a:p>
            <a:pPr algn="r"/>
            <a:r>
              <a:rPr lang="en-US" sz="7200" dirty="0">
                <a:solidFill>
                  <a:schemeClr val="accent4">
                    <a:lumMod val="60000"/>
                    <a:lumOff val="40000"/>
                  </a:schemeClr>
                </a:solidFill>
                <a:latin typeface="AR BLANCA" panose="02000000000000000000" pitchFamily="2" charset="0"/>
              </a:rPr>
              <a:t>Flawed NOT Failed Series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459427"/>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Mary and Martha</a:t>
            </a:r>
          </a:p>
        </p:txBody>
      </p:sp>
      <p:sp>
        <p:nvSpPr>
          <p:cNvPr id="5" name="TextBox 4">
            <a:extLst>
              <a:ext uri="{FF2B5EF4-FFF2-40B4-BE49-F238E27FC236}">
                <a16:creationId xmlns:a16="http://schemas.microsoft.com/office/drawing/2014/main" id="{530C0358-77EB-10EE-F63C-AAA5D2D0AC2B}"/>
              </a:ext>
            </a:extLst>
          </p:cNvPr>
          <p:cNvSpPr txBox="1"/>
          <p:nvPr/>
        </p:nvSpPr>
        <p:spPr>
          <a:xfrm>
            <a:off x="8567507" y="6627168"/>
            <a:ext cx="6120580" cy="230832"/>
          </a:xfrm>
          <a:prstGeom prst="rect">
            <a:avLst/>
          </a:prstGeom>
          <a:noFill/>
        </p:spPr>
        <p:txBody>
          <a:bodyPr wrap="square">
            <a:spAutoFit/>
          </a:bodyPr>
          <a:lstStyle/>
          <a:p>
            <a:r>
              <a:rPr lang="en-US" sz="900" dirty="0">
                <a:solidFill>
                  <a:schemeClr val="bg1"/>
                </a:solidFill>
              </a:rPr>
              <a:t>Source: https://www.flickr.com/photos/moregoodfoundation/5135438113</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AEB22-EC8C-FAA1-5C9A-7355F951B4DF}"/>
              </a:ext>
            </a:extLst>
          </p:cNvPr>
          <p:cNvSpPr>
            <a:spLocks noGrp="1"/>
          </p:cNvSpPr>
          <p:nvPr>
            <p:ph idx="1"/>
          </p:nvPr>
        </p:nvSpPr>
        <p:spPr/>
        <p:txBody>
          <a:bodyPr/>
          <a:lstStyle/>
          <a:p>
            <a:r>
              <a:rPr lang="en-US" dirty="0">
                <a:solidFill>
                  <a:schemeClr val="bg1"/>
                </a:solidFill>
              </a:rPr>
              <a:t>Background:</a:t>
            </a:r>
          </a:p>
          <a:p>
            <a:pPr lvl="1"/>
            <a:r>
              <a:rPr lang="en-US" b="1" dirty="0">
                <a:solidFill>
                  <a:schemeClr val="accent2"/>
                </a:solidFill>
                <a:latin typeface="Arial" panose="020B0604020202020204" pitchFamily="34" charset="0"/>
                <a:cs typeface="Arial" panose="020B0604020202020204" pitchFamily="34" charset="0"/>
              </a:rPr>
              <a:t>Luke 10:38-42 – Jesus visits Mary and Martha’s Home</a:t>
            </a:r>
          </a:p>
          <a:p>
            <a:pPr lvl="1"/>
            <a:r>
              <a:rPr lang="en-US" sz="2400" b="1" i="0" dirty="0">
                <a:solidFill>
                  <a:schemeClr val="accent2"/>
                </a:solidFill>
                <a:effectLst/>
                <a:latin typeface="Arial" panose="020B0604020202020204" pitchFamily="34" charset="0"/>
                <a:cs typeface="Arial" panose="020B0604020202020204" pitchFamily="34" charset="0"/>
              </a:rPr>
              <a:t>John 11:1-44 – Raising of Lazarus</a:t>
            </a:r>
          </a:p>
          <a:p>
            <a:pPr lvl="1"/>
            <a:r>
              <a:rPr lang="en-US" sz="2400" b="1" i="0" dirty="0">
                <a:solidFill>
                  <a:schemeClr val="accent2"/>
                </a:solidFill>
                <a:effectLst/>
                <a:latin typeface="Arial" panose="020B0604020202020204" pitchFamily="34" charset="0"/>
                <a:cs typeface="Arial" panose="020B0604020202020204" pitchFamily="34" charset="0"/>
              </a:rPr>
              <a:t>John 12:1-11 – A dinner for Jesus and Lazarus</a:t>
            </a:r>
          </a:p>
          <a:p>
            <a:r>
              <a:rPr lang="en-US" dirty="0">
                <a:solidFill>
                  <a:schemeClr val="bg1"/>
                </a:solidFill>
              </a:rPr>
              <a:t>About Martha</a:t>
            </a:r>
          </a:p>
          <a:p>
            <a:r>
              <a:rPr lang="en-US" dirty="0">
                <a:solidFill>
                  <a:schemeClr val="bg1"/>
                </a:solidFill>
              </a:rPr>
              <a:t>About Mary</a:t>
            </a:r>
          </a:p>
          <a:p>
            <a:r>
              <a:rPr lang="en-US" dirty="0">
                <a:solidFill>
                  <a:schemeClr val="bg1"/>
                </a:solidFill>
              </a:rPr>
              <a:t>Additional Details</a:t>
            </a:r>
          </a:p>
          <a:p>
            <a:r>
              <a:rPr lang="en-US" dirty="0">
                <a:solidFill>
                  <a:schemeClr val="bg1"/>
                </a:solidFill>
              </a:rPr>
              <a:t>Lessons to be Learned</a:t>
            </a:r>
          </a:p>
        </p:txBody>
      </p:sp>
      <p:sp>
        <p:nvSpPr>
          <p:cNvPr id="4" name="Title 1">
            <a:extLst>
              <a:ext uri="{FF2B5EF4-FFF2-40B4-BE49-F238E27FC236}">
                <a16:creationId xmlns:a16="http://schemas.microsoft.com/office/drawing/2014/main" id="{87137A61-1F93-A96F-89B0-30EAFD56B680}"/>
              </a:ext>
            </a:extLst>
          </p:cNvPr>
          <p:cNvSpPr>
            <a:spLocks noGrp="1"/>
          </p:cNvSpPr>
          <p:nvPr>
            <p:ph type="title"/>
          </p:nvPr>
        </p:nvSpPr>
        <p:spPr>
          <a:xfrm>
            <a:off x="838200" y="365125"/>
            <a:ext cx="10515600" cy="701675"/>
          </a:xfrm>
        </p:spPr>
        <p:txBody>
          <a:bodyPr vert="horz" lIns="91440" tIns="45720" rIns="91440" bIns="45720" rtlCol="0" anchor="b">
            <a:normAutofit fontScale="90000"/>
          </a:bodyPr>
          <a:lstStyle/>
          <a:p>
            <a:pPr algn="r"/>
            <a:r>
              <a:rPr lang="en-US" dirty="0">
                <a:solidFill>
                  <a:schemeClr val="accent4">
                    <a:lumMod val="60000"/>
                    <a:lumOff val="40000"/>
                  </a:schemeClr>
                </a:solidFill>
                <a:latin typeface="AR BLANCA" panose="02000000000000000000" pitchFamily="2" charset="0"/>
              </a:rPr>
              <a:t>Outline</a:t>
            </a:r>
          </a:p>
        </p:txBody>
      </p:sp>
    </p:spTree>
    <p:extLst>
      <p:ext uri="{BB962C8B-B14F-4D97-AF65-F5344CB8AC3E}">
        <p14:creationId xmlns:p14="http://schemas.microsoft.com/office/powerpoint/2010/main" val="342714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ADA4-B0AA-74A5-E697-B7B107CC91BD}"/>
              </a:ext>
            </a:extLst>
          </p:cNvPr>
          <p:cNvSpPr>
            <a:spLocks noGrp="1"/>
          </p:cNvSpPr>
          <p:nvPr>
            <p:ph type="title"/>
          </p:nvPr>
        </p:nvSpPr>
        <p:spPr>
          <a:xfrm>
            <a:off x="838200" y="365126"/>
            <a:ext cx="10515600" cy="812034"/>
          </a:xfrm>
        </p:spPr>
        <p:txBody>
          <a:bodyPr vert="horz" lIns="91440" tIns="45720" rIns="91440" bIns="45720" rtlCol="0" anchor="b">
            <a:normAutofit/>
          </a:bodyPr>
          <a:lstStyle/>
          <a:p>
            <a:pPr algn="r"/>
            <a:r>
              <a:rPr lang="en-US" dirty="0">
                <a:solidFill>
                  <a:schemeClr val="accent4">
                    <a:lumMod val="60000"/>
                    <a:lumOff val="40000"/>
                  </a:schemeClr>
                </a:solidFill>
                <a:latin typeface="AR BLANCA" panose="02000000000000000000" pitchFamily="2" charset="0"/>
              </a:rPr>
              <a:t>Background</a:t>
            </a:r>
          </a:p>
        </p:txBody>
      </p:sp>
      <p:sp>
        <p:nvSpPr>
          <p:cNvPr id="3" name="Content Placeholder 2">
            <a:extLst>
              <a:ext uri="{FF2B5EF4-FFF2-40B4-BE49-F238E27FC236}">
                <a16:creationId xmlns:a16="http://schemas.microsoft.com/office/drawing/2014/main" id="{EC335BD9-1052-AB67-D2A6-C3D3FD477A6B}"/>
              </a:ext>
            </a:extLst>
          </p:cNvPr>
          <p:cNvSpPr>
            <a:spLocks noGrp="1"/>
          </p:cNvSpPr>
          <p:nvPr>
            <p:ph idx="1"/>
          </p:nvPr>
        </p:nvSpPr>
        <p:spPr>
          <a:xfrm>
            <a:off x="838200" y="1608083"/>
            <a:ext cx="10515600" cy="4568880"/>
          </a:xfrm>
        </p:spPr>
        <p:txBody>
          <a:bodyPr>
            <a:normAutofit/>
          </a:bodyPr>
          <a:lstStyle/>
          <a:p>
            <a:pPr marL="0" indent="0">
              <a:lnSpc>
                <a:spcPct val="100000"/>
              </a:lnSpc>
              <a:spcBef>
                <a:spcPts val="0"/>
              </a:spcBef>
              <a:buNone/>
            </a:pPr>
            <a:r>
              <a:rPr lang="en-US" b="1" dirty="0">
                <a:solidFill>
                  <a:schemeClr val="accent2"/>
                </a:solidFill>
                <a:latin typeface="Arial" panose="020B0604020202020204" pitchFamily="34" charset="0"/>
                <a:cs typeface="Arial" panose="020B0604020202020204" pitchFamily="34" charset="0"/>
              </a:rPr>
              <a:t>Luke 10:38-42 – Jesus visits Mary and Martha’s Home</a:t>
            </a:r>
          </a:p>
          <a:p>
            <a:pPr marL="0" indent="0">
              <a:buNone/>
            </a:pPr>
            <a:r>
              <a:rPr lang="en-US" sz="2400" b="1" i="0" baseline="30000" dirty="0">
                <a:solidFill>
                  <a:schemeClr val="bg1"/>
                </a:solidFill>
                <a:effectLst/>
                <a:latin typeface="Arial" panose="020B0604020202020204" pitchFamily="34" charset="0"/>
                <a:cs typeface="Arial" panose="020B0604020202020204" pitchFamily="34" charset="0"/>
              </a:rPr>
              <a:t>38 </a:t>
            </a:r>
            <a:r>
              <a:rPr lang="en-US" sz="2400" b="0" i="0" dirty="0">
                <a:solidFill>
                  <a:schemeClr val="bg1"/>
                </a:solidFill>
                <a:effectLst/>
                <a:latin typeface="Arial" panose="020B0604020202020204" pitchFamily="34" charset="0"/>
                <a:cs typeface="Arial" panose="020B0604020202020204" pitchFamily="34" charset="0"/>
              </a:rPr>
              <a:t>Now as they went on their way, Jesus</a:t>
            </a:r>
            <a:r>
              <a:rPr lang="en-US" sz="2400" b="0" i="0" baseline="30000" dirty="0">
                <a:solidFill>
                  <a:schemeClr val="bg1"/>
                </a:solidFill>
                <a:effectLst/>
                <a:latin typeface="Arial" panose="020B0604020202020204" pitchFamily="34" charset="0"/>
                <a:cs typeface="Arial" panose="020B0604020202020204" pitchFamily="34" charset="0"/>
              </a:rPr>
              <a:t> </a:t>
            </a:r>
            <a:r>
              <a:rPr lang="en-US" sz="2400" b="0" i="0" dirty="0">
                <a:solidFill>
                  <a:schemeClr val="bg1"/>
                </a:solidFill>
                <a:effectLst/>
                <a:latin typeface="Arial" panose="020B0604020202020204" pitchFamily="34" charset="0"/>
                <a:cs typeface="Arial" panose="020B0604020202020204" pitchFamily="34" charset="0"/>
              </a:rPr>
              <a:t>entered a village. And a woman named Martha welcomed him into her house. </a:t>
            </a:r>
            <a:r>
              <a:rPr lang="en-US" sz="2400" b="1" i="0" baseline="30000" dirty="0">
                <a:solidFill>
                  <a:schemeClr val="bg1"/>
                </a:solidFill>
                <a:effectLst/>
                <a:latin typeface="Arial" panose="020B0604020202020204" pitchFamily="34" charset="0"/>
                <a:cs typeface="Arial" panose="020B0604020202020204" pitchFamily="34" charset="0"/>
              </a:rPr>
              <a:t>39 </a:t>
            </a:r>
            <a:r>
              <a:rPr lang="en-US" sz="2400" b="0" i="0" dirty="0">
                <a:solidFill>
                  <a:schemeClr val="bg1"/>
                </a:solidFill>
                <a:effectLst/>
                <a:latin typeface="Arial" panose="020B0604020202020204" pitchFamily="34" charset="0"/>
                <a:cs typeface="Arial" panose="020B0604020202020204" pitchFamily="34" charset="0"/>
              </a:rPr>
              <a:t>And she had a sister called Mary, who sat at the Lord's feet and listened to his teaching. </a:t>
            </a:r>
            <a:r>
              <a:rPr lang="en-US" sz="2400" b="1" i="0" baseline="30000" dirty="0">
                <a:solidFill>
                  <a:schemeClr val="bg1"/>
                </a:solidFill>
                <a:effectLst/>
                <a:latin typeface="Arial" panose="020B0604020202020204" pitchFamily="34" charset="0"/>
                <a:cs typeface="Arial" panose="020B0604020202020204" pitchFamily="34" charset="0"/>
              </a:rPr>
              <a:t>40 </a:t>
            </a:r>
            <a:r>
              <a:rPr lang="en-US" sz="2400" b="0" i="0" dirty="0">
                <a:solidFill>
                  <a:schemeClr val="bg1"/>
                </a:solidFill>
                <a:effectLst/>
                <a:latin typeface="Arial" panose="020B0604020202020204" pitchFamily="34" charset="0"/>
                <a:cs typeface="Arial" panose="020B0604020202020204" pitchFamily="34" charset="0"/>
              </a:rPr>
              <a:t>But Martha was distracted with much serving. And she went up to him and said, “Lord, do you not care that my sister has left me to serve alone? Tell her then to help me.” </a:t>
            </a:r>
            <a:r>
              <a:rPr lang="en-US" sz="2400" b="1" i="0" baseline="30000" dirty="0">
                <a:solidFill>
                  <a:schemeClr val="bg1"/>
                </a:solidFill>
                <a:effectLst/>
                <a:latin typeface="Arial" panose="020B0604020202020204" pitchFamily="34" charset="0"/>
                <a:cs typeface="Arial" panose="020B0604020202020204" pitchFamily="34" charset="0"/>
              </a:rPr>
              <a:t>41 </a:t>
            </a:r>
            <a:r>
              <a:rPr lang="en-US" sz="2400" b="0" i="0" dirty="0">
                <a:solidFill>
                  <a:schemeClr val="bg1"/>
                </a:solidFill>
                <a:effectLst/>
                <a:latin typeface="Arial" panose="020B0604020202020204" pitchFamily="34" charset="0"/>
                <a:cs typeface="Arial" panose="020B0604020202020204" pitchFamily="34" charset="0"/>
              </a:rPr>
              <a:t>But the Lord answered her, “Martha, Martha, you are anxious and troubled about many things, </a:t>
            </a:r>
            <a:r>
              <a:rPr lang="en-US" sz="2400" b="1" i="0" baseline="30000" dirty="0">
                <a:solidFill>
                  <a:schemeClr val="bg1"/>
                </a:solidFill>
                <a:effectLst/>
                <a:latin typeface="Arial" panose="020B0604020202020204" pitchFamily="34" charset="0"/>
                <a:cs typeface="Arial" panose="020B0604020202020204" pitchFamily="34" charset="0"/>
              </a:rPr>
              <a:t>42 </a:t>
            </a:r>
            <a:r>
              <a:rPr lang="en-US" sz="2400" b="0" i="0" dirty="0">
                <a:solidFill>
                  <a:schemeClr val="bg1"/>
                </a:solidFill>
                <a:effectLst/>
                <a:latin typeface="Arial" panose="020B0604020202020204" pitchFamily="34" charset="0"/>
                <a:cs typeface="Arial" panose="020B0604020202020204" pitchFamily="34" charset="0"/>
              </a:rPr>
              <a:t>but one thing is necessary. Mary has chosen the good portion, which will not be taken away from her.”</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91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ADA4-B0AA-74A5-E697-B7B107CC91BD}"/>
              </a:ext>
            </a:extLst>
          </p:cNvPr>
          <p:cNvSpPr>
            <a:spLocks noGrp="1"/>
          </p:cNvSpPr>
          <p:nvPr>
            <p:ph type="title"/>
          </p:nvPr>
        </p:nvSpPr>
        <p:spPr>
          <a:xfrm>
            <a:off x="838200" y="365126"/>
            <a:ext cx="10515600" cy="812034"/>
          </a:xfrm>
        </p:spPr>
        <p:txBody>
          <a:bodyPr vert="horz" lIns="91440" tIns="45720" rIns="91440" bIns="45720" rtlCol="0" anchor="b">
            <a:normAutofit/>
          </a:bodyPr>
          <a:lstStyle/>
          <a:p>
            <a:pPr algn="r"/>
            <a:r>
              <a:rPr lang="en-US" dirty="0">
                <a:solidFill>
                  <a:schemeClr val="accent4">
                    <a:lumMod val="60000"/>
                    <a:lumOff val="40000"/>
                  </a:schemeClr>
                </a:solidFill>
                <a:latin typeface="AR BLANCA" panose="02000000000000000000" pitchFamily="2" charset="0"/>
              </a:rPr>
              <a:t>Background</a:t>
            </a:r>
          </a:p>
        </p:txBody>
      </p:sp>
      <p:sp>
        <p:nvSpPr>
          <p:cNvPr id="3" name="Content Placeholder 2">
            <a:extLst>
              <a:ext uri="{FF2B5EF4-FFF2-40B4-BE49-F238E27FC236}">
                <a16:creationId xmlns:a16="http://schemas.microsoft.com/office/drawing/2014/main" id="{EC335BD9-1052-AB67-D2A6-C3D3FD477A6B}"/>
              </a:ext>
            </a:extLst>
          </p:cNvPr>
          <p:cNvSpPr>
            <a:spLocks noGrp="1"/>
          </p:cNvSpPr>
          <p:nvPr>
            <p:ph idx="1"/>
          </p:nvPr>
        </p:nvSpPr>
        <p:spPr>
          <a:xfrm>
            <a:off x="733096" y="999461"/>
            <a:ext cx="10922875" cy="2429539"/>
          </a:xfrm>
        </p:spPr>
        <p:txBody>
          <a:bodyPr>
            <a:noAutofit/>
          </a:bodyPr>
          <a:lstStyle/>
          <a:p>
            <a:pPr marL="0" indent="0" algn="l">
              <a:lnSpc>
                <a:spcPct val="100000"/>
              </a:lnSpc>
              <a:spcBef>
                <a:spcPts val="0"/>
              </a:spcBef>
              <a:spcAft>
                <a:spcPts val="1200"/>
              </a:spcAft>
              <a:buNone/>
            </a:pPr>
            <a:r>
              <a:rPr lang="en-US" sz="2800" b="1" i="0" dirty="0">
                <a:solidFill>
                  <a:schemeClr val="accent2"/>
                </a:solidFill>
                <a:effectLst/>
                <a:latin typeface="Arial" panose="020B0604020202020204" pitchFamily="34" charset="0"/>
                <a:cs typeface="Arial" panose="020B0604020202020204" pitchFamily="34" charset="0"/>
              </a:rPr>
              <a:t>John 11:1-6, 17-27 – Raising of Lazarus</a:t>
            </a:r>
          </a:p>
          <a:p>
            <a:pPr marL="0" indent="0">
              <a:lnSpc>
                <a:spcPct val="100000"/>
              </a:lnSpc>
              <a:spcBef>
                <a:spcPts val="0"/>
              </a:spcBef>
              <a:buNone/>
            </a:pPr>
            <a:r>
              <a:rPr lang="en-US" sz="1800" b="0" i="0" dirty="0">
                <a:solidFill>
                  <a:schemeClr val="bg1"/>
                </a:solidFill>
                <a:effectLst/>
                <a:latin typeface="Arial" panose="020B0604020202020204" pitchFamily="34" charset="0"/>
                <a:cs typeface="Arial" panose="020B0604020202020204" pitchFamily="34" charset="0"/>
              </a:rPr>
              <a:t>Now a certain man was ill, Lazarus of Bethany, the village of Mary and her sister Martha. </a:t>
            </a:r>
            <a:r>
              <a:rPr lang="en-US" sz="1800" b="1" i="0" baseline="30000" dirty="0">
                <a:solidFill>
                  <a:schemeClr val="bg1"/>
                </a:solidFill>
                <a:effectLst/>
                <a:latin typeface="Arial" panose="020B0604020202020204" pitchFamily="34" charset="0"/>
                <a:cs typeface="Arial" panose="020B0604020202020204" pitchFamily="34" charset="0"/>
              </a:rPr>
              <a:t>2 </a:t>
            </a:r>
            <a:r>
              <a:rPr lang="en-US" sz="1800" b="0" i="0" dirty="0">
                <a:solidFill>
                  <a:schemeClr val="bg1"/>
                </a:solidFill>
                <a:effectLst/>
                <a:latin typeface="Arial" panose="020B0604020202020204" pitchFamily="34" charset="0"/>
                <a:cs typeface="Arial" panose="020B0604020202020204" pitchFamily="34" charset="0"/>
              </a:rPr>
              <a:t>It was Mary who anointed the Lord with ointment and wiped his feet with her hair, whose brother Lazarus was ill. </a:t>
            </a:r>
            <a:r>
              <a:rPr lang="en-US" sz="1800" b="1" i="0" baseline="30000" dirty="0">
                <a:solidFill>
                  <a:schemeClr val="bg1"/>
                </a:solidFill>
                <a:effectLst/>
                <a:latin typeface="Arial" panose="020B0604020202020204" pitchFamily="34" charset="0"/>
                <a:cs typeface="Arial" panose="020B0604020202020204" pitchFamily="34" charset="0"/>
              </a:rPr>
              <a:t>3 </a:t>
            </a:r>
            <a:r>
              <a:rPr lang="en-US" sz="1800" b="0" i="0" dirty="0">
                <a:solidFill>
                  <a:schemeClr val="bg1"/>
                </a:solidFill>
                <a:effectLst/>
                <a:latin typeface="Arial" panose="020B0604020202020204" pitchFamily="34" charset="0"/>
                <a:cs typeface="Arial" panose="020B0604020202020204" pitchFamily="34" charset="0"/>
              </a:rPr>
              <a:t>So the sisters sent to him, saying, “Lord, he whom you love is ill.” </a:t>
            </a:r>
            <a:r>
              <a:rPr lang="en-US" sz="1800" b="1" i="0" baseline="30000" dirty="0">
                <a:solidFill>
                  <a:schemeClr val="bg1"/>
                </a:solidFill>
                <a:effectLst/>
                <a:latin typeface="Arial" panose="020B0604020202020204" pitchFamily="34" charset="0"/>
                <a:cs typeface="Arial" panose="020B0604020202020204" pitchFamily="34" charset="0"/>
              </a:rPr>
              <a:t>4 </a:t>
            </a:r>
            <a:r>
              <a:rPr lang="en-US" sz="1800" b="0" i="0" dirty="0">
                <a:solidFill>
                  <a:schemeClr val="bg1"/>
                </a:solidFill>
                <a:effectLst/>
                <a:latin typeface="Arial" panose="020B0604020202020204" pitchFamily="34" charset="0"/>
                <a:cs typeface="Arial" panose="020B0604020202020204" pitchFamily="34" charset="0"/>
              </a:rPr>
              <a:t>But when Jesus heard it he said, “This illness does not lead to death. It is for the glory of God, so that the Son of God may be glorified through it.”</a:t>
            </a:r>
          </a:p>
          <a:p>
            <a:pPr marL="0" indent="0" algn="l">
              <a:lnSpc>
                <a:spcPct val="100000"/>
              </a:lnSpc>
              <a:spcBef>
                <a:spcPts val="0"/>
              </a:spcBef>
              <a:buNone/>
            </a:pPr>
            <a:r>
              <a:rPr lang="en-US" sz="1800" b="1" i="0" baseline="30000" dirty="0">
                <a:solidFill>
                  <a:schemeClr val="bg1"/>
                </a:solidFill>
                <a:effectLst/>
                <a:latin typeface="Arial" panose="020B0604020202020204" pitchFamily="34" charset="0"/>
                <a:cs typeface="Arial" panose="020B0604020202020204" pitchFamily="34" charset="0"/>
              </a:rPr>
              <a:t>5 </a:t>
            </a:r>
            <a:r>
              <a:rPr lang="en-US" sz="1800" b="0" i="0" dirty="0">
                <a:solidFill>
                  <a:schemeClr val="bg1"/>
                </a:solidFill>
                <a:effectLst/>
                <a:latin typeface="Arial" panose="020B0604020202020204" pitchFamily="34" charset="0"/>
                <a:cs typeface="Arial" panose="020B0604020202020204" pitchFamily="34" charset="0"/>
              </a:rPr>
              <a:t>Now Jesus loved Martha and her sister and Lazarus. </a:t>
            </a:r>
            <a:r>
              <a:rPr lang="en-US" sz="1800" b="1" i="0" baseline="30000" dirty="0">
                <a:solidFill>
                  <a:schemeClr val="bg1"/>
                </a:solidFill>
                <a:effectLst/>
                <a:latin typeface="Arial" panose="020B0604020202020204" pitchFamily="34" charset="0"/>
                <a:cs typeface="Arial" panose="020B0604020202020204" pitchFamily="34" charset="0"/>
              </a:rPr>
              <a:t>6 </a:t>
            </a:r>
            <a:r>
              <a:rPr lang="en-US" sz="1800" b="0" i="0" dirty="0">
                <a:solidFill>
                  <a:schemeClr val="bg1"/>
                </a:solidFill>
                <a:effectLst/>
                <a:latin typeface="Arial" panose="020B0604020202020204" pitchFamily="34" charset="0"/>
                <a:cs typeface="Arial" panose="020B0604020202020204" pitchFamily="34" charset="0"/>
              </a:rPr>
              <a:t>So, when he heard that Lazarus</a:t>
            </a:r>
            <a:r>
              <a:rPr lang="en-US" sz="1800" b="0" i="0" baseline="30000" dirty="0">
                <a:solidFill>
                  <a:schemeClr val="bg1"/>
                </a:solidFill>
                <a:effectLst/>
                <a:latin typeface="Arial" panose="020B0604020202020204" pitchFamily="34" charset="0"/>
                <a:cs typeface="Arial" panose="020B0604020202020204" pitchFamily="34" charset="0"/>
              </a:rPr>
              <a:t>[</a:t>
            </a:r>
            <a:r>
              <a:rPr lang="en-US" sz="1800" b="0" i="0" baseline="30000" dirty="0">
                <a:solidFill>
                  <a:schemeClr val="bg1"/>
                </a:solidFill>
                <a:effectLst/>
                <a:latin typeface="Arial" panose="020B0604020202020204" pitchFamily="34" charset="0"/>
                <a:cs typeface="Arial" panose="020B0604020202020204" pitchFamily="34" charset="0"/>
                <a:hlinkClick r:id="rId2" tooltip="See footnote a">
                  <a:extLst>
                    <a:ext uri="{A12FA001-AC4F-418D-AE19-62706E023703}">
                      <ahyp:hlinkClr xmlns:ahyp="http://schemas.microsoft.com/office/drawing/2018/hyperlinkcolor" val="tx"/>
                    </a:ext>
                  </a:extLst>
                </a:hlinkClick>
              </a:rPr>
              <a:t>a</a:t>
            </a:r>
            <a:r>
              <a:rPr lang="en-US" sz="1800" b="0" i="0" baseline="30000" dirty="0">
                <a:solidFill>
                  <a:schemeClr val="bg1"/>
                </a:solidFill>
                <a:effectLst/>
                <a:latin typeface="Arial" panose="020B0604020202020204" pitchFamily="34" charset="0"/>
                <a:cs typeface="Arial" panose="020B0604020202020204" pitchFamily="34" charset="0"/>
              </a:rPr>
              <a:t>]</a:t>
            </a:r>
            <a:r>
              <a:rPr lang="en-US" sz="1800" b="0" i="0" dirty="0">
                <a:solidFill>
                  <a:schemeClr val="bg1"/>
                </a:solidFill>
                <a:effectLst/>
                <a:latin typeface="Arial" panose="020B0604020202020204" pitchFamily="34" charset="0"/>
                <a:cs typeface="Arial" panose="020B0604020202020204" pitchFamily="34" charset="0"/>
              </a:rPr>
              <a:t> was ill, he stayed two days longer in the place where he was. </a:t>
            </a:r>
            <a:endParaRPr lang="en-US" sz="800" b="1" i="0" baseline="30000" dirty="0">
              <a:solidFill>
                <a:schemeClr val="bg1"/>
              </a:solidFill>
              <a:effectLst/>
              <a:latin typeface="system-ui"/>
            </a:endParaRPr>
          </a:p>
        </p:txBody>
      </p:sp>
      <p:sp>
        <p:nvSpPr>
          <p:cNvPr id="6" name="TextBox 5">
            <a:extLst>
              <a:ext uri="{FF2B5EF4-FFF2-40B4-BE49-F238E27FC236}">
                <a16:creationId xmlns:a16="http://schemas.microsoft.com/office/drawing/2014/main" id="{BB5BC69A-1163-7261-A64F-5511984D7BE9}"/>
              </a:ext>
            </a:extLst>
          </p:cNvPr>
          <p:cNvSpPr txBox="1"/>
          <p:nvPr/>
        </p:nvSpPr>
        <p:spPr>
          <a:xfrm>
            <a:off x="733096" y="3429000"/>
            <a:ext cx="11090309" cy="3241144"/>
          </a:xfrm>
          <a:prstGeom prst="rect">
            <a:avLst/>
          </a:prstGeom>
          <a:noFill/>
        </p:spPr>
        <p:txBody>
          <a:bodyPr wrap="square" rtlCol="0">
            <a:spAutoFit/>
          </a:bodyPr>
          <a:lstStyle/>
          <a:p>
            <a:pPr marL="0" marR="0" lvl="0" indent="0" algn="l" defTabSz="914400" rtl="0" eaLnBrk="1" fontAlgn="auto" latinLnBrk="0" hangingPunct="1">
              <a:spcAft>
                <a:spcPts val="0"/>
              </a:spcAft>
              <a:buClrTx/>
              <a:buSzTx/>
              <a:buFont typeface="Arial" panose="020B0604020202020204" pitchFamily="34" charset="0"/>
              <a:buNone/>
              <a:tabLst/>
              <a:defRPr/>
            </a:pP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17 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Now when Jesus came, he found that Lazarus had already been in the tomb four days.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18 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Bethany was near Jerusalem, about two miles</a:t>
            </a:r>
            <a:r>
              <a:rPr kumimoji="0" lang="en-US" sz="1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hlinkClick r:id="rId3" tooltip="See footnote c">
                  <a:extLst>
                    <a:ext uri="{A12FA001-AC4F-418D-AE19-62706E023703}">
                      <ahyp:hlinkClr xmlns:ahyp="http://schemas.microsoft.com/office/drawing/2018/hyperlinkcolor" val="tx"/>
                    </a:ext>
                  </a:extLst>
                </a:hlinkClick>
              </a:rPr>
              <a:t>c</a:t>
            </a:r>
            <a:r>
              <a:rPr kumimoji="0" lang="en-US" sz="1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off,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19 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many of the Jews had come to Martha and Mary to console them concerning their brother.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20 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 when Martha heard that Jesus was coming, she went and met him, but Mary remained seated in the house.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21 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Martha said to Jesus, “Lord, if you had been here, my brother would not have died.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22 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But even now I know that whatever you ask from God, God will give you.”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23 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Jesus said to her, “Your brother will rise again.”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24 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Martha said to him, “I know that he will rise again in the resurrection on the last day.”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25 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Jesus said to her, “I am the resurrection and the life.</a:t>
            </a:r>
            <a:r>
              <a:rPr kumimoji="0" lang="en-US" sz="1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hlinkClick r:id="rId4" tooltip="See footnote d">
                  <a:extLst>
                    <a:ext uri="{A12FA001-AC4F-418D-AE19-62706E023703}">
                      <ahyp:hlinkClr xmlns:ahyp="http://schemas.microsoft.com/office/drawing/2018/hyperlinkcolor" val="tx"/>
                    </a:ext>
                  </a:extLst>
                </a:hlinkClick>
              </a:rPr>
              <a:t>d</a:t>
            </a:r>
            <a:r>
              <a:rPr kumimoji="0" lang="en-US" sz="1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Whoever believes in me, though he die, yet shall he live,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26 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everyone who lives and believes in me shall never die. Do you believe this?”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27 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She said to him, “Yes, Lord; I believe that you are the Christ, the Son of God, who is coming into the world.”</a:t>
            </a:r>
          </a:p>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14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ADA4-B0AA-74A5-E697-B7B107CC91BD}"/>
              </a:ext>
            </a:extLst>
          </p:cNvPr>
          <p:cNvSpPr>
            <a:spLocks noGrp="1"/>
          </p:cNvSpPr>
          <p:nvPr>
            <p:ph type="title"/>
          </p:nvPr>
        </p:nvSpPr>
        <p:spPr>
          <a:xfrm>
            <a:off x="838200" y="365126"/>
            <a:ext cx="10515600" cy="812034"/>
          </a:xfrm>
        </p:spPr>
        <p:txBody>
          <a:bodyPr vert="horz" lIns="91440" tIns="45720" rIns="91440" bIns="45720" rtlCol="0" anchor="b">
            <a:normAutofit/>
          </a:bodyPr>
          <a:lstStyle/>
          <a:p>
            <a:pPr algn="r"/>
            <a:r>
              <a:rPr lang="en-US" dirty="0">
                <a:solidFill>
                  <a:schemeClr val="accent4">
                    <a:lumMod val="60000"/>
                    <a:lumOff val="40000"/>
                  </a:schemeClr>
                </a:solidFill>
                <a:latin typeface="AR BLANCA" panose="02000000000000000000" pitchFamily="2" charset="0"/>
              </a:rPr>
              <a:t>Background</a:t>
            </a:r>
          </a:p>
        </p:txBody>
      </p:sp>
      <p:sp>
        <p:nvSpPr>
          <p:cNvPr id="3" name="Content Placeholder 2">
            <a:extLst>
              <a:ext uri="{FF2B5EF4-FFF2-40B4-BE49-F238E27FC236}">
                <a16:creationId xmlns:a16="http://schemas.microsoft.com/office/drawing/2014/main" id="{EC335BD9-1052-AB67-D2A6-C3D3FD477A6B}"/>
              </a:ext>
            </a:extLst>
          </p:cNvPr>
          <p:cNvSpPr>
            <a:spLocks noGrp="1"/>
          </p:cNvSpPr>
          <p:nvPr>
            <p:ph idx="1"/>
          </p:nvPr>
        </p:nvSpPr>
        <p:spPr>
          <a:xfrm>
            <a:off x="451945" y="1583177"/>
            <a:ext cx="11288109" cy="184582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cs typeface="Arial" panose="020B0604020202020204" pitchFamily="34" charset="0"/>
              </a:rPr>
              <a:t>28 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When she had said this, she went and called her sister Mary, saying in private, “The Teacher is here and is calling for you.”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cs typeface="Arial" panose="020B0604020202020204" pitchFamily="34" charset="0"/>
              </a:rPr>
              <a:t>29 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And when she heard it, she rose quickly and went to him.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cs typeface="Arial" panose="020B0604020202020204" pitchFamily="34" charset="0"/>
              </a:rPr>
              <a:t>30 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Now Jesus had not yet come into the village, but was still in the place where Martha had met him.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cs typeface="Arial" panose="020B0604020202020204" pitchFamily="34" charset="0"/>
              </a:rPr>
              <a:t>31 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When the Jews who were with her in the house, consoling her, saw Mary rise quickly and go out, they followed her, supposing that she was going to the tomb to weep there. </a:t>
            </a:r>
            <a:r>
              <a:rPr kumimoji="0" lang="en-US" sz="1800" b="1" i="0" u="none" strike="noStrike" kern="1200" cap="none" spc="0" normalizeH="0" baseline="30000" noProof="0" dirty="0">
                <a:ln>
                  <a:noFill/>
                </a:ln>
                <a:solidFill>
                  <a:prstClr val="white"/>
                </a:solidFill>
                <a:effectLst/>
                <a:uLnTx/>
                <a:uFillTx/>
                <a:latin typeface="Arial" panose="020B0604020202020204" pitchFamily="34" charset="0"/>
                <a:cs typeface="Arial" panose="020B0604020202020204" pitchFamily="34" charset="0"/>
              </a:rPr>
              <a:t>32 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Now when Mary came to where Jesus was and saw him, she fell at his feet, saying to him, “Lord, if you had been here, my brother would not have died.</a:t>
            </a:r>
            <a:endParaRPr lang="en-US"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2F38B3-0958-BC95-D357-52C8A65B97D3}"/>
              </a:ext>
            </a:extLst>
          </p:cNvPr>
          <p:cNvSpPr txBox="1"/>
          <p:nvPr/>
        </p:nvSpPr>
        <p:spPr>
          <a:xfrm>
            <a:off x="451944" y="1088426"/>
            <a:ext cx="7559291" cy="494751"/>
          </a:xfrm>
          <a:prstGeom prst="rect">
            <a:avLst/>
          </a:prstGeom>
          <a:noFill/>
        </p:spPr>
        <p:txBody>
          <a:bodyPr wrap="square">
            <a:spAutoFit/>
          </a:bodyPr>
          <a:lstStyle/>
          <a:p>
            <a:pPr marL="0" indent="0">
              <a:lnSpc>
                <a:spcPct val="120000"/>
              </a:lnSpc>
              <a:spcBef>
                <a:spcPts val="0"/>
              </a:spcBef>
              <a:spcAft>
                <a:spcPts val="1200"/>
              </a:spcAft>
              <a:buNone/>
            </a:pPr>
            <a:r>
              <a:rPr lang="en-US" sz="2400" b="1" dirty="0">
                <a:solidFill>
                  <a:schemeClr val="accent2"/>
                </a:solidFill>
                <a:latin typeface="Arial" panose="020B0604020202020204" pitchFamily="34" charset="0"/>
                <a:cs typeface="Arial" panose="020B0604020202020204" pitchFamily="34" charset="0"/>
              </a:rPr>
              <a:t>John 11:28-32, 38-40 – Raising of Lazarus</a:t>
            </a:r>
          </a:p>
        </p:txBody>
      </p:sp>
      <p:sp>
        <p:nvSpPr>
          <p:cNvPr id="7" name="TextBox 6">
            <a:extLst>
              <a:ext uri="{FF2B5EF4-FFF2-40B4-BE49-F238E27FC236}">
                <a16:creationId xmlns:a16="http://schemas.microsoft.com/office/drawing/2014/main" id="{EDC87967-5284-0D2E-D8C9-756DFC013121}"/>
              </a:ext>
            </a:extLst>
          </p:cNvPr>
          <p:cNvSpPr txBox="1"/>
          <p:nvPr/>
        </p:nvSpPr>
        <p:spPr>
          <a:xfrm>
            <a:off x="451945" y="3567599"/>
            <a:ext cx="11379496" cy="1200329"/>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0" lang="en-US"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38 </a:t>
            </a: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Then Jesus, deeply moved again, came to the tomb. It was a cave, and a stone lay against it. </a:t>
            </a:r>
            <a:r>
              <a:rPr kumimoji="0" lang="en-US"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39 </a:t>
            </a: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Jesus said, “Take away the stone.” Martha, the sister of the dead man, said to him, “Lord, by this time there will be an odor, for he has been dead four days.” </a:t>
            </a:r>
            <a:r>
              <a:rPr kumimoji="0" lang="en-US"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40 </a:t>
            </a: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Jesus said to her, “Did I not tell you that if you believed you would see the glory of God?” </a:t>
            </a:r>
          </a:p>
        </p:txBody>
      </p:sp>
    </p:spTree>
    <p:extLst>
      <p:ext uri="{BB962C8B-B14F-4D97-AF65-F5344CB8AC3E}">
        <p14:creationId xmlns:p14="http://schemas.microsoft.com/office/powerpoint/2010/main" val="264855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ADA4-B0AA-74A5-E697-B7B107CC91BD}"/>
              </a:ext>
            </a:extLst>
          </p:cNvPr>
          <p:cNvSpPr>
            <a:spLocks noGrp="1"/>
          </p:cNvSpPr>
          <p:nvPr>
            <p:ph type="title"/>
          </p:nvPr>
        </p:nvSpPr>
        <p:spPr>
          <a:xfrm>
            <a:off x="838200" y="365126"/>
            <a:ext cx="10515600" cy="812034"/>
          </a:xfrm>
        </p:spPr>
        <p:txBody>
          <a:bodyPr vert="horz" lIns="91440" tIns="45720" rIns="91440" bIns="45720" rtlCol="0" anchor="b">
            <a:normAutofit/>
          </a:bodyPr>
          <a:lstStyle/>
          <a:p>
            <a:pPr algn="r"/>
            <a:r>
              <a:rPr lang="en-US" dirty="0">
                <a:solidFill>
                  <a:schemeClr val="accent4">
                    <a:lumMod val="60000"/>
                    <a:lumOff val="40000"/>
                  </a:schemeClr>
                </a:solidFill>
                <a:latin typeface="AR BLANCA" panose="02000000000000000000" pitchFamily="2" charset="0"/>
              </a:rPr>
              <a:t>Background</a:t>
            </a:r>
          </a:p>
        </p:txBody>
      </p:sp>
      <p:sp>
        <p:nvSpPr>
          <p:cNvPr id="3" name="Content Placeholder 2">
            <a:extLst>
              <a:ext uri="{FF2B5EF4-FFF2-40B4-BE49-F238E27FC236}">
                <a16:creationId xmlns:a16="http://schemas.microsoft.com/office/drawing/2014/main" id="{EC335BD9-1052-AB67-D2A6-C3D3FD477A6B}"/>
              </a:ext>
            </a:extLst>
          </p:cNvPr>
          <p:cNvSpPr>
            <a:spLocks noGrp="1"/>
          </p:cNvSpPr>
          <p:nvPr>
            <p:ph idx="1"/>
          </p:nvPr>
        </p:nvSpPr>
        <p:spPr>
          <a:xfrm>
            <a:off x="838198" y="1828800"/>
            <a:ext cx="10786241" cy="3343701"/>
          </a:xfrm>
        </p:spPr>
        <p:txBody>
          <a:bodyPr>
            <a:normAutofit/>
          </a:bodyPr>
          <a:lstStyle/>
          <a:p>
            <a:pPr marL="0" indent="0" algn="l">
              <a:lnSpc>
                <a:spcPct val="100000"/>
              </a:lnSpc>
              <a:spcBef>
                <a:spcPts val="0"/>
              </a:spcBef>
              <a:buNone/>
            </a:pPr>
            <a:r>
              <a:rPr lang="en-US" sz="2000" b="1" baseline="30000" dirty="0">
                <a:solidFill>
                  <a:schemeClr val="bg1"/>
                </a:solidFill>
                <a:latin typeface="Arial" panose="020B0604020202020204" pitchFamily="34" charset="0"/>
                <a:cs typeface="Arial" panose="020B0604020202020204" pitchFamily="34" charset="0"/>
              </a:rPr>
              <a:t>1</a:t>
            </a:r>
            <a:r>
              <a:rPr lang="en-US" sz="2000" b="0" i="0" dirty="0">
                <a:solidFill>
                  <a:schemeClr val="bg1"/>
                </a:solidFill>
                <a:effectLst/>
                <a:latin typeface="Arial" panose="020B0604020202020204" pitchFamily="34" charset="0"/>
                <a:cs typeface="Arial" panose="020B0604020202020204" pitchFamily="34" charset="0"/>
              </a:rPr>
              <a:t>Six days before the Passover, Jesus therefore came to Bethany, where Lazarus was, whom Jesus had raised from the dead. </a:t>
            </a:r>
            <a:r>
              <a:rPr lang="en-US" sz="2000" b="1" i="0" baseline="30000" dirty="0">
                <a:solidFill>
                  <a:schemeClr val="bg1"/>
                </a:solidFill>
                <a:effectLst/>
                <a:latin typeface="Arial" panose="020B0604020202020204" pitchFamily="34" charset="0"/>
                <a:cs typeface="Arial" panose="020B0604020202020204" pitchFamily="34" charset="0"/>
              </a:rPr>
              <a:t>2 </a:t>
            </a:r>
            <a:r>
              <a:rPr lang="en-US" sz="2000" b="0" i="0" dirty="0">
                <a:solidFill>
                  <a:schemeClr val="bg1"/>
                </a:solidFill>
                <a:effectLst/>
                <a:latin typeface="Arial" panose="020B0604020202020204" pitchFamily="34" charset="0"/>
                <a:cs typeface="Arial" panose="020B0604020202020204" pitchFamily="34" charset="0"/>
              </a:rPr>
              <a:t>So they gave a dinner for him there. Martha served, and Lazarus was one of those reclining with him at table. </a:t>
            </a:r>
            <a:r>
              <a:rPr lang="en-US" sz="2000" b="1" i="0" baseline="30000" dirty="0">
                <a:solidFill>
                  <a:schemeClr val="bg1"/>
                </a:solidFill>
                <a:effectLst/>
                <a:latin typeface="Arial" panose="020B0604020202020204" pitchFamily="34" charset="0"/>
                <a:cs typeface="Arial" panose="020B0604020202020204" pitchFamily="34" charset="0"/>
              </a:rPr>
              <a:t>3 </a:t>
            </a:r>
            <a:r>
              <a:rPr lang="en-US" sz="2000" b="0" i="0" dirty="0">
                <a:solidFill>
                  <a:schemeClr val="bg1"/>
                </a:solidFill>
                <a:effectLst/>
                <a:latin typeface="Arial" panose="020B0604020202020204" pitchFamily="34" charset="0"/>
                <a:cs typeface="Arial" panose="020B0604020202020204" pitchFamily="34" charset="0"/>
              </a:rPr>
              <a:t>Mary therefore took a pound</a:t>
            </a:r>
            <a:r>
              <a:rPr lang="en-US" sz="2000" b="0" i="0" baseline="30000" dirty="0">
                <a:solidFill>
                  <a:schemeClr val="bg1"/>
                </a:solidFill>
                <a:effectLst/>
                <a:latin typeface="Arial" panose="020B0604020202020204" pitchFamily="34" charset="0"/>
                <a:cs typeface="Arial" panose="020B0604020202020204" pitchFamily="34" charset="0"/>
              </a:rPr>
              <a:t> </a:t>
            </a:r>
            <a:r>
              <a:rPr lang="en-US" sz="2000" b="0" i="0" dirty="0">
                <a:solidFill>
                  <a:schemeClr val="bg1"/>
                </a:solidFill>
                <a:effectLst/>
                <a:latin typeface="Arial" panose="020B0604020202020204" pitchFamily="34" charset="0"/>
                <a:cs typeface="Arial" panose="020B0604020202020204" pitchFamily="34" charset="0"/>
              </a:rPr>
              <a:t>of expensive ointment made from pure nard, and anointed the feet of Jesus and wiped his feet with her hair. The house was filled with the fragrance of the perfume. </a:t>
            </a:r>
            <a:r>
              <a:rPr lang="en-US" sz="2000" b="1" i="0" baseline="30000" dirty="0">
                <a:solidFill>
                  <a:schemeClr val="bg1"/>
                </a:solidFill>
                <a:effectLst/>
                <a:latin typeface="Arial" panose="020B0604020202020204" pitchFamily="34" charset="0"/>
                <a:cs typeface="Arial" panose="020B0604020202020204" pitchFamily="34" charset="0"/>
              </a:rPr>
              <a:t>4 </a:t>
            </a:r>
            <a:r>
              <a:rPr lang="en-US" sz="2000" b="0" i="0" dirty="0">
                <a:solidFill>
                  <a:schemeClr val="bg1"/>
                </a:solidFill>
                <a:effectLst/>
                <a:latin typeface="Arial" panose="020B0604020202020204" pitchFamily="34" charset="0"/>
                <a:cs typeface="Arial" panose="020B0604020202020204" pitchFamily="34" charset="0"/>
              </a:rPr>
              <a:t>But Judas Iscariot, one of his disciples (he who was about to betray him), said, </a:t>
            </a:r>
            <a:r>
              <a:rPr lang="en-US" sz="2000" b="1" i="0" baseline="30000" dirty="0">
                <a:solidFill>
                  <a:schemeClr val="bg1"/>
                </a:solidFill>
                <a:effectLst/>
                <a:latin typeface="Arial" panose="020B0604020202020204" pitchFamily="34" charset="0"/>
                <a:cs typeface="Arial" panose="020B0604020202020204" pitchFamily="34" charset="0"/>
              </a:rPr>
              <a:t>5 </a:t>
            </a:r>
            <a:r>
              <a:rPr lang="en-US" sz="2000" b="0" i="0" dirty="0">
                <a:solidFill>
                  <a:schemeClr val="bg1"/>
                </a:solidFill>
                <a:effectLst/>
                <a:latin typeface="Arial" panose="020B0604020202020204" pitchFamily="34" charset="0"/>
                <a:cs typeface="Arial" panose="020B0604020202020204" pitchFamily="34" charset="0"/>
              </a:rPr>
              <a:t>“Why was this ointment not sold for three hundred denarii and given to the poor?” </a:t>
            </a:r>
            <a:r>
              <a:rPr lang="en-US" sz="2000" b="1" i="0" baseline="30000" dirty="0">
                <a:solidFill>
                  <a:schemeClr val="bg1"/>
                </a:solidFill>
                <a:effectLst/>
                <a:latin typeface="Arial" panose="020B0604020202020204" pitchFamily="34" charset="0"/>
                <a:cs typeface="Arial" panose="020B0604020202020204" pitchFamily="34" charset="0"/>
              </a:rPr>
              <a:t>6 </a:t>
            </a:r>
            <a:r>
              <a:rPr lang="en-US" sz="2000" b="0" i="0" dirty="0">
                <a:solidFill>
                  <a:schemeClr val="bg1"/>
                </a:solidFill>
                <a:effectLst/>
                <a:latin typeface="Arial" panose="020B0604020202020204" pitchFamily="34" charset="0"/>
                <a:cs typeface="Arial" panose="020B0604020202020204" pitchFamily="34" charset="0"/>
              </a:rPr>
              <a:t>He said this, not because he cared about the poor, but because he was a thief, and having charge of the moneybag he used to help himself to what was put into it. </a:t>
            </a:r>
            <a:r>
              <a:rPr lang="en-US" sz="2000" b="1" i="0" baseline="30000" dirty="0">
                <a:solidFill>
                  <a:schemeClr val="bg1"/>
                </a:solidFill>
                <a:effectLst/>
                <a:latin typeface="Arial" panose="020B0604020202020204" pitchFamily="34" charset="0"/>
                <a:cs typeface="Arial" panose="020B0604020202020204" pitchFamily="34" charset="0"/>
              </a:rPr>
              <a:t>7 </a:t>
            </a:r>
            <a:r>
              <a:rPr lang="en-US" sz="2000" b="0" i="0" dirty="0">
                <a:solidFill>
                  <a:schemeClr val="bg1"/>
                </a:solidFill>
                <a:effectLst/>
                <a:latin typeface="Arial" panose="020B0604020202020204" pitchFamily="34" charset="0"/>
                <a:cs typeface="Arial" panose="020B0604020202020204" pitchFamily="34" charset="0"/>
              </a:rPr>
              <a:t>Jesus said, “Leave her alone, so that she may keep it</a:t>
            </a:r>
            <a:r>
              <a:rPr lang="en-US" sz="2000" b="0" i="0" baseline="30000" dirty="0">
                <a:solidFill>
                  <a:schemeClr val="bg1"/>
                </a:solidFill>
                <a:effectLst/>
                <a:latin typeface="Arial" panose="020B0604020202020204" pitchFamily="34" charset="0"/>
                <a:cs typeface="Arial" panose="020B0604020202020204" pitchFamily="34" charset="0"/>
              </a:rPr>
              <a:t> </a:t>
            </a:r>
            <a:r>
              <a:rPr lang="en-US" sz="2000" b="0" i="0" dirty="0">
                <a:solidFill>
                  <a:schemeClr val="bg1"/>
                </a:solidFill>
                <a:effectLst/>
                <a:latin typeface="Arial" panose="020B0604020202020204" pitchFamily="34" charset="0"/>
                <a:cs typeface="Arial" panose="020B0604020202020204" pitchFamily="34" charset="0"/>
              </a:rPr>
              <a:t>for the day of my burial. </a:t>
            </a:r>
            <a:r>
              <a:rPr lang="en-US" sz="2000" b="1" i="0" baseline="30000" dirty="0">
                <a:solidFill>
                  <a:schemeClr val="bg1"/>
                </a:solidFill>
                <a:effectLst/>
                <a:latin typeface="Arial" panose="020B0604020202020204" pitchFamily="34" charset="0"/>
                <a:cs typeface="Arial" panose="020B0604020202020204" pitchFamily="34" charset="0"/>
              </a:rPr>
              <a:t>8 </a:t>
            </a:r>
            <a:r>
              <a:rPr lang="en-US" sz="2000" b="0" i="0" dirty="0">
                <a:solidFill>
                  <a:schemeClr val="bg1"/>
                </a:solidFill>
                <a:effectLst/>
                <a:latin typeface="Arial" panose="020B0604020202020204" pitchFamily="34" charset="0"/>
                <a:cs typeface="Arial" panose="020B0604020202020204" pitchFamily="34" charset="0"/>
              </a:rPr>
              <a:t>For the poor you always have with you, but you do not always have me.”</a:t>
            </a:r>
          </a:p>
        </p:txBody>
      </p:sp>
      <p:sp>
        <p:nvSpPr>
          <p:cNvPr id="5" name="TextBox 4">
            <a:extLst>
              <a:ext uri="{FF2B5EF4-FFF2-40B4-BE49-F238E27FC236}">
                <a16:creationId xmlns:a16="http://schemas.microsoft.com/office/drawing/2014/main" id="{8BE14B72-0315-8116-F5B0-C312818ED0B6}"/>
              </a:ext>
            </a:extLst>
          </p:cNvPr>
          <p:cNvSpPr txBox="1"/>
          <p:nvPr/>
        </p:nvSpPr>
        <p:spPr>
          <a:xfrm>
            <a:off x="838198" y="1177160"/>
            <a:ext cx="7036559" cy="461665"/>
          </a:xfrm>
          <a:prstGeom prst="rect">
            <a:avLst/>
          </a:prstGeom>
          <a:noFill/>
        </p:spPr>
        <p:txBody>
          <a:bodyPr wrap="square">
            <a:spAutoFit/>
          </a:bodyPr>
          <a:lstStyle/>
          <a:p>
            <a:pPr marL="0" indent="0" algn="l">
              <a:lnSpc>
                <a:spcPct val="100000"/>
              </a:lnSpc>
              <a:spcBef>
                <a:spcPts val="0"/>
              </a:spcBef>
              <a:spcAft>
                <a:spcPts val="1200"/>
              </a:spcAft>
              <a:buNone/>
            </a:pPr>
            <a:r>
              <a:rPr lang="en-US" sz="2400" b="1" i="0" dirty="0">
                <a:solidFill>
                  <a:schemeClr val="accent2"/>
                </a:solidFill>
                <a:effectLst/>
                <a:latin typeface="Arial" panose="020B0604020202020204" pitchFamily="34" charset="0"/>
                <a:cs typeface="Arial" panose="020B0604020202020204" pitchFamily="34" charset="0"/>
              </a:rPr>
              <a:t>John 12:1-8 – A dinner for Jesus and Lazarus</a:t>
            </a:r>
          </a:p>
        </p:txBody>
      </p:sp>
    </p:spTree>
    <p:extLst>
      <p:ext uri="{BB962C8B-B14F-4D97-AF65-F5344CB8AC3E}">
        <p14:creationId xmlns:p14="http://schemas.microsoft.com/office/powerpoint/2010/main" val="214611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B84E-EC44-6771-3F6E-358C2C294225}"/>
              </a:ext>
            </a:extLst>
          </p:cNvPr>
          <p:cNvSpPr>
            <a:spLocks noGrp="1"/>
          </p:cNvSpPr>
          <p:nvPr>
            <p:ph type="title"/>
          </p:nvPr>
        </p:nvSpPr>
        <p:spPr>
          <a:xfrm>
            <a:off x="941440" y="-12903"/>
            <a:ext cx="10515600" cy="1049223"/>
          </a:xfrm>
        </p:spPr>
        <p:txBody>
          <a:bodyPr vert="horz" lIns="91440" tIns="45720" rIns="91440" bIns="45720" rtlCol="0" anchor="b">
            <a:normAutofit/>
          </a:bodyPr>
          <a:lstStyle/>
          <a:p>
            <a:pPr algn="r"/>
            <a:r>
              <a:rPr lang="en-US" dirty="0">
                <a:solidFill>
                  <a:schemeClr val="accent4">
                    <a:lumMod val="60000"/>
                    <a:lumOff val="40000"/>
                  </a:schemeClr>
                </a:solidFill>
                <a:latin typeface="AR BLANCA" panose="02000000000000000000" pitchFamily="2" charset="0"/>
              </a:rPr>
              <a:t>About Martha</a:t>
            </a:r>
          </a:p>
        </p:txBody>
      </p:sp>
      <p:graphicFrame>
        <p:nvGraphicFramePr>
          <p:cNvPr id="4" name="Table 4">
            <a:extLst>
              <a:ext uri="{FF2B5EF4-FFF2-40B4-BE49-F238E27FC236}">
                <a16:creationId xmlns:a16="http://schemas.microsoft.com/office/drawing/2014/main" id="{64938D88-E801-8490-D1CF-7F6F506D4634}"/>
              </a:ext>
            </a:extLst>
          </p:cNvPr>
          <p:cNvGraphicFramePr>
            <a:graphicFrameLocks noGrp="1"/>
          </p:cNvGraphicFramePr>
          <p:nvPr>
            <p:extLst>
              <p:ext uri="{D42A27DB-BD31-4B8C-83A1-F6EECF244321}">
                <p14:modId xmlns:p14="http://schemas.microsoft.com/office/powerpoint/2010/main" val="1216176540"/>
              </p:ext>
            </p:extLst>
          </p:nvPr>
        </p:nvGraphicFramePr>
        <p:xfrm>
          <a:off x="322006" y="1312660"/>
          <a:ext cx="11547987" cy="4726602"/>
        </p:xfrm>
        <a:graphic>
          <a:graphicData uri="http://schemas.openxmlformats.org/drawingml/2006/table">
            <a:tbl>
              <a:tblPr firstRow="1" bandRow="1">
                <a:tableStyleId>{5C22544A-7EE6-4342-B048-85BDC9FD1C3A}</a:tableStyleId>
              </a:tblPr>
              <a:tblGrid>
                <a:gridCol w="7829655">
                  <a:extLst>
                    <a:ext uri="{9D8B030D-6E8A-4147-A177-3AD203B41FA5}">
                      <a16:colId xmlns:a16="http://schemas.microsoft.com/office/drawing/2014/main" val="759572061"/>
                    </a:ext>
                  </a:extLst>
                </a:gridCol>
                <a:gridCol w="3718332">
                  <a:extLst>
                    <a:ext uri="{9D8B030D-6E8A-4147-A177-3AD203B41FA5}">
                      <a16:colId xmlns:a16="http://schemas.microsoft.com/office/drawing/2014/main" val="1551219411"/>
                    </a:ext>
                  </a:extLst>
                </a:gridCol>
              </a:tblGrid>
              <a:tr h="600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573151"/>
                  </a:ext>
                </a:extLst>
              </a:tr>
              <a:tr h="348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28508"/>
                  </a:ext>
                </a:extLst>
              </a:tr>
              <a:tr h="137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042494"/>
                  </a:ext>
                </a:extLst>
              </a:tr>
              <a:tr h="900672">
                <a:tc>
                  <a:txBody>
                    <a:bodyPr/>
                    <a:lstStyle/>
                    <a:p>
                      <a:endParaRPr lang="en-US" sz="1700" b="0" i="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232147"/>
                  </a:ext>
                </a:extLst>
              </a:tr>
              <a:tr h="1922914">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8245718"/>
                  </a:ext>
                </a:extLst>
              </a:tr>
              <a:tr h="600988">
                <a:tc>
                  <a:txBody>
                    <a:bodyPr/>
                    <a:lstStyle/>
                    <a:p>
                      <a:endParaRPr lang="en-US" sz="17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b="0" kern="1200" dirty="0">
                        <a:solidFill>
                          <a:schemeClr val="bg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492510"/>
                  </a:ext>
                </a:extLst>
              </a:tr>
            </a:tbl>
          </a:graphicData>
        </a:graphic>
      </p:graphicFrame>
      <p:sp>
        <p:nvSpPr>
          <p:cNvPr id="3" name="TextBox 2">
            <a:extLst>
              <a:ext uri="{FF2B5EF4-FFF2-40B4-BE49-F238E27FC236}">
                <a16:creationId xmlns:a16="http://schemas.microsoft.com/office/drawing/2014/main" id="{84E21AF3-D933-0D91-BBC9-7B523E481E38}"/>
              </a:ext>
            </a:extLst>
          </p:cNvPr>
          <p:cNvSpPr txBox="1"/>
          <p:nvPr/>
        </p:nvSpPr>
        <p:spPr>
          <a:xfrm>
            <a:off x="322006" y="1312660"/>
            <a:ext cx="7786711" cy="615553"/>
          </a:xfrm>
          <a:prstGeom prst="rect">
            <a:avLst/>
          </a:prstGeom>
          <a:noFill/>
        </p:spPr>
        <p:txBody>
          <a:bodyPr wrap="square" rtlCol="0">
            <a:spAutoFit/>
          </a:bodyPr>
          <a:lstStyle/>
          <a:p>
            <a:r>
              <a:rPr lang="en-US" sz="1700" b="1" i="0" baseline="30000" dirty="0">
                <a:solidFill>
                  <a:schemeClr val="bg1"/>
                </a:solidFill>
                <a:effectLst/>
                <a:latin typeface="Arial" panose="020B0604020202020204" pitchFamily="34" charset="0"/>
                <a:cs typeface="Arial" panose="020B0604020202020204" pitchFamily="34" charset="0"/>
              </a:rPr>
              <a:t>38 </a:t>
            </a:r>
            <a:r>
              <a:rPr lang="en-US" sz="1700" b="0" i="0" dirty="0">
                <a:solidFill>
                  <a:schemeClr val="bg1"/>
                </a:solidFill>
                <a:effectLst/>
                <a:latin typeface="Arial" panose="020B0604020202020204" pitchFamily="34" charset="0"/>
                <a:cs typeface="Arial" panose="020B0604020202020204" pitchFamily="34" charset="0"/>
              </a:rPr>
              <a:t>Now as they went on their way, Jesus</a:t>
            </a:r>
            <a:r>
              <a:rPr lang="en-US" sz="1700" b="0" i="0" baseline="30000" dirty="0">
                <a:solidFill>
                  <a:schemeClr val="bg1"/>
                </a:solidFill>
                <a:effectLst/>
                <a:latin typeface="Arial" panose="020B0604020202020204" pitchFamily="34" charset="0"/>
                <a:cs typeface="Arial" panose="020B0604020202020204" pitchFamily="34" charset="0"/>
              </a:rPr>
              <a:t>[</a:t>
            </a:r>
            <a:r>
              <a:rPr lang="en-US" sz="1700" b="0" i="0" baseline="30000" dirty="0">
                <a:solidFill>
                  <a:schemeClr val="bg1"/>
                </a:solidFill>
                <a:effectLst/>
                <a:latin typeface="Arial" panose="020B0604020202020204" pitchFamily="34" charset="0"/>
                <a:cs typeface="Arial" panose="020B0604020202020204" pitchFamily="34" charset="0"/>
                <a:hlinkClick r:id="rId3" tooltip="See footnote d">
                  <a:extLst>
                    <a:ext uri="{A12FA001-AC4F-418D-AE19-62706E023703}">
                      <ahyp:hlinkClr xmlns:ahyp="http://schemas.microsoft.com/office/drawing/2018/hyperlinkcolor" val="tx"/>
                    </a:ext>
                  </a:extLst>
                </a:hlinkClick>
              </a:rPr>
              <a:t>d</a:t>
            </a:r>
            <a:r>
              <a:rPr lang="en-US" sz="1700" b="0" i="0" baseline="30000" dirty="0">
                <a:solidFill>
                  <a:schemeClr val="bg1"/>
                </a:solidFill>
                <a:effectLst/>
                <a:latin typeface="Arial" panose="020B0604020202020204" pitchFamily="34" charset="0"/>
                <a:cs typeface="Arial" panose="020B0604020202020204" pitchFamily="34" charset="0"/>
              </a:rPr>
              <a:t>]</a:t>
            </a:r>
            <a:r>
              <a:rPr lang="en-US" sz="1700" b="0" i="0" dirty="0">
                <a:solidFill>
                  <a:schemeClr val="bg1"/>
                </a:solidFill>
                <a:effectLst/>
                <a:latin typeface="Arial" panose="020B0604020202020204" pitchFamily="34" charset="0"/>
                <a:cs typeface="Arial" panose="020B0604020202020204" pitchFamily="34" charset="0"/>
              </a:rPr>
              <a:t> entered a village. And a woman named Martha welcomed him into her house. </a:t>
            </a:r>
            <a:r>
              <a:rPr lang="en-US" sz="1700" b="0" i="0" kern="1200" dirty="0">
                <a:solidFill>
                  <a:schemeClr val="bg1"/>
                </a:solidFill>
                <a:effectLst/>
                <a:latin typeface="Arial" panose="020B0604020202020204" pitchFamily="34" charset="0"/>
                <a:ea typeface="+mn-ea"/>
                <a:cs typeface="Arial" panose="020B0604020202020204" pitchFamily="34" charset="0"/>
              </a:rPr>
              <a:t>(Luke 10:38)</a:t>
            </a:r>
            <a:endParaRPr lang="en-US" dirty="0"/>
          </a:p>
        </p:txBody>
      </p:sp>
      <p:sp>
        <p:nvSpPr>
          <p:cNvPr id="5" name="TextBox 4">
            <a:extLst>
              <a:ext uri="{FF2B5EF4-FFF2-40B4-BE49-F238E27FC236}">
                <a16:creationId xmlns:a16="http://schemas.microsoft.com/office/drawing/2014/main" id="{940EBBA6-A3A5-3663-92DB-1E86E3CADDB5}"/>
              </a:ext>
            </a:extLst>
          </p:cNvPr>
          <p:cNvSpPr txBox="1"/>
          <p:nvPr/>
        </p:nvSpPr>
        <p:spPr>
          <a:xfrm>
            <a:off x="8108717" y="1445038"/>
            <a:ext cx="3859763" cy="584775"/>
          </a:xfrm>
          <a:prstGeom prst="rect">
            <a:avLst/>
          </a:prstGeom>
          <a:noFill/>
        </p:spPr>
        <p:txBody>
          <a:bodyPr wrap="square" rtlCol="0">
            <a:spAutoFit/>
          </a:bodyPr>
          <a:lstStyle/>
          <a:p>
            <a:r>
              <a:rPr lang="en-US" sz="1600" b="0" dirty="0">
                <a:solidFill>
                  <a:schemeClr val="bg1"/>
                </a:solidFill>
                <a:latin typeface="Arial" panose="020B0604020202020204" pitchFamily="34" charset="0"/>
                <a:cs typeface="Arial" panose="020B0604020202020204" pitchFamily="34" charset="0"/>
              </a:rPr>
              <a:t>Martha was welcoming and hospitable</a:t>
            </a:r>
          </a:p>
          <a:p>
            <a:endParaRPr lang="en-US" sz="1600" dirty="0"/>
          </a:p>
        </p:txBody>
      </p:sp>
      <p:sp>
        <p:nvSpPr>
          <p:cNvPr id="6" name="TextBox 5">
            <a:extLst>
              <a:ext uri="{FF2B5EF4-FFF2-40B4-BE49-F238E27FC236}">
                <a16:creationId xmlns:a16="http://schemas.microsoft.com/office/drawing/2014/main" id="{DA9C4CBE-E3C6-DC28-C04B-91B46C8BC9BA}"/>
              </a:ext>
            </a:extLst>
          </p:cNvPr>
          <p:cNvSpPr txBox="1"/>
          <p:nvPr/>
        </p:nvSpPr>
        <p:spPr>
          <a:xfrm>
            <a:off x="322006" y="1928213"/>
            <a:ext cx="6069290" cy="353943"/>
          </a:xfrm>
          <a:prstGeom prst="rect">
            <a:avLst/>
          </a:prstGeom>
          <a:noFill/>
        </p:spPr>
        <p:txBody>
          <a:bodyPr wrap="none" rtlCol="0">
            <a:spAutoFit/>
          </a:bodyPr>
          <a:lstStyle/>
          <a:p>
            <a:r>
              <a:rPr lang="en-US" sz="1700" b="1" i="0" baseline="30000" dirty="0">
                <a:solidFill>
                  <a:schemeClr val="bg1"/>
                </a:solidFill>
                <a:effectLst/>
                <a:latin typeface="Arial" panose="020B0604020202020204" pitchFamily="34" charset="0"/>
                <a:cs typeface="Arial" panose="020B0604020202020204" pitchFamily="34" charset="0"/>
              </a:rPr>
              <a:t>40 </a:t>
            </a:r>
            <a:r>
              <a:rPr lang="en-US" sz="1700" b="0" i="0" dirty="0">
                <a:solidFill>
                  <a:schemeClr val="bg1"/>
                </a:solidFill>
                <a:effectLst/>
                <a:latin typeface="Arial" panose="020B0604020202020204" pitchFamily="34" charset="0"/>
                <a:cs typeface="Arial" panose="020B0604020202020204" pitchFamily="34" charset="0"/>
              </a:rPr>
              <a:t>But Martha was distracted with much serving. (Luke 10:40)</a:t>
            </a:r>
            <a:endParaRPr lang="en-US" sz="1700" dirty="0"/>
          </a:p>
        </p:txBody>
      </p:sp>
      <p:sp>
        <p:nvSpPr>
          <p:cNvPr id="7" name="TextBox 6">
            <a:extLst>
              <a:ext uri="{FF2B5EF4-FFF2-40B4-BE49-F238E27FC236}">
                <a16:creationId xmlns:a16="http://schemas.microsoft.com/office/drawing/2014/main" id="{EDD5F254-B3AD-8A7A-81AC-4AC17A43E9AF}"/>
              </a:ext>
            </a:extLst>
          </p:cNvPr>
          <p:cNvSpPr txBox="1"/>
          <p:nvPr/>
        </p:nvSpPr>
        <p:spPr>
          <a:xfrm>
            <a:off x="8108717" y="1928213"/>
            <a:ext cx="2468946" cy="353943"/>
          </a:xfrm>
          <a:prstGeom prst="rect">
            <a:avLst/>
          </a:prstGeom>
          <a:noFill/>
        </p:spPr>
        <p:txBody>
          <a:bodyPr wrap="none" rtlCol="0">
            <a:spAutoFit/>
          </a:bodyPr>
          <a:lstStyle/>
          <a:p>
            <a:r>
              <a:rPr lang="en-US" sz="1700" b="0" dirty="0">
                <a:solidFill>
                  <a:schemeClr val="bg1"/>
                </a:solidFill>
                <a:latin typeface="Arial" panose="020B0604020202020204" pitchFamily="34" charset="0"/>
                <a:cs typeface="Arial" panose="020B0604020202020204" pitchFamily="34" charset="0"/>
              </a:rPr>
              <a:t>Martha wanted to serve</a:t>
            </a:r>
            <a:endParaRPr lang="en-US" sz="1700" dirty="0"/>
          </a:p>
        </p:txBody>
      </p:sp>
      <p:sp>
        <p:nvSpPr>
          <p:cNvPr id="8" name="TextBox 7">
            <a:extLst>
              <a:ext uri="{FF2B5EF4-FFF2-40B4-BE49-F238E27FC236}">
                <a16:creationId xmlns:a16="http://schemas.microsoft.com/office/drawing/2014/main" id="{11BCB666-EB30-CB02-9B17-C9E9D390CF1F}"/>
              </a:ext>
            </a:extLst>
          </p:cNvPr>
          <p:cNvSpPr txBox="1"/>
          <p:nvPr/>
        </p:nvSpPr>
        <p:spPr>
          <a:xfrm>
            <a:off x="322006" y="2235330"/>
            <a:ext cx="6518003" cy="615553"/>
          </a:xfrm>
          <a:prstGeom prst="rect">
            <a:avLst/>
          </a:prstGeom>
          <a:noFill/>
        </p:spPr>
        <p:txBody>
          <a:bodyPr wrap="none" rtlCol="0">
            <a:spAutoFit/>
          </a:bodyPr>
          <a:lstStyle/>
          <a:p>
            <a:r>
              <a:rPr lang="en-US" sz="1700" b="1" i="0" kern="1200" baseline="30000" dirty="0">
                <a:solidFill>
                  <a:schemeClr val="bg1"/>
                </a:solidFill>
                <a:effectLst/>
                <a:latin typeface="Arial" panose="020B0604020202020204" pitchFamily="34" charset="0"/>
                <a:ea typeface="+mn-ea"/>
                <a:cs typeface="Arial" panose="020B0604020202020204" pitchFamily="34" charset="0"/>
              </a:rPr>
              <a:t>5 </a:t>
            </a:r>
            <a:r>
              <a:rPr lang="en-US" sz="1700" b="0" i="0" kern="1200" dirty="0">
                <a:solidFill>
                  <a:schemeClr val="bg1"/>
                </a:solidFill>
                <a:effectLst/>
                <a:latin typeface="Arial" panose="020B0604020202020204" pitchFamily="34" charset="0"/>
                <a:ea typeface="+mn-ea"/>
                <a:cs typeface="Arial" panose="020B0604020202020204" pitchFamily="34" charset="0"/>
              </a:rPr>
              <a:t>Now Jesus loved Martha and her sister and Lazarus. (John 11:5)</a:t>
            </a:r>
          </a:p>
          <a:p>
            <a:endParaRPr lang="en-US" sz="1700" dirty="0"/>
          </a:p>
        </p:txBody>
      </p:sp>
      <p:sp>
        <p:nvSpPr>
          <p:cNvPr id="9" name="TextBox 8">
            <a:extLst>
              <a:ext uri="{FF2B5EF4-FFF2-40B4-BE49-F238E27FC236}">
                <a16:creationId xmlns:a16="http://schemas.microsoft.com/office/drawing/2014/main" id="{AA9C0BC3-0B92-9A01-C3B4-7140BFC020A3}"/>
              </a:ext>
            </a:extLst>
          </p:cNvPr>
          <p:cNvSpPr txBox="1"/>
          <p:nvPr/>
        </p:nvSpPr>
        <p:spPr>
          <a:xfrm>
            <a:off x="8108717" y="2235330"/>
            <a:ext cx="3304110" cy="353943"/>
          </a:xfrm>
          <a:prstGeom prst="rect">
            <a:avLst/>
          </a:prstGeom>
          <a:noFill/>
        </p:spPr>
        <p:txBody>
          <a:bodyPr wrap="none" rtlCol="0">
            <a:spAutoFit/>
          </a:bodyPr>
          <a:lstStyle/>
          <a:p>
            <a:r>
              <a:rPr lang="en-US" sz="1700" b="0" dirty="0">
                <a:solidFill>
                  <a:schemeClr val="bg1"/>
                </a:solidFill>
                <a:latin typeface="Arial" panose="020B0604020202020204" pitchFamily="34" charset="0"/>
                <a:cs typeface="Arial" panose="020B0604020202020204" pitchFamily="34" charset="0"/>
              </a:rPr>
              <a:t>Jesus loved Martha (Friendship)</a:t>
            </a:r>
          </a:p>
        </p:txBody>
      </p:sp>
      <p:sp>
        <p:nvSpPr>
          <p:cNvPr id="10" name="TextBox 9">
            <a:extLst>
              <a:ext uri="{FF2B5EF4-FFF2-40B4-BE49-F238E27FC236}">
                <a16:creationId xmlns:a16="http://schemas.microsoft.com/office/drawing/2014/main" id="{1371ED44-4B4B-BF55-29F0-CD232F6DAF5F}"/>
              </a:ext>
            </a:extLst>
          </p:cNvPr>
          <p:cNvSpPr txBox="1"/>
          <p:nvPr/>
        </p:nvSpPr>
        <p:spPr>
          <a:xfrm>
            <a:off x="332767" y="2607614"/>
            <a:ext cx="7775950" cy="1138773"/>
          </a:xfrm>
          <a:prstGeom prst="rect">
            <a:avLst/>
          </a:prstGeom>
          <a:noFill/>
        </p:spPr>
        <p:txBody>
          <a:bodyPr wrap="square" rtlCol="0">
            <a:spAutoFit/>
          </a:bodyPr>
          <a:lstStyle/>
          <a:p>
            <a:r>
              <a:rPr lang="en-US" sz="1700" b="0" i="0" dirty="0">
                <a:solidFill>
                  <a:schemeClr val="bg1"/>
                </a:solidFill>
                <a:effectLst/>
                <a:latin typeface="Arial" panose="020B0604020202020204" pitchFamily="34" charset="0"/>
                <a:cs typeface="Arial" panose="020B0604020202020204" pitchFamily="34" charset="0"/>
              </a:rPr>
              <a:t>…and many of the Jews had come to Martha and Mary to console them concerning their brother. </a:t>
            </a:r>
            <a:r>
              <a:rPr lang="en-US" sz="1700" b="1" i="0" baseline="30000" dirty="0">
                <a:solidFill>
                  <a:schemeClr val="bg1"/>
                </a:solidFill>
                <a:effectLst/>
                <a:latin typeface="Arial" panose="020B0604020202020204" pitchFamily="34" charset="0"/>
                <a:cs typeface="Arial" panose="020B0604020202020204" pitchFamily="34" charset="0"/>
              </a:rPr>
              <a:t>20 </a:t>
            </a:r>
            <a:r>
              <a:rPr lang="en-US" sz="1700" b="0" i="0" dirty="0">
                <a:solidFill>
                  <a:schemeClr val="bg1"/>
                </a:solidFill>
                <a:effectLst/>
                <a:latin typeface="Arial" panose="020B0604020202020204" pitchFamily="34" charset="0"/>
                <a:cs typeface="Arial" panose="020B0604020202020204" pitchFamily="34" charset="0"/>
              </a:rPr>
              <a:t>So when Martha heard that Jesus was coming, she went and met him, …</a:t>
            </a:r>
            <a:r>
              <a:rPr lang="en-US" sz="1700" b="0" i="0" kern="1200" dirty="0">
                <a:solidFill>
                  <a:schemeClr val="bg1"/>
                </a:solidFill>
                <a:effectLst/>
                <a:latin typeface="Arial" panose="020B0604020202020204" pitchFamily="34" charset="0"/>
                <a:ea typeface="+mn-ea"/>
                <a:cs typeface="Arial" panose="020B0604020202020204" pitchFamily="34" charset="0"/>
              </a:rPr>
              <a:t>(John 11:19-20)</a:t>
            </a:r>
          </a:p>
          <a:p>
            <a:endParaRPr lang="en-US" sz="1700" dirty="0"/>
          </a:p>
        </p:txBody>
      </p:sp>
      <p:sp>
        <p:nvSpPr>
          <p:cNvPr id="11" name="TextBox 10">
            <a:extLst>
              <a:ext uri="{FF2B5EF4-FFF2-40B4-BE49-F238E27FC236}">
                <a16:creationId xmlns:a16="http://schemas.microsoft.com/office/drawing/2014/main" id="{20DA1806-F513-3CA1-77E1-AF264C66425D}"/>
              </a:ext>
            </a:extLst>
          </p:cNvPr>
          <p:cNvSpPr txBox="1"/>
          <p:nvPr/>
        </p:nvSpPr>
        <p:spPr>
          <a:xfrm>
            <a:off x="8119478" y="2836531"/>
            <a:ext cx="3355406" cy="353943"/>
          </a:xfrm>
          <a:prstGeom prst="rect">
            <a:avLst/>
          </a:prstGeom>
          <a:noFill/>
        </p:spPr>
        <p:txBody>
          <a:bodyPr wrap="none" rtlCol="0">
            <a:spAutoFit/>
          </a:bodyPr>
          <a:lstStyle/>
          <a:p>
            <a:r>
              <a:rPr lang="en-US" sz="1700" b="0" dirty="0">
                <a:solidFill>
                  <a:schemeClr val="bg1"/>
                </a:solidFill>
                <a:latin typeface="Arial" panose="020B0604020202020204" pitchFamily="34" charset="0"/>
                <a:cs typeface="Arial" panose="020B0604020202020204" pitchFamily="34" charset="0"/>
              </a:rPr>
              <a:t>Martha was excited to see Jesus</a:t>
            </a:r>
          </a:p>
        </p:txBody>
      </p:sp>
      <p:sp>
        <p:nvSpPr>
          <p:cNvPr id="12" name="TextBox 11">
            <a:extLst>
              <a:ext uri="{FF2B5EF4-FFF2-40B4-BE49-F238E27FC236}">
                <a16:creationId xmlns:a16="http://schemas.microsoft.com/office/drawing/2014/main" id="{998C0E68-F26B-1589-197A-E17CF2BDAFE7}"/>
              </a:ext>
            </a:extLst>
          </p:cNvPr>
          <p:cNvSpPr txBox="1"/>
          <p:nvPr/>
        </p:nvSpPr>
        <p:spPr>
          <a:xfrm>
            <a:off x="375618" y="3530284"/>
            <a:ext cx="7746220" cy="1923604"/>
          </a:xfrm>
          <a:prstGeom prst="rect">
            <a:avLst/>
          </a:prstGeom>
          <a:noFill/>
        </p:spPr>
        <p:txBody>
          <a:bodyPr wrap="square" rtlCol="0">
            <a:spAutoFit/>
          </a:bodyPr>
          <a:lstStyle/>
          <a:p>
            <a:r>
              <a:rPr lang="en-US" sz="1700" b="1" i="0" baseline="30000" dirty="0">
                <a:solidFill>
                  <a:schemeClr val="bg1"/>
                </a:solidFill>
                <a:effectLst/>
                <a:latin typeface="Arial" panose="020B0604020202020204" pitchFamily="34" charset="0"/>
                <a:cs typeface="Arial" panose="020B0604020202020204" pitchFamily="34" charset="0"/>
              </a:rPr>
              <a:t>22 </a:t>
            </a:r>
            <a:r>
              <a:rPr lang="en-US" sz="1700" b="0" i="0" dirty="0">
                <a:solidFill>
                  <a:schemeClr val="bg1"/>
                </a:solidFill>
                <a:effectLst/>
                <a:latin typeface="Arial" panose="020B0604020202020204" pitchFamily="34" charset="0"/>
                <a:cs typeface="Arial" panose="020B0604020202020204" pitchFamily="34" charset="0"/>
              </a:rPr>
              <a:t>But even now I know that whatever you ask from God, God will give you.” </a:t>
            </a:r>
            <a:r>
              <a:rPr lang="en-US" sz="1700" b="1" i="0" baseline="30000" dirty="0">
                <a:solidFill>
                  <a:schemeClr val="bg1"/>
                </a:solidFill>
                <a:effectLst/>
                <a:latin typeface="Arial" panose="020B0604020202020204" pitchFamily="34" charset="0"/>
                <a:cs typeface="Arial" panose="020B0604020202020204" pitchFamily="34" charset="0"/>
              </a:rPr>
              <a:t>23 </a:t>
            </a:r>
            <a:r>
              <a:rPr lang="en-US" sz="1700" b="0" i="0" dirty="0">
                <a:solidFill>
                  <a:schemeClr val="bg1"/>
                </a:solidFill>
                <a:effectLst/>
                <a:latin typeface="Arial" panose="020B0604020202020204" pitchFamily="34" charset="0"/>
                <a:cs typeface="Arial" panose="020B0604020202020204" pitchFamily="34" charset="0"/>
              </a:rPr>
              <a:t>Jesus said to her, “Your brother will rise again.” </a:t>
            </a:r>
            <a:r>
              <a:rPr lang="en-US" sz="1700" b="1" i="0" baseline="30000" dirty="0">
                <a:solidFill>
                  <a:schemeClr val="bg1"/>
                </a:solidFill>
                <a:effectLst/>
                <a:latin typeface="Arial" panose="020B0604020202020204" pitchFamily="34" charset="0"/>
                <a:cs typeface="Arial" panose="020B0604020202020204" pitchFamily="34" charset="0"/>
              </a:rPr>
              <a:t>24 </a:t>
            </a:r>
            <a:r>
              <a:rPr lang="en-US" sz="1700" b="0" i="0" dirty="0">
                <a:solidFill>
                  <a:schemeClr val="bg1"/>
                </a:solidFill>
                <a:effectLst/>
                <a:latin typeface="Arial" panose="020B0604020202020204" pitchFamily="34" charset="0"/>
                <a:cs typeface="Arial" panose="020B0604020202020204" pitchFamily="34" charset="0"/>
              </a:rPr>
              <a:t>Martha said to him, “I know that he will rise again in the resurrection on the last day.” </a:t>
            </a:r>
            <a:r>
              <a:rPr lang="en-US" sz="1700" b="1" i="0" baseline="30000" dirty="0">
                <a:solidFill>
                  <a:schemeClr val="bg1"/>
                </a:solidFill>
                <a:effectLst/>
                <a:latin typeface="Arial" panose="020B0604020202020204" pitchFamily="34" charset="0"/>
                <a:cs typeface="Arial" panose="020B0604020202020204" pitchFamily="34" charset="0"/>
              </a:rPr>
              <a:t>25 </a:t>
            </a:r>
            <a:r>
              <a:rPr lang="en-US" sz="1700" b="0" i="0" dirty="0">
                <a:solidFill>
                  <a:schemeClr val="bg1"/>
                </a:solidFill>
                <a:effectLst/>
                <a:latin typeface="Arial" panose="020B0604020202020204" pitchFamily="34" charset="0"/>
                <a:cs typeface="Arial" panose="020B0604020202020204" pitchFamily="34" charset="0"/>
              </a:rPr>
              <a:t>Jesus said to her, “I am the resurrection and the life.</a:t>
            </a:r>
            <a:r>
              <a:rPr lang="en-US" sz="1700" b="0" i="0" baseline="30000" dirty="0">
                <a:solidFill>
                  <a:schemeClr val="bg1"/>
                </a:solidFill>
                <a:effectLst/>
                <a:latin typeface="Arial" panose="020B0604020202020204" pitchFamily="34" charset="0"/>
                <a:cs typeface="Arial" panose="020B0604020202020204" pitchFamily="34" charset="0"/>
              </a:rPr>
              <a:t>[</a:t>
            </a:r>
            <a:r>
              <a:rPr lang="en-US" sz="1700" b="0" i="0" baseline="30000" dirty="0">
                <a:solidFill>
                  <a:schemeClr val="bg1"/>
                </a:solidFill>
                <a:effectLst/>
                <a:latin typeface="Arial" panose="020B0604020202020204" pitchFamily="34" charset="0"/>
                <a:cs typeface="Arial" panose="020B0604020202020204" pitchFamily="34" charset="0"/>
                <a:hlinkClick r:id="rId4" tooltip="See footnote d">
                  <a:extLst>
                    <a:ext uri="{A12FA001-AC4F-418D-AE19-62706E023703}">
                      <ahyp:hlinkClr xmlns:ahyp="http://schemas.microsoft.com/office/drawing/2018/hyperlinkcolor" val="tx"/>
                    </a:ext>
                  </a:extLst>
                </a:hlinkClick>
              </a:rPr>
              <a:t>d</a:t>
            </a:r>
            <a:r>
              <a:rPr lang="en-US" sz="1700" b="0" i="0" baseline="30000" dirty="0">
                <a:solidFill>
                  <a:schemeClr val="bg1"/>
                </a:solidFill>
                <a:effectLst/>
                <a:latin typeface="Arial" panose="020B0604020202020204" pitchFamily="34" charset="0"/>
                <a:cs typeface="Arial" panose="020B0604020202020204" pitchFamily="34" charset="0"/>
              </a:rPr>
              <a:t>]</a:t>
            </a:r>
            <a:r>
              <a:rPr lang="en-US" sz="1700" b="0" i="0" dirty="0">
                <a:solidFill>
                  <a:schemeClr val="bg1"/>
                </a:solidFill>
                <a:effectLst/>
                <a:latin typeface="Arial" panose="020B0604020202020204" pitchFamily="34" charset="0"/>
                <a:cs typeface="Arial" panose="020B0604020202020204" pitchFamily="34" charset="0"/>
              </a:rPr>
              <a:t> Whoever believes in me, though he die, yet shall he live, </a:t>
            </a:r>
            <a:r>
              <a:rPr lang="en-US" sz="1700" b="1" i="0" baseline="30000" dirty="0">
                <a:solidFill>
                  <a:schemeClr val="bg1"/>
                </a:solidFill>
                <a:effectLst/>
                <a:latin typeface="Arial" panose="020B0604020202020204" pitchFamily="34" charset="0"/>
                <a:cs typeface="Arial" panose="020B0604020202020204" pitchFamily="34" charset="0"/>
              </a:rPr>
              <a:t>26 </a:t>
            </a:r>
            <a:r>
              <a:rPr lang="en-US" sz="1700" b="0" i="0" dirty="0">
                <a:solidFill>
                  <a:schemeClr val="bg1"/>
                </a:solidFill>
                <a:effectLst/>
                <a:latin typeface="Arial" panose="020B0604020202020204" pitchFamily="34" charset="0"/>
                <a:cs typeface="Arial" panose="020B0604020202020204" pitchFamily="34" charset="0"/>
              </a:rPr>
              <a:t>and everyone who lives and believes in me shall never die. Do you believe this?” </a:t>
            </a:r>
            <a:r>
              <a:rPr lang="en-US" sz="1700" b="1" i="0" baseline="30000" dirty="0">
                <a:solidFill>
                  <a:schemeClr val="bg1"/>
                </a:solidFill>
                <a:effectLst/>
                <a:latin typeface="Arial" panose="020B0604020202020204" pitchFamily="34" charset="0"/>
                <a:cs typeface="Arial" panose="020B0604020202020204" pitchFamily="34" charset="0"/>
              </a:rPr>
              <a:t>27 </a:t>
            </a:r>
            <a:r>
              <a:rPr lang="en-US" sz="1700" b="0" i="0" dirty="0">
                <a:solidFill>
                  <a:schemeClr val="bg1"/>
                </a:solidFill>
                <a:effectLst/>
                <a:latin typeface="Arial" panose="020B0604020202020204" pitchFamily="34" charset="0"/>
                <a:cs typeface="Arial" panose="020B0604020202020204" pitchFamily="34" charset="0"/>
              </a:rPr>
              <a:t>She said to him, “Yes, Lord; I believe that you are the Christ, the Son of God, who is coming into the world.” (Jn. 11:22-27)</a:t>
            </a:r>
            <a:endParaRPr lang="en-US" sz="1700" dirty="0"/>
          </a:p>
        </p:txBody>
      </p:sp>
      <p:sp>
        <p:nvSpPr>
          <p:cNvPr id="13" name="TextBox 12">
            <a:extLst>
              <a:ext uri="{FF2B5EF4-FFF2-40B4-BE49-F238E27FC236}">
                <a16:creationId xmlns:a16="http://schemas.microsoft.com/office/drawing/2014/main" id="{6D763CDC-690B-E510-E47D-624FA249E7E2}"/>
              </a:ext>
            </a:extLst>
          </p:cNvPr>
          <p:cNvSpPr txBox="1"/>
          <p:nvPr/>
        </p:nvSpPr>
        <p:spPr>
          <a:xfrm>
            <a:off x="8175450" y="3997192"/>
            <a:ext cx="3479972" cy="877163"/>
          </a:xfrm>
          <a:prstGeom prst="rect">
            <a:avLst/>
          </a:prstGeom>
          <a:noFill/>
        </p:spPr>
        <p:txBody>
          <a:bodyPr wrap="square" rtlCol="0">
            <a:spAutoFit/>
          </a:bodyPr>
          <a:lstStyle/>
          <a:p>
            <a:r>
              <a:rPr lang="en-US" sz="1700" b="0" dirty="0">
                <a:solidFill>
                  <a:schemeClr val="bg1"/>
                </a:solidFill>
                <a:latin typeface="Arial" panose="020B0604020202020204" pitchFamily="34" charset="0"/>
                <a:cs typeface="Arial" panose="020B0604020202020204" pitchFamily="34" charset="0"/>
              </a:rPr>
              <a:t>Martha believed and confessed that Jesus was the Son of God.</a:t>
            </a:r>
          </a:p>
          <a:p>
            <a:endParaRPr lang="en-US" sz="1700" dirty="0"/>
          </a:p>
        </p:txBody>
      </p:sp>
      <p:sp>
        <p:nvSpPr>
          <p:cNvPr id="14" name="TextBox 13">
            <a:extLst>
              <a:ext uri="{FF2B5EF4-FFF2-40B4-BE49-F238E27FC236}">
                <a16:creationId xmlns:a16="http://schemas.microsoft.com/office/drawing/2014/main" id="{2884FCAC-FA81-B2D4-05BB-56F8197ED5B8}"/>
              </a:ext>
            </a:extLst>
          </p:cNvPr>
          <p:cNvSpPr txBox="1"/>
          <p:nvPr/>
        </p:nvSpPr>
        <p:spPr>
          <a:xfrm>
            <a:off x="327385" y="5438439"/>
            <a:ext cx="7775951" cy="877163"/>
          </a:xfrm>
          <a:prstGeom prst="rect">
            <a:avLst/>
          </a:prstGeom>
          <a:noFill/>
        </p:spPr>
        <p:txBody>
          <a:bodyPr wrap="square" rtlCol="0">
            <a:spAutoFit/>
          </a:bodyPr>
          <a:lstStyle/>
          <a:p>
            <a:r>
              <a:rPr lang="en-US" sz="1700" b="1" i="0" baseline="30000" dirty="0">
                <a:solidFill>
                  <a:schemeClr val="bg1"/>
                </a:solidFill>
                <a:effectLst/>
                <a:latin typeface="Arial" panose="020B0604020202020204" pitchFamily="34" charset="0"/>
                <a:cs typeface="Arial" panose="020B0604020202020204" pitchFamily="34" charset="0"/>
              </a:rPr>
              <a:t>28 </a:t>
            </a:r>
            <a:r>
              <a:rPr lang="en-US" sz="1700" b="0" i="0" dirty="0">
                <a:solidFill>
                  <a:schemeClr val="bg1"/>
                </a:solidFill>
                <a:effectLst/>
                <a:latin typeface="Arial" panose="020B0604020202020204" pitchFamily="34" charset="0"/>
                <a:cs typeface="Arial" panose="020B0604020202020204" pitchFamily="34" charset="0"/>
              </a:rPr>
              <a:t>When she had said this, she went and called her sister Mary, saying in private, “The Teacher is here and is calling for you.” (Jn. 11:28)</a:t>
            </a:r>
            <a:endParaRPr lang="en-US" sz="1700" dirty="0">
              <a:solidFill>
                <a:schemeClr val="bg1"/>
              </a:solidFill>
            </a:endParaRPr>
          </a:p>
          <a:p>
            <a:endParaRPr lang="en-US" sz="1700" dirty="0"/>
          </a:p>
        </p:txBody>
      </p:sp>
      <p:sp>
        <p:nvSpPr>
          <p:cNvPr id="15" name="TextBox 14">
            <a:extLst>
              <a:ext uri="{FF2B5EF4-FFF2-40B4-BE49-F238E27FC236}">
                <a16:creationId xmlns:a16="http://schemas.microsoft.com/office/drawing/2014/main" id="{A1C2934A-2601-C820-E674-FDDE823C56F6}"/>
              </a:ext>
            </a:extLst>
          </p:cNvPr>
          <p:cNvSpPr txBox="1"/>
          <p:nvPr/>
        </p:nvSpPr>
        <p:spPr>
          <a:xfrm>
            <a:off x="8309811" y="5715498"/>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D6929B57-3DB1-543E-B539-961B99AB30CF}"/>
              </a:ext>
            </a:extLst>
          </p:cNvPr>
          <p:cNvSpPr txBox="1"/>
          <p:nvPr/>
        </p:nvSpPr>
        <p:spPr>
          <a:xfrm>
            <a:off x="8146187" y="5504093"/>
            <a:ext cx="3670195" cy="353943"/>
          </a:xfrm>
          <a:prstGeom prst="rect">
            <a:avLst/>
          </a:prstGeom>
          <a:noFill/>
        </p:spPr>
        <p:txBody>
          <a:bodyPr wrap="square">
            <a:spAutoFit/>
          </a:bodyPr>
          <a:lstStyle/>
          <a:p>
            <a:r>
              <a:rPr lang="en-US" sz="1700" b="0" kern="1200" dirty="0">
                <a:solidFill>
                  <a:schemeClr val="bg1"/>
                </a:solidFill>
                <a:latin typeface="Arial" panose="020B0604020202020204" pitchFamily="34" charset="0"/>
                <a:ea typeface="+mn-ea"/>
                <a:cs typeface="Arial" panose="020B0604020202020204" pitchFamily="34" charset="0"/>
              </a:rPr>
              <a:t>Martha was smart and aware</a:t>
            </a:r>
          </a:p>
        </p:txBody>
      </p:sp>
    </p:spTree>
    <p:extLst>
      <p:ext uri="{BB962C8B-B14F-4D97-AF65-F5344CB8AC3E}">
        <p14:creationId xmlns:p14="http://schemas.microsoft.com/office/powerpoint/2010/main" val="302703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B84E-EC44-6771-3F6E-358C2C294225}"/>
              </a:ext>
            </a:extLst>
          </p:cNvPr>
          <p:cNvSpPr>
            <a:spLocks noGrp="1"/>
          </p:cNvSpPr>
          <p:nvPr>
            <p:ph type="title"/>
          </p:nvPr>
        </p:nvSpPr>
        <p:spPr>
          <a:xfrm>
            <a:off x="416642" y="173397"/>
            <a:ext cx="11358716" cy="934044"/>
          </a:xfrm>
        </p:spPr>
        <p:txBody>
          <a:bodyPr vert="horz" lIns="91440" tIns="45720" rIns="91440" bIns="45720" rtlCol="0" anchor="b">
            <a:normAutofit/>
          </a:bodyPr>
          <a:lstStyle/>
          <a:p>
            <a:pPr algn="r"/>
            <a:r>
              <a:rPr lang="en-US" dirty="0">
                <a:solidFill>
                  <a:schemeClr val="accent4">
                    <a:lumMod val="60000"/>
                    <a:lumOff val="40000"/>
                  </a:schemeClr>
                </a:solidFill>
                <a:latin typeface="AR BLANCA" panose="02000000000000000000" pitchFamily="2" charset="0"/>
              </a:rPr>
              <a:t>About Martha</a:t>
            </a:r>
          </a:p>
        </p:txBody>
      </p:sp>
      <p:graphicFrame>
        <p:nvGraphicFramePr>
          <p:cNvPr id="4" name="Table 4">
            <a:extLst>
              <a:ext uri="{FF2B5EF4-FFF2-40B4-BE49-F238E27FC236}">
                <a16:creationId xmlns:a16="http://schemas.microsoft.com/office/drawing/2014/main" id="{64938D88-E801-8490-D1CF-7F6F506D4634}"/>
              </a:ext>
            </a:extLst>
          </p:cNvPr>
          <p:cNvGraphicFramePr>
            <a:graphicFrameLocks noGrp="1"/>
          </p:cNvGraphicFramePr>
          <p:nvPr>
            <p:extLst>
              <p:ext uri="{D42A27DB-BD31-4B8C-83A1-F6EECF244321}">
                <p14:modId xmlns:p14="http://schemas.microsoft.com/office/powerpoint/2010/main" val="2293835801"/>
              </p:ext>
            </p:extLst>
          </p:nvPr>
        </p:nvGraphicFramePr>
        <p:xfrm>
          <a:off x="557851" y="1321719"/>
          <a:ext cx="10943303" cy="4828289"/>
        </p:xfrm>
        <a:graphic>
          <a:graphicData uri="http://schemas.openxmlformats.org/drawingml/2006/table">
            <a:tbl>
              <a:tblPr firstRow="1" bandRow="1">
                <a:tableStyleId>{5C22544A-7EE6-4342-B048-85BDC9FD1C3A}</a:tableStyleId>
              </a:tblPr>
              <a:tblGrid>
                <a:gridCol w="6975987">
                  <a:extLst>
                    <a:ext uri="{9D8B030D-6E8A-4147-A177-3AD203B41FA5}">
                      <a16:colId xmlns:a16="http://schemas.microsoft.com/office/drawing/2014/main" val="759572061"/>
                    </a:ext>
                  </a:extLst>
                </a:gridCol>
                <a:gridCol w="3967316">
                  <a:extLst>
                    <a:ext uri="{9D8B030D-6E8A-4147-A177-3AD203B41FA5}">
                      <a16:colId xmlns:a16="http://schemas.microsoft.com/office/drawing/2014/main" val="1551219411"/>
                    </a:ext>
                  </a:extLst>
                </a:gridCol>
              </a:tblGrid>
              <a:tr h="619375">
                <a:tc>
                  <a:txBody>
                    <a:bodyPr/>
                    <a:lstStyle/>
                    <a:p>
                      <a:endParaRPr lang="en-US" b="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573151"/>
                  </a:ext>
                </a:extLst>
              </a:tr>
              <a:tr h="871354">
                <a:tc>
                  <a:txBody>
                    <a:bodyPr/>
                    <a:lstStyle/>
                    <a:p>
                      <a:endParaRPr lang="en-US" b="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042494"/>
                  </a:ext>
                </a:extLst>
              </a:tr>
              <a:tr h="1334169">
                <a:tc>
                  <a:txBody>
                    <a:bodyPr/>
                    <a:lstStyle/>
                    <a:p>
                      <a:endParaRPr lang="en-US" b="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232147"/>
                  </a:ext>
                </a:extLst>
              </a:tr>
              <a:tr h="370840">
                <a:tc>
                  <a:txBody>
                    <a:bodyPr/>
                    <a:lstStyle/>
                    <a:p>
                      <a:endParaRPr lang="en-US" b="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8245718"/>
                  </a:ext>
                </a:extLst>
              </a:tr>
              <a:tr h="612006">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kern="12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492510"/>
                  </a:ext>
                </a:extLst>
              </a:tr>
              <a:tr h="649705">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kern="12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775379"/>
                  </a:ext>
                </a:extLst>
              </a:tr>
              <a:tr h="370840">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336000"/>
                  </a:ext>
                </a:extLst>
              </a:tr>
            </a:tbl>
          </a:graphicData>
        </a:graphic>
      </p:graphicFrame>
      <p:sp>
        <p:nvSpPr>
          <p:cNvPr id="3" name="TextBox 2">
            <a:extLst>
              <a:ext uri="{FF2B5EF4-FFF2-40B4-BE49-F238E27FC236}">
                <a16:creationId xmlns:a16="http://schemas.microsoft.com/office/drawing/2014/main" id="{89D01A2A-79E0-5BED-3006-0F8D3C611A92}"/>
              </a:ext>
            </a:extLst>
          </p:cNvPr>
          <p:cNvSpPr txBox="1"/>
          <p:nvPr/>
        </p:nvSpPr>
        <p:spPr>
          <a:xfrm>
            <a:off x="624348" y="1321719"/>
            <a:ext cx="7363326" cy="646331"/>
          </a:xfrm>
          <a:prstGeom prst="rect">
            <a:avLst/>
          </a:prstGeom>
          <a:noFill/>
        </p:spPr>
        <p:txBody>
          <a:bodyPr wrap="square" rtlCol="0">
            <a:spAutoFit/>
          </a:bodyPr>
          <a:lstStyle/>
          <a:p>
            <a:r>
              <a:rPr lang="en-US" b="0" dirty="0">
                <a:solidFill>
                  <a:schemeClr val="bg1"/>
                </a:solidFill>
                <a:effectLst/>
                <a:latin typeface="Arial" panose="020B0604020202020204" pitchFamily="34" charset="0"/>
                <a:cs typeface="Arial" panose="020B0604020202020204" pitchFamily="34" charset="0"/>
              </a:rPr>
              <a:t>When Jesus arrived after Lazarus' death, Martha said, "Lord, if You had been here, my brother would not have died" (Jn. 11:21)</a:t>
            </a:r>
            <a:endParaRPr lang="en-US" b="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F35A36-4270-5683-C5EB-14A7F77DB430}"/>
              </a:ext>
            </a:extLst>
          </p:cNvPr>
          <p:cNvSpPr txBox="1"/>
          <p:nvPr/>
        </p:nvSpPr>
        <p:spPr>
          <a:xfrm>
            <a:off x="7665280" y="1460218"/>
            <a:ext cx="4237962" cy="923330"/>
          </a:xfrm>
          <a:prstGeom prst="rect">
            <a:avLst/>
          </a:prstGeom>
          <a:noFill/>
        </p:spPr>
        <p:txBody>
          <a:bodyPr wrap="square" rtlCol="0">
            <a:spAutoFit/>
          </a:bodyPr>
          <a:lstStyle/>
          <a:p>
            <a:r>
              <a:rPr lang="en-US" b="0" dirty="0">
                <a:solidFill>
                  <a:schemeClr val="bg1"/>
                </a:solidFill>
                <a:latin typeface="Arial" panose="020B0604020202020204" pitchFamily="34" charset="0"/>
                <a:cs typeface="Arial" panose="020B0604020202020204" pitchFamily="34" charset="0"/>
              </a:rPr>
              <a:t>Upset that Jesus was not there to save Lazarus’ from death</a:t>
            </a:r>
          </a:p>
          <a:p>
            <a:endParaRPr lang="en-US" dirty="0"/>
          </a:p>
        </p:txBody>
      </p:sp>
      <p:sp>
        <p:nvSpPr>
          <p:cNvPr id="6" name="TextBox 5">
            <a:extLst>
              <a:ext uri="{FF2B5EF4-FFF2-40B4-BE49-F238E27FC236}">
                <a16:creationId xmlns:a16="http://schemas.microsoft.com/office/drawing/2014/main" id="{2E625DF3-C45F-CD51-24FA-FE666C590407}"/>
              </a:ext>
            </a:extLst>
          </p:cNvPr>
          <p:cNvSpPr txBox="1"/>
          <p:nvPr/>
        </p:nvSpPr>
        <p:spPr>
          <a:xfrm>
            <a:off x="630547" y="1944778"/>
            <a:ext cx="7034734" cy="1200329"/>
          </a:xfrm>
          <a:prstGeom prst="rect">
            <a:avLst/>
          </a:prstGeom>
          <a:noFill/>
        </p:spPr>
        <p:txBody>
          <a:bodyPr wrap="square" rtlCol="0">
            <a:spAutoFit/>
          </a:bodyPr>
          <a:lstStyle/>
          <a:p>
            <a:r>
              <a:rPr lang="en-US" b="0" dirty="0">
                <a:solidFill>
                  <a:schemeClr val="bg1"/>
                </a:solidFill>
                <a:effectLst/>
                <a:latin typeface="Arial" panose="020B0604020202020204" pitchFamily="34" charset="0"/>
                <a:cs typeface="Arial" panose="020B0604020202020204" pitchFamily="34" charset="0"/>
              </a:rPr>
              <a:t>When Jesus was ready to raise Lazarus from the dead and had said, "Remove the stone," Martha piped up, "Lord, by this time there will be a stench; for he has been dead four days" (Jn. 11:39)</a:t>
            </a:r>
            <a:endParaRPr lang="en-US" b="0" dirty="0">
              <a:solidFill>
                <a:schemeClr val="bg1"/>
              </a:solidFill>
              <a:latin typeface="Arial" panose="020B060402020202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86480472-18FE-ED5E-962B-914E2A3CCCA0}"/>
              </a:ext>
            </a:extLst>
          </p:cNvPr>
          <p:cNvSpPr txBox="1"/>
          <p:nvPr/>
        </p:nvSpPr>
        <p:spPr>
          <a:xfrm>
            <a:off x="7665280" y="2089970"/>
            <a:ext cx="3902371" cy="646331"/>
          </a:xfrm>
          <a:prstGeom prst="rect">
            <a:avLst/>
          </a:prstGeom>
          <a:noFill/>
        </p:spPr>
        <p:txBody>
          <a:bodyPr wrap="square" rtlCol="0">
            <a:spAutoFit/>
          </a:bodyPr>
          <a:lstStyle/>
          <a:p>
            <a:r>
              <a:rPr lang="en-US" b="0" dirty="0">
                <a:solidFill>
                  <a:schemeClr val="bg1"/>
                </a:solidFill>
                <a:latin typeface="Arial" panose="020B0604020202020204" pitchFamily="34" charset="0"/>
                <a:cs typeface="Arial" panose="020B0604020202020204" pitchFamily="34" charset="0"/>
              </a:rPr>
              <a:t>Again, she is anxious and worried about the situation</a:t>
            </a:r>
            <a:endParaRPr lang="en-US" dirty="0"/>
          </a:p>
        </p:txBody>
      </p:sp>
      <p:sp>
        <p:nvSpPr>
          <p:cNvPr id="8" name="TextBox 7">
            <a:extLst>
              <a:ext uri="{FF2B5EF4-FFF2-40B4-BE49-F238E27FC236}">
                <a16:creationId xmlns:a16="http://schemas.microsoft.com/office/drawing/2014/main" id="{66C00EB9-256F-0F5E-51D7-8366092F85CE}"/>
              </a:ext>
            </a:extLst>
          </p:cNvPr>
          <p:cNvSpPr txBox="1"/>
          <p:nvPr/>
        </p:nvSpPr>
        <p:spPr>
          <a:xfrm>
            <a:off x="624348" y="2834949"/>
            <a:ext cx="6854119" cy="1200329"/>
          </a:xfrm>
          <a:prstGeom prst="rect">
            <a:avLst/>
          </a:prstGeom>
          <a:noFill/>
        </p:spPr>
        <p:txBody>
          <a:bodyPr wrap="square" rtlCol="0">
            <a:spAutoFit/>
          </a:bodyPr>
          <a:lstStyle/>
          <a:p>
            <a:r>
              <a:rPr lang="en-US" b="0" dirty="0">
                <a:solidFill>
                  <a:schemeClr val="bg1"/>
                </a:solidFill>
                <a:effectLst/>
                <a:latin typeface="Arial" panose="020B0604020202020204" pitchFamily="34" charset="0"/>
                <a:cs typeface="Arial" panose="020B0604020202020204" pitchFamily="34" charset="0"/>
              </a:rPr>
              <a:t>With Mary sitting at the feet of Jesus while she herself served as hostess, Martha felt the need to counsel the Lord. She said, "Lord do You not care that my sister has left me to do all the serving alone? Then tell her to help me" (Lk. 10:40b). </a:t>
            </a:r>
            <a:endParaRPr lang="en-US" dirty="0">
              <a:solidFill>
                <a:schemeClr val="bg1"/>
              </a:solidFill>
            </a:endParaRPr>
          </a:p>
        </p:txBody>
      </p:sp>
      <p:sp>
        <p:nvSpPr>
          <p:cNvPr id="9" name="TextBox 8">
            <a:extLst>
              <a:ext uri="{FF2B5EF4-FFF2-40B4-BE49-F238E27FC236}">
                <a16:creationId xmlns:a16="http://schemas.microsoft.com/office/drawing/2014/main" id="{78ED35B2-604F-1C76-9A55-7028F313B319}"/>
              </a:ext>
            </a:extLst>
          </p:cNvPr>
          <p:cNvSpPr txBox="1"/>
          <p:nvPr/>
        </p:nvSpPr>
        <p:spPr>
          <a:xfrm>
            <a:off x="7571873" y="3010303"/>
            <a:ext cx="3902371" cy="923330"/>
          </a:xfrm>
          <a:prstGeom prst="rect">
            <a:avLst/>
          </a:prstGeom>
          <a:noFill/>
        </p:spPr>
        <p:txBody>
          <a:bodyPr wrap="square" rtlCol="0">
            <a:spAutoFit/>
          </a:bodyPr>
          <a:lstStyle/>
          <a:p>
            <a:r>
              <a:rPr lang="en-US" b="0" dirty="0">
                <a:solidFill>
                  <a:schemeClr val="bg1"/>
                </a:solidFill>
                <a:latin typeface="Arial" panose="020B0604020202020204" pitchFamily="34" charset="0"/>
                <a:cs typeface="Arial" panose="020B0604020202020204" pitchFamily="34" charset="0"/>
              </a:rPr>
              <a:t>She counsel’s the Lord and demands that he tell Mary to help – </a:t>
            </a:r>
            <a:r>
              <a:rPr lang="en-US" b="0" i="1" dirty="0">
                <a:solidFill>
                  <a:schemeClr val="bg1"/>
                </a:solidFill>
                <a:latin typeface="Arial" panose="020B0604020202020204" pitchFamily="34" charset="0"/>
                <a:cs typeface="Arial" panose="020B0604020202020204" pitchFamily="34" charset="0"/>
              </a:rPr>
              <a:t>threw her under the bus</a:t>
            </a:r>
            <a:endParaRPr lang="en-US" i="1" dirty="0"/>
          </a:p>
        </p:txBody>
      </p:sp>
      <p:sp>
        <p:nvSpPr>
          <p:cNvPr id="10" name="TextBox 9">
            <a:extLst>
              <a:ext uri="{FF2B5EF4-FFF2-40B4-BE49-F238E27FC236}">
                <a16:creationId xmlns:a16="http://schemas.microsoft.com/office/drawing/2014/main" id="{89B8242D-57ED-A467-943C-52A2F8146CA9}"/>
              </a:ext>
            </a:extLst>
          </p:cNvPr>
          <p:cNvSpPr txBox="1"/>
          <p:nvPr/>
        </p:nvSpPr>
        <p:spPr>
          <a:xfrm>
            <a:off x="624348" y="4152012"/>
            <a:ext cx="6378669" cy="369332"/>
          </a:xfrm>
          <a:prstGeom prst="rect">
            <a:avLst/>
          </a:prstGeom>
          <a:noFill/>
        </p:spPr>
        <p:txBody>
          <a:bodyPr wrap="none" rtlCol="0">
            <a:spAutoFit/>
          </a:bodyPr>
          <a:lstStyle/>
          <a:p>
            <a:r>
              <a:rPr lang="en-US" sz="1800" b="0" i="0" dirty="0">
                <a:solidFill>
                  <a:schemeClr val="bg1"/>
                </a:solidFill>
                <a:effectLst/>
                <a:latin typeface="Arial" panose="020B0604020202020204" pitchFamily="34" charset="0"/>
                <a:cs typeface="Arial" panose="020B0604020202020204" pitchFamily="34" charset="0"/>
              </a:rPr>
              <a:t>But Martha was distracted with much serving. (Luke. 10:40a)</a:t>
            </a:r>
            <a:endParaRPr lang="en-US" dirty="0"/>
          </a:p>
        </p:txBody>
      </p:sp>
      <p:sp>
        <p:nvSpPr>
          <p:cNvPr id="11" name="TextBox 10">
            <a:extLst>
              <a:ext uri="{FF2B5EF4-FFF2-40B4-BE49-F238E27FC236}">
                <a16:creationId xmlns:a16="http://schemas.microsoft.com/office/drawing/2014/main" id="{8D0599AD-CB4A-6797-0F1E-05A4F197D8C9}"/>
              </a:ext>
            </a:extLst>
          </p:cNvPr>
          <p:cNvSpPr txBox="1"/>
          <p:nvPr/>
        </p:nvSpPr>
        <p:spPr>
          <a:xfrm>
            <a:off x="7571873" y="4159402"/>
            <a:ext cx="3929281" cy="369332"/>
          </a:xfrm>
          <a:prstGeom prst="rect">
            <a:avLst/>
          </a:prstGeom>
          <a:noFill/>
        </p:spPr>
        <p:txBody>
          <a:bodyPr wrap="none" rtlCol="0">
            <a:spAutoFit/>
          </a:bodyPr>
          <a:lstStyle/>
          <a:p>
            <a:r>
              <a:rPr lang="en-US" b="0" dirty="0">
                <a:solidFill>
                  <a:schemeClr val="bg1"/>
                </a:solidFill>
                <a:latin typeface="Arial" panose="020B0604020202020204" pitchFamily="34" charset="0"/>
                <a:cs typeface="Arial" panose="020B0604020202020204" pitchFamily="34" charset="0"/>
              </a:rPr>
              <a:t>Martha was distracted by housework</a:t>
            </a:r>
            <a:endParaRPr lang="en-US" dirty="0"/>
          </a:p>
        </p:txBody>
      </p:sp>
      <p:sp>
        <p:nvSpPr>
          <p:cNvPr id="12" name="TextBox 11">
            <a:extLst>
              <a:ext uri="{FF2B5EF4-FFF2-40B4-BE49-F238E27FC236}">
                <a16:creationId xmlns:a16="http://schemas.microsoft.com/office/drawing/2014/main" id="{467B6F26-5678-449A-3B3B-A7FFCB329378}"/>
              </a:ext>
            </a:extLst>
          </p:cNvPr>
          <p:cNvSpPr txBox="1"/>
          <p:nvPr/>
        </p:nvSpPr>
        <p:spPr>
          <a:xfrm>
            <a:off x="624348" y="4514221"/>
            <a:ext cx="6947525" cy="646331"/>
          </a:xfrm>
          <a:prstGeom prst="rect">
            <a:avLst/>
          </a:prstGeom>
          <a:noFill/>
        </p:spPr>
        <p:txBody>
          <a:bodyPr wrap="square" rtlCol="0">
            <a:spAutoFit/>
          </a:bodyPr>
          <a:lstStyle/>
          <a:p>
            <a:r>
              <a:rPr lang="en-US" sz="1800" b="0" i="0" dirty="0">
                <a:solidFill>
                  <a:schemeClr val="bg1"/>
                </a:solidFill>
                <a:effectLst/>
                <a:latin typeface="Arial" panose="020B0604020202020204" pitchFamily="34" charset="0"/>
                <a:cs typeface="Arial" panose="020B0604020202020204" pitchFamily="34" charset="0"/>
              </a:rPr>
              <a:t>Jesus told her; “Martha, Martha, you are anxious and troubled about many things…” (Lk. 10:41)</a:t>
            </a:r>
            <a:endParaRPr lang="en-US" dirty="0"/>
          </a:p>
        </p:txBody>
      </p:sp>
      <p:sp>
        <p:nvSpPr>
          <p:cNvPr id="13" name="TextBox 12">
            <a:extLst>
              <a:ext uri="{FF2B5EF4-FFF2-40B4-BE49-F238E27FC236}">
                <a16:creationId xmlns:a16="http://schemas.microsoft.com/office/drawing/2014/main" id="{20787B0E-37F1-F934-D480-15DB62066E49}"/>
              </a:ext>
            </a:extLst>
          </p:cNvPr>
          <p:cNvSpPr txBox="1"/>
          <p:nvPr/>
        </p:nvSpPr>
        <p:spPr>
          <a:xfrm>
            <a:off x="7571873" y="4652720"/>
            <a:ext cx="3583032" cy="369332"/>
          </a:xfrm>
          <a:prstGeom prst="rect">
            <a:avLst/>
          </a:prstGeom>
          <a:noFill/>
        </p:spPr>
        <p:txBody>
          <a:bodyPr wrap="none" rtlCol="0">
            <a:spAutoFit/>
          </a:bodyPr>
          <a:lstStyle/>
          <a:p>
            <a:r>
              <a:rPr lang="en-US" sz="1800" b="0" kern="1200" dirty="0">
                <a:solidFill>
                  <a:schemeClr val="bg1"/>
                </a:solidFill>
                <a:latin typeface="Arial" panose="020B0604020202020204" pitchFamily="34" charset="0"/>
                <a:ea typeface="+mn-ea"/>
                <a:cs typeface="Arial" panose="020B0604020202020204" pitchFamily="34" charset="0"/>
              </a:rPr>
              <a:t>Martha was anxious and troubled</a:t>
            </a:r>
            <a:endParaRPr lang="en-US" dirty="0"/>
          </a:p>
        </p:txBody>
      </p:sp>
      <p:sp>
        <p:nvSpPr>
          <p:cNvPr id="14" name="TextBox 13">
            <a:extLst>
              <a:ext uri="{FF2B5EF4-FFF2-40B4-BE49-F238E27FC236}">
                <a16:creationId xmlns:a16="http://schemas.microsoft.com/office/drawing/2014/main" id="{9798E911-29AC-9D20-CFBB-35B8B3F31B91}"/>
              </a:ext>
            </a:extLst>
          </p:cNvPr>
          <p:cNvSpPr txBox="1"/>
          <p:nvPr/>
        </p:nvSpPr>
        <p:spPr>
          <a:xfrm>
            <a:off x="624347" y="5111922"/>
            <a:ext cx="6947525" cy="646331"/>
          </a:xfrm>
          <a:prstGeom prst="rect">
            <a:avLst/>
          </a:prstGeom>
          <a:noFill/>
        </p:spPr>
        <p:txBody>
          <a:bodyPr wrap="square" rtlCol="0">
            <a:spAutoFit/>
          </a:bodyPr>
          <a:lstStyle/>
          <a:p>
            <a:r>
              <a:rPr lang="en-US" sz="1800" b="1" i="0" baseline="30000" dirty="0">
                <a:solidFill>
                  <a:schemeClr val="bg1"/>
                </a:solidFill>
                <a:effectLst/>
                <a:latin typeface="Arial" panose="020B0604020202020204" pitchFamily="34" charset="0"/>
                <a:cs typeface="Arial" panose="020B0604020202020204" pitchFamily="34" charset="0"/>
              </a:rPr>
              <a:t>40 </a:t>
            </a:r>
            <a:r>
              <a:rPr lang="en-US" sz="1800" b="0" i="0" dirty="0">
                <a:solidFill>
                  <a:schemeClr val="bg1"/>
                </a:solidFill>
                <a:effectLst/>
                <a:latin typeface="Arial" panose="020B0604020202020204" pitchFamily="34" charset="0"/>
                <a:cs typeface="Arial" panose="020B0604020202020204" pitchFamily="34" charset="0"/>
              </a:rPr>
              <a:t>Jesus said to her, “Did I not tell you that if you believed you would see the glory of God?” (Jn. 11:40)</a:t>
            </a:r>
            <a:endParaRPr lang="en-US" dirty="0"/>
          </a:p>
        </p:txBody>
      </p:sp>
      <p:sp>
        <p:nvSpPr>
          <p:cNvPr id="15" name="TextBox 14">
            <a:extLst>
              <a:ext uri="{FF2B5EF4-FFF2-40B4-BE49-F238E27FC236}">
                <a16:creationId xmlns:a16="http://schemas.microsoft.com/office/drawing/2014/main" id="{5049DCE1-FE9D-B06F-6ECA-8E1BE9DCDB4D}"/>
              </a:ext>
            </a:extLst>
          </p:cNvPr>
          <p:cNvSpPr txBox="1"/>
          <p:nvPr/>
        </p:nvSpPr>
        <p:spPr>
          <a:xfrm>
            <a:off x="7571872" y="5275968"/>
            <a:ext cx="4262705" cy="369332"/>
          </a:xfrm>
          <a:prstGeom prst="rect">
            <a:avLst/>
          </a:prstGeom>
          <a:noFill/>
        </p:spPr>
        <p:txBody>
          <a:bodyPr wrap="none" rtlCol="0">
            <a:spAutoFit/>
          </a:bodyPr>
          <a:lstStyle/>
          <a:p>
            <a:r>
              <a:rPr lang="en-US" sz="1800" b="0" kern="1200" dirty="0">
                <a:solidFill>
                  <a:schemeClr val="bg1"/>
                </a:solidFill>
                <a:latin typeface="Arial" panose="020B0604020202020204" pitchFamily="34" charset="0"/>
                <a:ea typeface="+mn-ea"/>
                <a:cs typeface="Arial" panose="020B0604020202020204" pitchFamily="34" charset="0"/>
              </a:rPr>
              <a:t>Martha was learning the power of Jesus</a:t>
            </a:r>
          </a:p>
        </p:txBody>
      </p:sp>
    </p:spTree>
    <p:extLst>
      <p:ext uri="{BB962C8B-B14F-4D97-AF65-F5344CB8AC3E}">
        <p14:creationId xmlns:p14="http://schemas.microsoft.com/office/powerpoint/2010/main" val="416331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7664</TotalTime>
  <Words>2752</Words>
  <Application>Microsoft Macintosh PowerPoint</Application>
  <PresentationFormat>Widescreen</PresentationFormat>
  <Paragraphs>125</Paragraphs>
  <Slides>17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 Light</vt:lpstr>
      <vt:lpstr>Arial</vt:lpstr>
      <vt:lpstr>Six feet under</vt:lpstr>
      <vt:lpstr>Calibri</vt:lpstr>
      <vt:lpstr>AR BLANCA</vt:lpstr>
      <vt:lpstr>Pristina</vt:lpstr>
      <vt:lpstr>system-ui</vt:lpstr>
      <vt:lpstr>Office Theme</vt:lpstr>
      <vt:lpstr>PowerPoint Presentation</vt:lpstr>
      <vt:lpstr>Flawed NOT Failed Series</vt:lpstr>
      <vt:lpstr>Outline</vt:lpstr>
      <vt:lpstr>Background</vt:lpstr>
      <vt:lpstr>Background</vt:lpstr>
      <vt:lpstr>Background</vt:lpstr>
      <vt:lpstr>Background</vt:lpstr>
      <vt:lpstr>About Martha</vt:lpstr>
      <vt:lpstr>About Martha</vt:lpstr>
      <vt:lpstr>About Mary</vt:lpstr>
      <vt:lpstr>Martha</vt:lpstr>
      <vt:lpstr>Mary</vt:lpstr>
      <vt:lpstr>PowerPoint Presentation</vt:lpstr>
      <vt:lpstr>Additional Details</vt:lpstr>
      <vt:lpstr>Lessons to be Learned</vt:lpstr>
      <vt:lpstr>Lessons to be Learned</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Steve Patton</cp:lastModifiedBy>
  <cp:revision>36</cp:revision>
  <dcterms:created xsi:type="dcterms:W3CDTF">2017-09-01T17:46:22Z</dcterms:created>
  <dcterms:modified xsi:type="dcterms:W3CDTF">2023-08-16T23:40:32Z</dcterms:modified>
</cp:coreProperties>
</file>