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CE0F1"/>
          </a:solidFill>
        </a:fill>
      </a:tcStyle>
    </a:wholeTbl>
    <a:band2H>
      <a:tcTxStyle/>
      <a:tcStyle>
        <a:tcBdr/>
        <a:fill>
          <a:solidFill>
            <a:srgbClr val="E7F0F8"/>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Row>
  </a:tblStyle>
  <a:tblStyle styleId="{C7B018BB-80A7-4F77-B60F-C8B233D01FF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D9E8D1"/>
          </a:solidFill>
        </a:fill>
      </a:tcStyle>
    </a:wholeTbl>
    <a:band2H>
      <a:tcTxStyle/>
      <a:tcStyle>
        <a:tcBdr/>
        <a:fill>
          <a:solidFill>
            <a:srgbClr val="EDF4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Row>
  </a:tblStyle>
  <a:tblStyle styleId="{EEE7283C-3CF3-47DC-8721-378D4A62B22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EACBD1"/>
          </a:solidFill>
        </a:fill>
      </a:tcStyle>
    </a:wholeTbl>
    <a:band2H>
      <a:tcTxStyle/>
      <a:tcStyle>
        <a:tcBdr/>
        <a:fill>
          <a:solidFill>
            <a:srgbClr val="F5E7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Row>
  </a:tblStyle>
  <a:tblStyle styleId="{CF821DB8-F4EB-4A41-A1BA-3FCAFE7338EE}" styleName="">
    <a:tblBg/>
    <a:wholeTbl>
      <a:tcTxStyle b="off"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222222"/>
          </a:solidFill>
        </a:fill>
      </a:tcStyle>
    </a:band2H>
    <a:firstCol>
      <a:tcTxStyle b="on"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222222"/>
        </a:fontRef>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222222"/>
          </a:solidFill>
        </a:fill>
      </a:tcStyle>
    </a:lastRow>
    <a:firstRow>
      <a:tcTxStyle b="on" i="off">
        <a:fontRef idx="major">
          <a:srgbClr val="222222"/>
        </a:fontRef>
        <a:srgbClr val="222222"/>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BCBCB"/>
          </a:solidFill>
        </a:fill>
      </a:tcStyle>
    </a:wholeTbl>
    <a:band2H>
      <a:tcTxStyle/>
      <a:tcStyle>
        <a:tcBdr/>
        <a:fill>
          <a:solidFill>
            <a:srgbClr val="E7E7E7"/>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Row>
  </a:tblStyle>
  <a:tblStyle styleId="{2708684C-4D16-4618-839F-0558EEFCDFE6}"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wholeTbl>
    <a:band2H>
      <a:tcTxStyle/>
      <a:tcStyle>
        <a:tcBdr/>
        <a:fill>
          <a:solidFill>
            <a:srgbClr val="FFFFFF"/>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508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254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6" name="Shape 166"/>
          <p:cNvSpPr>
            <a:spLocks noGrp="1" noRot="1" noChangeAspect="1"/>
          </p:cNvSpPr>
          <p:nvPr>
            <p:ph type="sldImg"/>
          </p:nvPr>
        </p:nvSpPr>
        <p:spPr>
          <a:xfrm>
            <a:off x="1143000" y="685800"/>
            <a:ext cx="4572000" cy="3429000"/>
          </a:xfrm>
          <a:prstGeom prst="rect">
            <a:avLst/>
          </a:prstGeom>
        </p:spPr>
        <p:txBody>
          <a:bodyPr/>
          <a:lstStyle/>
          <a:p>
            <a:endParaRPr/>
          </a:p>
        </p:txBody>
      </p:sp>
      <p:sp>
        <p:nvSpPr>
          <p:cNvPr id="167" name="Shape 16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2" name="Title Text"/>
          <p:cNvSpPr txBox="1">
            <a:spLocks noGrp="1"/>
          </p:cNvSpPr>
          <p:nvPr>
            <p:ph type="title"/>
          </p:nvPr>
        </p:nvSpPr>
        <p:spPr>
          <a:prstGeom prst="rect">
            <a:avLst/>
          </a:prstGeom>
        </p:spPr>
        <p:txBody>
          <a:bodyPr/>
          <a:lstStyle/>
          <a:p>
            <a:r>
              <a:t>Title Text</a:t>
            </a:r>
          </a:p>
        </p:txBody>
      </p:sp>
      <p:sp>
        <p:nvSpPr>
          <p:cNvPr id="13"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10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endParaRPr/>
          </a:p>
        </p:txBody>
      </p:sp>
      <p:sp>
        <p:nvSpPr>
          <p:cNvPr id="104"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105" name="Body Level One…"/>
          <p:cNvSpPr txBox="1">
            <a:spLocks noGrp="1"/>
          </p:cNvSpPr>
          <p:nvPr>
            <p:ph type="body" idx="21"/>
          </p:nvPr>
        </p:nvSpPr>
        <p:spPr>
          <a:xfrm>
            <a:off x="762000" y="3860800"/>
            <a:ext cx="22860000" cy="8585200"/>
          </a:xfrm>
          <a:prstGeom prst="rect">
            <a:avLst/>
          </a:prstGeom>
        </p:spPr>
        <p:txBody>
          <a:bodyPr anchor="t"/>
          <a:lstStyle/>
          <a:p>
            <a:endParaRPr/>
          </a:p>
        </p:txBody>
      </p:sp>
      <p:sp>
        <p:nvSpPr>
          <p:cNvPr id="106"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113" name="Black and white photo of a solar panel"/>
          <p:cNvSpPr>
            <a:spLocks noGrp="1"/>
          </p:cNvSpPr>
          <p:nvPr>
            <p:ph type="pic" sz="half" idx="21"/>
          </p:nvPr>
        </p:nvSpPr>
        <p:spPr>
          <a:xfrm>
            <a:off x="12192000" y="-177800"/>
            <a:ext cx="12192000" cy="7162800"/>
          </a:xfrm>
          <a:prstGeom prst="rect">
            <a:avLst/>
          </a:prstGeom>
        </p:spPr>
        <p:txBody>
          <a:bodyPr lIns="91439" tIns="45719" rIns="91439" bIns="45719" anchor="t">
            <a:noAutofit/>
          </a:bodyPr>
          <a:lstStyle/>
          <a:p>
            <a:endParaRPr/>
          </a:p>
        </p:txBody>
      </p:sp>
      <p:sp>
        <p:nvSpPr>
          <p:cNvPr id="114" name="Black and white photo of water flowing over the spillway gates of a dam"/>
          <p:cNvSpPr>
            <a:spLocks noGrp="1"/>
          </p:cNvSpPr>
          <p:nvPr>
            <p:ph type="pic" sz="half" idx="22"/>
          </p:nvPr>
        </p:nvSpPr>
        <p:spPr>
          <a:xfrm>
            <a:off x="12192000" y="6451600"/>
            <a:ext cx="12192000" cy="8297334"/>
          </a:xfrm>
          <a:prstGeom prst="rect">
            <a:avLst/>
          </a:prstGeom>
        </p:spPr>
        <p:txBody>
          <a:bodyPr lIns="91439" tIns="45719" rIns="91439" bIns="45719" anchor="t">
            <a:noAutofit/>
          </a:bodyPr>
          <a:lstStyle/>
          <a:p>
            <a:endParaRPr/>
          </a:p>
        </p:txBody>
      </p:sp>
      <p:sp>
        <p:nvSpPr>
          <p:cNvPr id="115" name="Black and white photo of windmills under a cloudy sky"/>
          <p:cNvSpPr>
            <a:spLocks noGrp="1"/>
          </p:cNvSpPr>
          <p:nvPr>
            <p:ph type="pic" idx="23"/>
          </p:nvPr>
        </p:nvSpPr>
        <p:spPr>
          <a:xfrm>
            <a:off x="-190500" y="0"/>
            <a:ext cx="12428272" cy="13716000"/>
          </a:xfrm>
          <a:prstGeom prst="rect">
            <a:avLst/>
          </a:prstGeom>
        </p:spPr>
        <p:txBody>
          <a:bodyPr lIns="91439" tIns="45719" rIns="91439" bIns="45719" anchor="t">
            <a:noAutofit/>
          </a:bodyPr>
          <a:lstStyle/>
          <a:p>
            <a:endParaRPr/>
          </a:p>
        </p:txBody>
      </p:sp>
      <p:sp>
        <p:nvSpPr>
          <p:cNvPr id="116"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2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endParaRPr/>
          </a:p>
        </p:txBody>
      </p:sp>
      <p:sp>
        <p:nvSpPr>
          <p:cNvPr id="124" name="Callout"/>
          <p:cNvSpPr/>
          <p:nvPr/>
        </p:nvSpPr>
        <p:spPr>
          <a:xfrm>
            <a:off x="876300" y="3314700"/>
            <a:ext cx="22631400" cy="7317186"/>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DIN Condensed Bold"/>
                <a:ea typeface="DIN Condensed Bold"/>
                <a:cs typeface="DIN Condensed Bold"/>
                <a:sym typeface="DIN Condensed Bold"/>
              </a:defRPr>
            </a:pPr>
            <a:endParaRPr/>
          </a:p>
        </p:txBody>
      </p:sp>
      <p:sp>
        <p:nvSpPr>
          <p:cNvPr id="125" name="Body Level One…"/>
          <p:cNvSpPr txBox="1">
            <a:spLocks noGrp="1"/>
          </p:cNvSpPr>
          <p:nvPr>
            <p:ph type="body" sz="quarter" idx="1"/>
          </p:nvPr>
        </p:nvSpPr>
        <p:spPr>
          <a:xfrm>
            <a:off x="1676400" y="4089400"/>
            <a:ext cx="210566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r>
              <a:t>Body Level One</a:t>
            </a:r>
          </a:p>
          <a:p>
            <a:pPr lvl="1"/>
            <a:r>
              <a:t>Body Level Two</a:t>
            </a:r>
          </a:p>
          <a:p>
            <a:pPr lvl="2"/>
            <a:r>
              <a:t>Body Level Three</a:t>
            </a:r>
          </a:p>
          <a:p>
            <a:pPr lvl="3"/>
            <a:r>
              <a:t>Body Level Four</a:t>
            </a:r>
          </a:p>
          <a:p>
            <a:pPr lvl="4"/>
            <a:r>
              <a:t>Body Level Five</a:t>
            </a:r>
          </a:p>
        </p:txBody>
      </p:sp>
      <p:sp>
        <p:nvSpPr>
          <p:cNvPr id="126" name="Johnny Appleseed"/>
          <p:cNvSpPr txBox="1">
            <a:spLocks noGrp="1"/>
          </p:cNvSpPr>
          <p:nvPr>
            <p:ph type="body" sz="quarter" idx="21"/>
          </p:nvPr>
        </p:nvSpPr>
        <p:spPr>
          <a:xfrm>
            <a:off x="762000" y="10953750"/>
            <a:ext cx="22860000" cy="1206500"/>
          </a:xfrm>
          <a:prstGeom prst="rect">
            <a:avLst/>
          </a:prstGeom>
        </p:spPr>
        <p:txBody>
          <a:bodyPr anchor="ctr"/>
          <a:lstStyle/>
          <a:p>
            <a:endParaRPr/>
          </a:p>
        </p:txBody>
      </p:sp>
      <p:sp>
        <p:nvSpPr>
          <p:cNvPr id="127" name="Text"/>
          <p:cNvSpPr txBox="1">
            <a:spLocks noGrp="1"/>
          </p:cNvSpPr>
          <p:nvPr>
            <p:ph type="body" sz="quarter" idx="22"/>
          </p:nvPr>
        </p:nvSpPr>
        <p:spPr>
          <a:xfrm>
            <a:off x="762000" y="635000"/>
            <a:ext cx="20955000" cy="635000"/>
          </a:xfrm>
          <a:prstGeom prst="rect">
            <a:avLst/>
          </a:prstGeom>
        </p:spPr>
        <p:txBody>
          <a:bodyPr/>
          <a:lstStyle/>
          <a:p>
            <a:endParaRPr/>
          </a:p>
        </p:txBody>
      </p:sp>
      <p:sp>
        <p:nvSpPr>
          <p:cNvPr id="128"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5" name="Body Level One…"/>
          <p:cNvSpPr txBox="1">
            <a:spLocks noGrp="1"/>
          </p:cNvSpPr>
          <p:nvPr>
            <p:ph type="body" sz="quarter" idx="1"/>
          </p:nvPr>
        </p:nvSpPr>
        <p:spPr>
          <a:xfrm>
            <a:off x="11049000" y="3721100"/>
            <a:ext cx="125730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r>
              <a:t>Body Level One</a:t>
            </a:r>
          </a:p>
          <a:p>
            <a:pPr lvl="1"/>
            <a:r>
              <a:t>Body Level Two</a:t>
            </a:r>
          </a:p>
          <a:p>
            <a:pPr lvl="2"/>
            <a:r>
              <a:t>Body Level Three</a:t>
            </a:r>
          </a:p>
          <a:p>
            <a:pPr lvl="3"/>
            <a:r>
              <a:t>Body Level Four</a:t>
            </a:r>
          </a:p>
          <a:p>
            <a:pPr lvl="4"/>
            <a:r>
              <a:t>Body Level Five</a:t>
            </a:r>
          </a:p>
        </p:txBody>
      </p:sp>
      <p:sp>
        <p:nvSpPr>
          <p:cNvPr id="136" name="Black and white photo of windmills under a cloudy sky"/>
          <p:cNvSpPr>
            <a:spLocks noGrp="1"/>
          </p:cNvSpPr>
          <p:nvPr>
            <p:ph type="pic" idx="21"/>
          </p:nvPr>
        </p:nvSpPr>
        <p:spPr>
          <a:xfrm>
            <a:off x="-190500" y="0"/>
            <a:ext cx="12428272" cy="13716000"/>
          </a:xfrm>
          <a:prstGeom prst="rect">
            <a:avLst/>
          </a:prstGeom>
        </p:spPr>
        <p:txBody>
          <a:bodyPr lIns="91439" tIns="45719" rIns="91439" bIns="45719" anchor="t">
            <a:noAutofit/>
          </a:bodyPr>
          <a:lstStyle/>
          <a:p>
            <a:endParaRPr/>
          </a:p>
        </p:txBody>
      </p:sp>
      <p:sp>
        <p:nvSpPr>
          <p:cNvPr id="137" name="Johnny Appleseed"/>
          <p:cNvSpPr txBox="1">
            <a:spLocks noGrp="1"/>
          </p:cNvSpPr>
          <p:nvPr>
            <p:ph type="body" sz="quarter" idx="22"/>
          </p:nvPr>
        </p:nvSpPr>
        <p:spPr>
          <a:xfrm>
            <a:off x="11049000" y="10953750"/>
            <a:ext cx="12573000" cy="1206500"/>
          </a:xfrm>
          <a:prstGeom prst="rect">
            <a:avLst/>
          </a:prstGeom>
        </p:spPr>
        <p:txBody>
          <a:bodyPr anchor="ctr"/>
          <a:lstStyle/>
          <a:p>
            <a:endParaRPr/>
          </a:p>
        </p:txBody>
      </p:sp>
      <p:sp>
        <p:nvSpPr>
          <p:cNvPr id="138"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45"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chor="t">
            <a:noAutofit/>
          </a:bodyPr>
          <a:lstStyle/>
          <a:p>
            <a:endParaRPr/>
          </a:p>
        </p:txBody>
      </p:sp>
      <p:sp>
        <p:nvSpPr>
          <p:cNvPr id="146"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53"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bg>
      <p:bgPr>
        <a:solidFill>
          <a:srgbClr val="FFFFFF"/>
        </a:solidFill>
        <a:effectLst/>
      </p:bgPr>
    </p:bg>
    <p:spTree>
      <p:nvGrpSpPr>
        <p:cNvPr id="1" name=""/>
        <p:cNvGrpSpPr/>
        <p:nvPr/>
      </p:nvGrpSpPr>
      <p:grpSpPr>
        <a:xfrm>
          <a:off x="0" y="0"/>
          <a:ext cx="0" cy="0"/>
          <a:chOff x="0" y="0"/>
          <a:chExt cx="0" cy="0"/>
        </a:xfrm>
      </p:grpSpPr>
      <p:sp>
        <p:nvSpPr>
          <p:cNvPr id="160"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chor="t">
            <a:noAutofit/>
          </a:bodyPr>
          <a:lstStyle/>
          <a:p>
            <a:endParaRPr/>
          </a:p>
        </p:txBody>
      </p:sp>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Subtitle Alt">
    <p:bg>
      <p:bgPr>
        <a:solidFill>
          <a:srgbClr val="FFFFFF"/>
        </a:solidFill>
        <a:effectLst/>
      </p:bgPr>
    </p:bg>
    <p:spTree>
      <p:nvGrpSpPr>
        <p:cNvPr id="1" name=""/>
        <p:cNvGrpSpPr/>
        <p:nvPr/>
      </p:nvGrpSpPr>
      <p:grpSpPr>
        <a:xfrm>
          <a:off x="0" y="0"/>
          <a:ext cx="0" cy="0"/>
          <a:chOff x="0" y="0"/>
          <a:chExt cx="0" cy="0"/>
        </a:xfrm>
      </p:grpSpPr>
      <p:sp>
        <p:nvSpPr>
          <p:cNvPr id="31" name="Title Text"/>
          <p:cNvSpPr txBox="1">
            <a:spLocks noGrp="1"/>
          </p:cNvSpPr>
          <p:nvPr>
            <p:ph type="title"/>
          </p:nvPr>
        </p:nvSpPr>
        <p:spPr>
          <a:prstGeom prst="rect">
            <a:avLst/>
          </a:prstGeom>
        </p:spPr>
        <p:txBody>
          <a:bodyPr/>
          <a:lstStyle/>
          <a:p>
            <a:r>
              <a:t>Title Text</a:t>
            </a:r>
          </a:p>
        </p:txBody>
      </p:sp>
      <p:sp>
        <p:nvSpPr>
          <p:cNvPr id="32"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xfrm>
            <a:off x="23013224"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40" name="Title Text"/>
          <p:cNvSpPr txBox="1">
            <a:spLocks noGrp="1"/>
          </p:cNvSpPr>
          <p:nvPr>
            <p:ph type="title"/>
          </p:nvPr>
        </p:nvSpPr>
        <p:spPr>
          <a:xfrm>
            <a:off x="762000" y="5676900"/>
            <a:ext cx="22860000" cy="6350000"/>
          </a:xfrm>
          <a:prstGeom prst="rect">
            <a:avLst/>
          </a:prstGeom>
        </p:spPr>
        <p:txBody>
          <a:bodyPr/>
          <a:lstStyle/>
          <a:p>
            <a:r>
              <a:t>Title Text</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7" cy="205"/>
          </a:xfrm>
          <a:prstGeom prst="line">
            <a:avLst/>
          </a:prstGeom>
          <a:ln w="50800">
            <a:solidFill>
              <a:srgbClr val="A6AAA9"/>
            </a:solidFill>
            <a:miter lim="400000"/>
          </a:ln>
        </p:spPr>
        <p:txBody>
          <a:bodyPr lIns="45718" tIns="45718" rIns="45718" bIns="45718"/>
          <a:lstStyle/>
          <a:p>
            <a:endParaRPr/>
          </a:p>
        </p:txBody>
      </p:sp>
      <p:sp>
        <p:nvSpPr>
          <p:cNvPr id="49" name="Black and white photo of windmills under a cloudy sky"/>
          <p:cNvSpPr>
            <a:spLocks noGrp="1"/>
          </p:cNvSpPr>
          <p:nvPr>
            <p:ph type="pic" idx="21"/>
          </p:nvPr>
        </p:nvSpPr>
        <p:spPr>
          <a:xfrm>
            <a:off x="-190500" y="0"/>
            <a:ext cx="12428272" cy="13716000"/>
          </a:xfrm>
          <a:prstGeom prst="rect">
            <a:avLst/>
          </a:prstGeom>
        </p:spPr>
        <p:txBody>
          <a:bodyPr lIns="91439" tIns="45719" rIns="91439" bIns="45719" anchor="t">
            <a:noAutofit/>
          </a:bodyPr>
          <a:lstStyle/>
          <a:p>
            <a:endParaRPr/>
          </a:p>
        </p:txBody>
      </p:sp>
      <p:sp>
        <p:nvSpPr>
          <p:cNvPr id="50" name="Title Text"/>
          <p:cNvSpPr txBox="1">
            <a:spLocks noGrp="1"/>
          </p:cNvSpPr>
          <p:nvPr>
            <p:ph type="title"/>
          </p:nvPr>
        </p:nvSpPr>
        <p:spPr>
          <a:xfrm>
            <a:off x="11049000" y="9042400"/>
            <a:ext cx="12573000" cy="3810000"/>
          </a:xfrm>
          <a:prstGeom prst="rect">
            <a:avLst/>
          </a:prstGeom>
        </p:spPr>
        <p:txBody>
          <a:bodyPr/>
          <a:lstStyle/>
          <a:p>
            <a:r>
              <a:t>Title Text</a:t>
            </a:r>
          </a:p>
        </p:txBody>
      </p:sp>
      <p:sp>
        <p:nvSpPr>
          <p:cNvPr id="51" name="Body Level One…"/>
          <p:cNvSpPr txBox="1">
            <a:spLocks noGrp="1"/>
          </p:cNvSpPr>
          <p:nvPr>
            <p:ph type="body" sz="quarter" idx="1"/>
          </p:nvPr>
        </p:nvSpPr>
        <p:spPr>
          <a:xfrm>
            <a:off x="11049000" y="5994400"/>
            <a:ext cx="12573000" cy="2540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 Top">
    <p:bg>
      <p:bgPr>
        <a:solidFill>
          <a:srgbClr val="FFFFFF"/>
        </a:solidFill>
        <a:effectLst/>
      </p:bgPr>
    </p:bg>
    <p:spTree>
      <p:nvGrpSpPr>
        <p:cNvPr id="1" name=""/>
        <p:cNvGrpSpPr/>
        <p:nvPr/>
      </p:nvGrpSpPr>
      <p:grpSpPr>
        <a:xfrm>
          <a:off x="0" y="0"/>
          <a:ext cx="0" cy="0"/>
          <a:chOff x="0" y="0"/>
          <a:chExt cx="0" cy="0"/>
        </a:xfrm>
      </p:grpSpPr>
      <p:sp>
        <p:nvSpPr>
          <p:cNvPr id="5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endParaRPr/>
          </a:p>
        </p:txBody>
      </p:sp>
      <p:sp>
        <p:nvSpPr>
          <p:cNvPr id="60"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61" name="Title Text"/>
          <p:cNvSpPr txBox="1">
            <a:spLocks noGrp="1"/>
          </p:cNvSpPr>
          <p:nvPr>
            <p:ph type="title"/>
          </p:nvPr>
        </p:nvSpPr>
        <p:spPr>
          <a:xfrm>
            <a:off x="762000" y="2159000"/>
            <a:ext cx="22860000" cy="1016000"/>
          </a:xfrm>
          <a:prstGeom prst="rect">
            <a:avLst/>
          </a:prstGeom>
        </p:spPr>
        <p:txBody>
          <a:bodyPr/>
          <a:lstStyle>
            <a:lvl1pPr>
              <a:spcBef>
                <a:spcPts val="3900"/>
              </a:spcBef>
              <a:defRPr sz="8700"/>
            </a:lvl1pPr>
          </a:lstStyle>
          <a:p>
            <a:r>
              <a:t>Title Text</a:t>
            </a:r>
          </a:p>
        </p:txBody>
      </p:sp>
      <p:sp>
        <p:nvSpPr>
          <p:cNvPr id="62"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6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endParaRPr/>
          </a:p>
        </p:txBody>
      </p:sp>
      <p:sp>
        <p:nvSpPr>
          <p:cNvPr id="70"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71" name="Title Text"/>
          <p:cNvSpPr txBox="1">
            <a:spLocks noGrp="1"/>
          </p:cNvSpPr>
          <p:nvPr>
            <p:ph type="title"/>
          </p:nvPr>
        </p:nvSpPr>
        <p:spPr>
          <a:xfrm>
            <a:off x="762000" y="2159000"/>
            <a:ext cx="22860000" cy="1016000"/>
          </a:xfrm>
          <a:prstGeom prst="rect">
            <a:avLst/>
          </a:prstGeom>
        </p:spPr>
        <p:txBody>
          <a:bodyPr/>
          <a:lstStyle>
            <a:lvl1pPr>
              <a:spcBef>
                <a:spcPts val="3900"/>
              </a:spcBef>
              <a:defRPr sz="8700"/>
            </a:lvl1pPr>
          </a:lstStyle>
          <a:p>
            <a:r>
              <a:t>Title Text</a:t>
            </a:r>
          </a:p>
        </p:txBody>
      </p:sp>
      <p:sp>
        <p:nvSpPr>
          <p:cNvPr id="72" name="Body Level One…"/>
          <p:cNvSpPr txBox="1">
            <a:spLocks noGrp="1"/>
          </p:cNvSpPr>
          <p:nvPr>
            <p:ph type="body" idx="21"/>
          </p:nvPr>
        </p:nvSpPr>
        <p:spPr>
          <a:xfrm>
            <a:off x="762000" y="3860800"/>
            <a:ext cx="22860000" cy="8585200"/>
          </a:xfrm>
          <a:prstGeom prst="rect">
            <a:avLst/>
          </a:prstGeom>
        </p:spPr>
        <p:txBody>
          <a:bodyPr anchor="t"/>
          <a:lstStyle/>
          <a:p>
            <a:endParaRPr/>
          </a:p>
        </p:txBody>
      </p:sp>
      <p:sp>
        <p:nvSpPr>
          <p:cNvPr id="73"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amp; Bullets Alt">
    <p:bg>
      <p:bgPr>
        <a:solidFill>
          <a:srgbClr val="FFFFFF"/>
        </a:solidFill>
        <a:effectLst/>
      </p:bgPr>
    </p:bg>
    <p:spTree>
      <p:nvGrpSpPr>
        <p:cNvPr id="1" name=""/>
        <p:cNvGrpSpPr/>
        <p:nvPr/>
      </p:nvGrpSpPr>
      <p:grpSpPr>
        <a:xfrm>
          <a:off x="0" y="0"/>
          <a:ext cx="0" cy="0"/>
          <a:chOff x="0" y="0"/>
          <a:chExt cx="0" cy="0"/>
        </a:xfrm>
      </p:grpSpPr>
      <p:sp>
        <p:nvSpPr>
          <p:cNvPr id="80"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endParaRPr/>
          </a:p>
        </p:txBody>
      </p:sp>
      <p:sp>
        <p:nvSpPr>
          <p:cNvPr id="81"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82" name="Title Text"/>
          <p:cNvSpPr txBox="1">
            <a:spLocks noGrp="1"/>
          </p:cNvSpPr>
          <p:nvPr>
            <p:ph type="title"/>
          </p:nvPr>
        </p:nvSpPr>
        <p:spPr>
          <a:xfrm>
            <a:off x="762000" y="2159000"/>
            <a:ext cx="22860000" cy="1016000"/>
          </a:xfrm>
          <a:prstGeom prst="rect">
            <a:avLst/>
          </a:prstGeom>
        </p:spPr>
        <p:txBody>
          <a:bodyPr/>
          <a:lstStyle>
            <a:lvl1pPr>
              <a:spcBef>
                <a:spcPts val="3900"/>
              </a:spcBef>
              <a:defRPr sz="8700"/>
            </a:lvl1pPr>
          </a:lstStyle>
          <a:p>
            <a:r>
              <a:t>Title Text</a:t>
            </a:r>
          </a:p>
        </p:txBody>
      </p:sp>
      <p:sp>
        <p:nvSpPr>
          <p:cNvPr id="83" name="Body Level One…"/>
          <p:cNvSpPr txBox="1">
            <a:spLocks noGrp="1"/>
          </p:cNvSpPr>
          <p:nvPr>
            <p:ph type="body" idx="21"/>
          </p:nvPr>
        </p:nvSpPr>
        <p:spPr>
          <a:xfrm>
            <a:off x="762000" y="3860800"/>
            <a:ext cx="22860000" cy="8585200"/>
          </a:xfrm>
          <a:prstGeom prst="rect">
            <a:avLst/>
          </a:prstGeom>
        </p:spPr>
        <p:txBody>
          <a:bodyPr anchor="t"/>
          <a:lstStyle/>
          <a:p>
            <a:endParaRPr/>
          </a:p>
        </p:txBody>
      </p:sp>
      <p:sp>
        <p:nvSpPr>
          <p:cNvPr id="84"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91"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endParaRPr/>
          </a:p>
        </p:txBody>
      </p:sp>
      <p:sp>
        <p:nvSpPr>
          <p:cNvPr id="92"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a:spLocks noGrp="1"/>
          </p:cNvSpPr>
          <p:nvPr>
            <p:ph type="pic" idx="21"/>
          </p:nvPr>
        </p:nvSpPr>
        <p:spPr>
          <a:xfrm>
            <a:off x="13258800" y="0"/>
            <a:ext cx="12428272" cy="13716000"/>
          </a:xfrm>
          <a:prstGeom prst="rect">
            <a:avLst/>
          </a:prstGeom>
        </p:spPr>
        <p:txBody>
          <a:bodyPr lIns="91439" tIns="45719" rIns="91439" bIns="45719" anchor="t">
            <a:noAutofit/>
          </a:bodyPr>
          <a:lstStyle/>
          <a:p>
            <a:endParaRPr/>
          </a:p>
        </p:txBody>
      </p:sp>
      <p:sp>
        <p:nvSpPr>
          <p:cNvPr id="94" name="Title Text"/>
          <p:cNvSpPr txBox="1">
            <a:spLocks noGrp="1"/>
          </p:cNvSpPr>
          <p:nvPr>
            <p:ph type="title"/>
          </p:nvPr>
        </p:nvSpPr>
        <p:spPr>
          <a:xfrm>
            <a:off x="762000" y="2159000"/>
            <a:ext cx="11811000" cy="1016000"/>
          </a:xfrm>
          <a:prstGeom prst="rect">
            <a:avLst/>
          </a:prstGeom>
        </p:spPr>
        <p:txBody>
          <a:bodyPr/>
          <a:lstStyle>
            <a:lvl1pPr>
              <a:spcBef>
                <a:spcPts val="3900"/>
              </a:spcBef>
              <a:defRPr sz="8700"/>
            </a:lvl1pPr>
          </a:lstStyle>
          <a:p>
            <a:r>
              <a:t>Title Text</a:t>
            </a:r>
          </a:p>
        </p:txBody>
      </p:sp>
      <p:sp>
        <p:nvSpPr>
          <p:cNvPr id="95" name="Body Level One…"/>
          <p:cNvSpPr txBox="1">
            <a:spLocks noGrp="1"/>
          </p:cNvSpPr>
          <p:nvPr>
            <p:ph type="body" sz="half" idx="22"/>
          </p:nvPr>
        </p:nvSpPr>
        <p:spPr>
          <a:xfrm>
            <a:off x="762000" y="3860800"/>
            <a:ext cx="11811000" cy="8585200"/>
          </a:xfrm>
          <a:prstGeom prst="rect">
            <a:avLst/>
          </a:prstGeom>
        </p:spPr>
        <p:txBody>
          <a:bodyPr anchor="t"/>
          <a:lstStyle/>
          <a:p>
            <a:endParaRPr/>
          </a:p>
        </p:txBody>
      </p:sp>
      <p:sp>
        <p:nvSpPr>
          <p:cNvPr id="96" name="Slide Number"/>
          <p:cNvSpPr txBox="1">
            <a:spLocks noGrp="1"/>
          </p:cNvSpPr>
          <p:nvPr>
            <p:ph type="sldNum" sz="quarter" idx="2"/>
          </p:nvPr>
        </p:nvSpPr>
        <p:spPr>
          <a:xfrm>
            <a:off x="23059652" y="609600"/>
            <a:ext cx="553196"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222"/>
        </a:solidFill>
        <a:effectLst/>
      </p:bgPr>
    </p:bg>
    <p:spTree>
      <p:nvGrpSpPr>
        <p:cNvPr id="1" name=""/>
        <p:cNvGrpSpPr/>
        <p:nvPr/>
      </p:nvGrpSpPr>
      <p:grpSpPr>
        <a:xfrm>
          <a:off x="0" y="0"/>
          <a:ext cx="0" cy="0"/>
          <a:chOff x="0" y="0"/>
          <a:chExt cx="0" cy="0"/>
        </a:xfrm>
      </p:grpSpPr>
      <p:sp>
        <p:nvSpPr>
          <p:cNvPr id="2" name="Line"/>
          <p:cNvSpPr/>
          <p:nvPr/>
        </p:nvSpPr>
        <p:spPr>
          <a:xfrm flipV="1">
            <a:off x="761998" y="8635631"/>
            <a:ext cx="22860001" cy="371"/>
          </a:xfrm>
          <a:prstGeom prst="line">
            <a:avLst/>
          </a:prstGeom>
          <a:ln w="50800">
            <a:solidFill>
              <a:srgbClr val="A6AAA9"/>
            </a:solidFill>
            <a:miter lim="400000"/>
          </a:ln>
        </p:spPr>
        <p:txBody>
          <a:bodyPr lIns="45718" tIns="45718" rIns="45718" bIns="45718"/>
          <a:lstStyle/>
          <a:p>
            <a:endParaRPr/>
          </a:p>
        </p:txBody>
      </p:sp>
      <p:sp>
        <p:nvSpPr>
          <p:cNvPr id="3" name="Title Text"/>
          <p:cNvSpPr txBox="1">
            <a:spLocks noGrp="1"/>
          </p:cNvSpPr>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63203" y="609600"/>
            <a:ext cx="553195"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5pPr>
      <a:lvl6pPr marL="4193645" marR="0" indent="-1018644"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What is Grace?"/>
          <p:cNvSpPr txBox="1">
            <a:spLocks noGrp="1"/>
          </p:cNvSpPr>
          <p:nvPr>
            <p:ph type="ctrTitle"/>
          </p:nvPr>
        </p:nvSpPr>
        <p:spPr>
          <a:prstGeom prst="rect">
            <a:avLst/>
          </a:prstGeom>
        </p:spPr>
        <p:txBody>
          <a:bodyPr/>
          <a:lstStyle>
            <a:lvl1pPr defTabSz="396238">
              <a:defRPr sz="14500">
                <a:solidFill>
                  <a:srgbClr val="84D2D7"/>
                </a:solidFill>
              </a:defRPr>
            </a:lvl1pPr>
          </a:lstStyle>
          <a:p>
            <a:r>
              <a:rPr dirty="0"/>
              <a:t>The Grace of Humility </a:t>
            </a:r>
            <a:br>
              <a:rPr lang="en-US" dirty="0"/>
            </a:br>
            <a:r>
              <a:rPr dirty="0"/>
              <a:t>(1 Peter 5)</a:t>
            </a:r>
          </a:p>
        </p:txBody>
      </p:sp>
      <p:sp>
        <p:nvSpPr>
          <p:cNvPr id="170" name="Double-tap to edit"/>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ad 1 Peter 1:3-16. If we have the grace of being born again what blessings come with that? List all the ones you see below.…"/>
          <p:cNvSpPr txBox="1">
            <a:spLocks noGrp="1"/>
          </p:cNvSpPr>
          <p:nvPr>
            <p:ph type="body" idx="21"/>
          </p:nvPr>
        </p:nvSpPr>
        <p:spPr>
          <a:xfrm>
            <a:off x="245840" y="1695437"/>
            <a:ext cx="23892320" cy="118641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508000" indent="-508000" defTabSz="660400">
              <a:lnSpc>
                <a:spcPct val="100000"/>
              </a:lnSpc>
              <a:spcBef>
                <a:spcPts val="3100"/>
              </a:spcBef>
              <a:buClr>
                <a:schemeClr val="accent1"/>
              </a:buClr>
              <a:buSzPct val="104999"/>
              <a:buFont typeface="Avenir Next Regular"/>
              <a:buChar char="▸"/>
              <a:defRPr sz="4800" cap="none">
                <a:solidFill>
                  <a:srgbClr val="FFFFFF"/>
                </a:solidFill>
                <a:latin typeface="Avenir Next Medium"/>
                <a:ea typeface="Avenir Next Medium"/>
                <a:cs typeface="Avenir Next Medium"/>
                <a:sym typeface="Avenir Next Medium"/>
              </a:defRPr>
            </a:pPr>
            <a:r>
              <a:t>When we understand the grace of humility, what comes from our relationship with God?  </a:t>
            </a:r>
          </a:p>
          <a:p>
            <a:pPr marL="508000" indent="-508000" defTabSz="660400">
              <a:lnSpc>
                <a:spcPct val="100000"/>
              </a:lnSpc>
              <a:spcBef>
                <a:spcPts val="3100"/>
              </a:spcBef>
              <a:buClr>
                <a:schemeClr val="accent1"/>
              </a:buClr>
              <a:buSzPct val="104999"/>
              <a:buFont typeface="Avenir Next Regular"/>
              <a:buChar char="▸"/>
              <a:defRPr sz="4800" cap="none">
                <a:solidFill>
                  <a:srgbClr val="FFFFFF"/>
                </a:solidFill>
                <a:latin typeface="Avenir Next Medium"/>
                <a:ea typeface="Avenir Next Medium"/>
                <a:cs typeface="Avenir Next Medium"/>
                <a:sym typeface="Avenir Next Medium"/>
              </a:defRPr>
            </a:pPr>
            <a:r>
              <a:t>We are exalted at the proper time</a:t>
            </a:r>
          </a:p>
        </p:txBody>
      </p:sp>
      <p:sp>
        <p:nvSpPr>
          <p:cNvPr id="197"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Humilty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lvl1pPr>
          </a:lstStyle>
          <a:p>
            <a:r>
              <a:t>James 4:6-7 CSB-“But he gives greater grace. Therefore he says: God resists the proud but gives grace to the humble. Therefore, submit to God. Resist the devil, and he will flee from you.”</a:t>
            </a:r>
          </a:p>
        </p:txBody>
      </p:sp>
      <p:sp>
        <p:nvSpPr>
          <p:cNvPr id="200"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lvl1pPr>
          </a:lstStyle>
          <a:p>
            <a:r>
              <a:t>1 Peter 5:10-11 CSB- “The God of all grace, who called you to his eternal glory in Christ, will himself restore, establish, strengthen, and support you after you have suffered a little while. To him be dominion forever. Amen.”</a:t>
            </a:r>
          </a:p>
        </p:txBody>
      </p:sp>
      <p:sp>
        <p:nvSpPr>
          <p:cNvPr id="203"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In 1 Peter 5:10 we again see what pattern? (see also 1 Peter 1:6; 4:12-13, 16; 5:1) What is the promise from the God of all grace?</a:t>
            </a:r>
          </a:p>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Suffer that leads to glory. One day God with restore, establish, strengthen, and perfect the one who has suffered.</a:t>
            </a:r>
          </a:p>
        </p:txBody>
      </p:sp>
      <p:sp>
        <p:nvSpPr>
          <p:cNvPr id="206"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sharing Christ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Read 1 Peter 1:3-16. If we have the grace of being born again what blessings come with that? List all the ones you see below.…"/>
          <p:cNvSpPr txBox="1">
            <a:spLocks noGrp="1"/>
          </p:cNvSpPr>
          <p:nvPr>
            <p:ph type="body" idx="21"/>
          </p:nvPr>
        </p:nvSpPr>
        <p:spPr>
          <a:xfrm>
            <a:off x="245840" y="1695437"/>
            <a:ext cx="23892320" cy="118641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lvl1pPr marL="508000" indent="-508000" defTabSz="660400">
              <a:lnSpc>
                <a:spcPct val="100000"/>
              </a:lnSpc>
              <a:spcBef>
                <a:spcPts val="3100"/>
              </a:spcBef>
              <a:buClr>
                <a:schemeClr val="accent1"/>
              </a:buClr>
              <a:buSzPct val="104999"/>
              <a:buFont typeface="Avenir Next Regular"/>
              <a:buChar char="▸"/>
              <a:defRPr sz="4800" cap="none">
                <a:solidFill>
                  <a:srgbClr val="FFFFFF"/>
                </a:solidFill>
                <a:latin typeface="Avenir Next Medium"/>
                <a:ea typeface="Avenir Next Medium"/>
                <a:cs typeface="Avenir Next Medium"/>
                <a:sym typeface="Avenir Next Medium"/>
              </a:defRPr>
            </a:lvl1pPr>
          </a:lstStyle>
          <a:p>
            <a:r>
              <a:rPr sz="5400" dirty="0"/>
              <a:t>1 Peter 5:12-14 CSB</a:t>
            </a:r>
            <a:r>
              <a:rPr lang="en-US" sz="5400" dirty="0"/>
              <a:t> </a:t>
            </a:r>
            <a:r>
              <a:rPr sz="5400" dirty="0"/>
              <a:t>“Through Silvanus, a faithful brother (as I consider him), I have written to you briefly in order to encourage you and to testify that this is the true grace of God. Stand firm in it! She who is in Babylon, chosen together with you, sends you greetings, as does Mark, my son. Greet one another with a kiss of love. Peace to all of you who are in Christ.” </a:t>
            </a:r>
          </a:p>
        </p:txBody>
      </p:sp>
      <p:sp>
        <p:nvSpPr>
          <p:cNvPr id="209"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Humilty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What is Grace?"/>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What is Grace?</a:t>
            </a:r>
          </a:p>
        </p:txBody>
      </p:sp>
      <p:sp>
        <p:nvSpPr>
          <p:cNvPr id="173" name="1 Peter 5:12 NASB95- Through Silvanus, our faithful brother (for so I regard him), I have written to you briefly, exhorting and testifying that this is the true grace of God. Stand firm in it!…"/>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35000" indent="-635000">
              <a:lnSpc>
                <a:spcPct val="100000"/>
              </a:lnSpc>
              <a:spcBef>
                <a:spcPts val="3900"/>
              </a:spcBef>
              <a:buClr>
                <a:schemeClr val="accent1"/>
              </a:buClr>
              <a:buSzPct val="104999"/>
              <a:buFont typeface="Avenir Next Regular"/>
              <a:buChar char="▸"/>
              <a:defRPr sz="4800" cap="none">
                <a:solidFill>
                  <a:srgbClr val="FFFFFF"/>
                </a:solidFill>
                <a:latin typeface="Avenir Next Medium"/>
                <a:ea typeface="Avenir Next Medium"/>
                <a:cs typeface="Avenir Next Medium"/>
                <a:sym typeface="Avenir Next Medium"/>
              </a:defRPr>
            </a:pPr>
            <a:r>
              <a:t>1 Peter 5:12 NASB95- Through Silvanus, our faithful brother (for so I regard him), I have written to you briefly, </a:t>
            </a:r>
            <a:r>
              <a:rPr b="1" u="sng">
                <a:latin typeface="Avenir Next Regular"/>
                <a:ea typeface="Avenir Next Regular"/>
                <a:cs typeface="Avenir Next Regular"/>
                <a:sym typeface="Avenir Next Regular"/>
              </a:rPr>
              <a:t>exhorting</a:t>
            </a:r>
            <a:r>
              <a:t> and </a:t>
            </a:r>
            <a:r>
              <a:rPr b="1" u="sng">
                <a:latin typeface="Avenir Next Regular"/>
                <a:ea typeface="Avenir Next Regular"/>
                <a:cs typeface="Avenir Next Regular"/>
                <a:sym typeface="Avenir Next Regular"/>
              </a:rPr>
              <a:t>testifying</a:t>
            </a:r>
            <a:r>
              <a:t> that </a:t>
            </a:r>
            <a:r>
              <a:rPr b="1" u="sng">
                <a:latin typeface="Avenir Next Regular"/>
                <a:ea typeface="Avenir Next Regular"/>
                <a:cs typeface="Avenir Next Regular"/>
                <a:sym typeface="Avenir Next Regular"/>
              </a:rPr>
              <a:t>this is the true grace</a:t>
            </a:r>
            <a:r>
              <a:t> of God. </a:t>
            </a:r>
            <a:r>
              <a:rPr b="1" u="sng">
                <a:latin typeface="Avenir Next Regular"/>
                <a:ea typeface="Avenir Next Regular"/>
                <a:cs typeface="Avenir Next Regular"/>
                <a:sym typeface="Avenir Next Regular"/>
              </a:rPr>
              <a:t>Stand firm in it</a:t>
            </a:r>
            <a:r>
              <a:t>!</a:t>
            </a:r>
          </a:p>
          <a:p>
            <a:pPr marL="1206500" indent="-635000">
              <a:lnSpc>
                <a:spcPct val="100000"/>
              </a:lnSpc>
              <a:spcBef>
                <a:spcPts val="3900"/>
              </a:spcBef>
              <a:buClr>
                <a:schemeClr val="accent1"/>
              </a:buClr>
              <a:buSzPct val="104999"/>
              <a:buFont typeface="Avenir Next Regular"/>
              <a:buChar char="▸"/>
              <a:defRPr sz="4800" b="1" cap="none">
                <a:solidFill>
                  <a:srgbClr val="FFFFFF"/>
                </a:solidFill>
                <a:latin typeface="Avenir Next Regular"/>
                <a:ea typeface="Avenir Next Regular"/>
                <a:cs typeface="Avenir Next Regular"/>
                <a:sym typeface="Avenir Next Regular"/>
              </a:defRPr>
            </a:pPr>
            <a:r>
              <a:t>EXHORTING- </a:t>
            </a:r>
            <a:r>
              <a:rPr b="0">
                <a:latin typeface="Avenir Next Medium"/>
                <a:ea typeface="Avenir Next Medium"/>
                <a:cs typeface="Avenir Next Medium"/>
                <a:sym typeface="Avenir Next Medium"/>
              </a:rPr>
              <a:t>parakaléō (from 3844 /pará, "from close-beside" and 2564 /kaléō, "to call") – properly, "make a call" from being "close-up and personal." 3870 /parakaléō ("personally make a call") refers to believers offering up evidence that stands up in God's court.</a:t>
            </a:r>
          </a:p>
          <a:p>
            <a:pPr marL="1206500" indent="-635000">
              <a:lnSpc>
                <a:spcPct val="100000"/>
              </a:lnSpc>
              <a:spcBef>
                <a:spcPts val="3900"/>
              </a:spcBef>
              <a:buClr>
                <a:schemeClr val="accent1"/>
              </a:buClr>
              <a:buSzPct val="104999"/>
              <a:buFont typeface="Avenir Next Regular"/>
              <a:buChar char="▸"/>
              <a:defRPr sz="4800" b="1" cap="none">
                <a:solidFill>
                  <a:srgbClr val="FFFFFF"/>
                </a:solidFill>
                <a:latin typeface="Avenir Next Regular"/>
                <a:ea typeface="Avenir Next Regular"/>
                <a:cs typeface="Avenir Next Regular"/>
                <a:sym typeface="Avenir Next Regular"/>
              </a:defRPr>
            </a:pPr>
            <a:r>
              <a:t>TESTIFYING- </a:t>
            </a:r>
            <a:r>
              <a:rPr b="0">
                <a:latin typeface="Avenir Next Medium"/>
                <a:ea typeface="Avenir Next Medium"/>
                <a:cs typeface="Avenir Next Medium"/>
                <a:sym typeface="Avenir Next Medium"/>
              </a:rPr>
              <a:t>epimartyréō (from 1909 /epí, "on, fitting," intensifying 3140 /martyréō, "to witness") – properly, to witness about the work God has done (is doing) in a fitting, suitable way</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
        <p:nvSpPr>
          <p:cNvPr id="176"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22300" indent="-622300" defTabSz="808990">
              <a:lnSpc>
                <a:spcPct val="100000"/>
              </a:lnSpc>
              <a:spcBef>
                <a:spcPts val="3800"/>
              </a:spcBef>
              <a:buClr>
                <a:schemeClr val="accent1"/>
              </a:buClr>
              <a:buSzPct val="104999"/>
              <a:buFont typeface="Avenir Next Regular"/>
              <a:buChar char="▸"/>
              <a:defRPr sz="5880" cap="none">
                <a:solidFill>
                  <a:srgbClr val="FFFFFF"/>
                </a:solidFill>
                <a:latin typeface="Avenir Next Medium"/>
                <a:ea typeface="Avenir Next Medium"/>
                <a:cs typeface="Avenir Next Medium"/>
                <a:sym typeface="Avenir Next Medium"/>
              </a:defRPr>
            </a:pPr>
            <a:r>
              <a:t>Titus 2:11-13 CSB- For the </a:t>
            </a:r>
            <a:r>
              <a:rPr b="1" u="sng">
                <a:latin typeface="Avenir Next Regular"/>
                <a:ea typeface="Avenir Next Regular"/>
                <a:cs typeface="Avenir Next Regular"/>
                <a:sym typeface="Avenir Next Regular"/>
              </a:rPr>
              <a:t>grace</a:t>
            </a:r>
            <a:r>
              <a:t> of God has appeared, bringing salvation for all people, [12] </a:t>
            </a:r>
            <a:r>
              <a:rPr b="1" u="sng">
                <a:latin typeface="Avenir Next Regular"/>
                <a:ea typeface="Avenir Next Regular"/>
                <a:cs typeface="Avenir Next Regular"/>
                <a:sym typeface="Avenir Next Regular"/>
              </a:rPr>
              <a:t>instructing</a:t>
            </a:r>
            <a:r>
              <a:t> us to deny godlessness and worldly lusts and to live in a sensible, righteous, and godly way in the present age, [13] while we wait for the blessed hope, the appearing of the glory of our great God and Savior, Jesus Christ.</a:t>
            </a:r>
          </a:p>
          <a:p>
            <a:pPr marL="622300" indent="-622300" defTabSz="808990">
              <a:lnSpc>
                <a:spcPct val="100000"/>
              </a:lnSpc>
              <a:spcBef>
                <a:spcPts val="3800"/>
              </a:spcBef>
              <a:buClr>
                <a:schemeClr val="accent1"/>
              </a:buClr>
              <a:buSzPct val="104999"/>
              <a:buFont typeface="Avenir Next Regular"/>
              <a:buChar char="▸"/>
              <a:defRPr sz="5880" cap="none">
                <a:solidFill>
                  <a:srgbClr val="FFFFFF"/>
                </a:solidFill>
                <a:latin typeface="Avenir Next Medium"/>
                <a:ea typeface="Avenir Next Medium"/>
                <a:cs typeface="Avenir Next Medium"/>
                <a:sym typeface="Avenir Next Medium"/>
              </a:defRPr>
            </a:pPr>
            <a:r>
              <a:t>1 Peter 4:12-13 CSB- Dear friends, </a:t>
            </a:r>
            <a:r>
              <a:rPr b="1" u="sng">
                <a:latin typeface="Avenir Next Regular"/>
                <a:ea typeface="Avenir Next Regular"/>
                <a:cs typeface="Avenir Next Regular"/>
                <a:sym typeface="Avenir Next Regular"/>
              </a:rPr>
              <a:t>don't be surprised</a:t>
            </a:r>
            <a:r>
              <a:t> when the fiery ordeal comes among you to test you, </a:t>
            </a:r>
            <a:r>
              <a:rPr b="1" u="sng">
                <a:latin typeface="Avenir Next Regular"/>
                <a:ea typeface="Avenir Next Regular"/>
                <a:cs typeface="Avenir Next Regular"/>
                <a:sym typeface="Avenir Next Regular"/>
              </a:rPr>
              <a:t>as if something unusual were happening to you</a:t>
            </a:r>
            <a:r>
              <a:t>. [13] Instead, rejoice as you share in the sufferings of Christ, so that you may also rejoice with great joy when his glory is revealed.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
        <p:nvSpPr>
          <p:cNvPr id="179"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lvl1pPr>
          </a:lstStyle>
          <a:p>
            <a:r>
              <a:t>1 Peter 4:19 CSB- So then, let those who suffer according to God's will entrust themselves to a faithful Creator while doing what is good.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
        <p:nvSpPr>
          <p:cNvPr id="182"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1 Peter 5:1-5 CSB- I exhort the elders among you as a fellow elder and witness to the sufferings of Christ, as well as one who shares in the glory about to be revealed: [2] </a:t>
            </a:r>
            <a:r>
              <a:rPr b="1" u="sng">
                <a:latin typeface="Avenir Next Regular"/>
                <a:ea typeface="Avenir Next Regular"/>
                <a:cs typeface="Avenir Next Regular"/>
                <a:sym typeface="Avenir Next Regular"/>
              </a:rPr>
              <a:t>Shepherd</a:t>
            </a:r>
            <a:r>
              <a:t> God's flock among you, not </a:t>
            </a:r>
            <a:r>
              <a:rPr b="1" u="sng">
                <a:latin typeface="Avenir Next Regular"/>
                <a:ea typeface="Avenir Next Regular"/>
                <a:cs typeface="Avenir Next Regular"/>
                <a:sym typeface="Avenir Next Regular"/>
              </a:rPr>
              <a:t>overseeing</a:t>
            </a:r>
            <a:r>
              <a:t> out of compulsion but willingly, as God would have you; not out of greed for money but eagerly; [3] not lording it over those entrusted to you, but </a:t>
            </a:r>
            <a:r>
              <a:rPr b="1" u="sng">
                <a:latin typeface="Avenir Next Regular"/>
                <a:ea typeface="Avenir Next Regular"/>
                <a:cs typeface="Avenir Next Regular"/>
                <a:sym typeface="Avenir Next Regular"/>
              </a:rPr>
              <a:t>being examples</a:t>
            </a:r>
            <a:r>
              <a:t> to the flock. [4] And when the chief Shepherd appears, you will receive the unfading crown of glory.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In your own words, please answer the question, “What does it mean to be born again? (see John 3:1-10)"/>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552450" indent="-552450" defTabSz="718184">
              <a:lnSpc>
                <a:spcPct val="100000"/>
              </a:lnSpc>
              <a:spcBef>
                <a:spcPts val="3300"/>
              </a:spcBef>
              <a:buClr>
                <a:schemeClr val="accent1"/>
              </a:buClr>
              <a:buSzPct val="104999"/>
              <a:buFont typeface="Avenir Next Regular"/>
              <a:buChar char="▸"/>
              <a:defRPr sz="5200" cap="none">
                <a:solidFill>
                  <a:srgbClr val="FFFFFF"/>
                </a:solidFill>
                <a:latin typeface="Avenir Next Medium"/>
                <a:ea typeface="Avenir Next Medium"/>
                <a:cs typeface="Avenir Next Medium"/>
                <a:sym typeface="Avenir Next Medium"/>
              </a:defRPr>
            </a:pPr>
            <a:r>
              <a:t>In 1 Peter 5:1-4 what are the elders called to do? Please explain what each action means. </a:t>
            </a:r>
          </a:p>
          <a:p>
            <a:pPr marL="1104900" lvl="1" indent="-552450" defTabSz="718184">
              <a:lnSpc>
                <a:spcPct val="100000"/>
              </a:lnSpc>
              <a:spcBef>
                <a:spcPts val="3300"/>
              </a:spcBef>
              <a:buClr>
                <a:schemeClr val="accent1"/>
              </a:buClr>
              <a:buSzPct val="104999"/>
              <a:buFont typeface="Avenir Next Regular"/>
              <a:buChar char="▸"/>
              <a:defRPr sz="5200" cap="none">
                <a:solidFill>
                  <a:srgbClr val="FFFFFF"/>
                </a:solidFill>
                <a:latin typeface="Avenir Next Medium"/>
                <a:ea typeface="Avenir Next Medium"/>
                <a:cs typeface="Avenir Next Medium"/>
                <a:sym typeface="Avenir Next Medium"/>
              </a:defRPr>
            </a:pPr>
            <a:r>
              <a:t>Shepherd- focuses on "tending", this includes guarding, guiding, and resting the flock. To guard and guide God’s flock by His direction </a:t>
            </a:r>
          </a:p>
          <a:p>
            <a:pPr marL="1104900" lvl="1" indent="-552450" defTabSz="718184">
              <a:lnSpc>
                <a:spcPct val="100000"/>
              </a:lnSpc>
              <a:spcBef>
                <a:spcPts val="3300"/>
              </a:spcBef>
              <a:buClr>
                <a:schemeClr val="accent1"/>
              </a:buClr>
              <a:buSzPct val="104999"/>
              <a:buFont typeface="Avenir Next Regular"/>
              <a:buChar char="▸"/>
              <a:defRPr sz="5200" cap="none">
                <a:solidFill>
                  <a:srgbClr val="FFFFFF"/>
                </a:solidFill>
                <a:latin typeface="Avenir Next Medium"/>
                <a:ea typeface="Avenir Next Medium"/>
                <a:cs typeface="Avenir Next Medium"/>
                <a:sym typeface="Avenir Next Medium"/>
              </a:defRPr>
            </a:pPr>
            <a:r>
              <a:t>Oversee- focus on, look at with real (caring) interest. Looking with fitting, apt concern. A manager. </a:t>
            </a:r>
          </a:p>
          <a:p>
            <a:pPr marL="1104900" lvl="1" indent="-552450" defTabSz="718184">
              <a:lnSpc>
                <a:spcPct val="100000"/>
              </a:lnSpc>
              <a:spcBef>
                <a:spcPts val="3300"/>
              </a:spcBef>
              <a:buClr>
                <a:schemeClr val="accent1"/>
              </a:buClr>
              <a:buSzPct val="104999"/>
              <a:buFont typeface="Avenir Next Regular"/>
              <a:buChar char="▸"/>
              <a:defRPr sz="5200" cap="none">
                <a:solidFill>
                  <a:srgbClr val="FFFFFF"/>
                </a:solidFill>
                <a:latin typeface="Avenir Next Medium"/>
                <a:ea typeface="Avenir Next Medium"/>
                <a:cs typeface="Avenir Next Medium"/>
                <a:sym typeface="Avenir Next Medium"/>
              </a:defRPr>
            </a:pPr>
            <a:r>
              <a:t>Be an example- originally: the mark of a blow, then a stamp struck by a die), (a) a figure; a copy, image, (b) a pattern, model, (c) a type, prefiguring something or somebody. properly, a model forged by repetition; (figuratively) the correct paradigm, based on reliable precedent for others to then follow, (i.e. the right example, a proper pattern)</a:t>
            </a:r>
          </a:p>
        </p:txBody>
      </p:sp>
      <p:sp>
        <p:nvSpPr>
          <p:cNvPr id="185"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8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8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
        <p:nvSpPr>
          <p:cNvPr id="188"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1 Peter 5:1-5 CSB- [5] In the same way, you who are younger, be subject to the elders. All of you clothe yourselves with humility toward one another, because God resists the proud but gives grace to the humble.</a:t>
            </a:r>
          </a:p>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Hebrews 13:17 CSB- Obey your leaders and submit to them, since </a:t>
            </a:r>
            <a:r>
              <a:rPr b="1" u="sng">
                <a:latin typeface="Avenir Next Regular"/>
                <a:ea typeface="Avenir Next Regular"/>
                <a:cs typeface="Avenir Next Regular"/>
                <a:sym typeface="Avenir Next Regular"/>
              </a:rPr>
              <a:t>they keep watch over your souls</a:t>
            </a:r>
            <a:r>
              <a:t> as those who will give an account, so that they can do this with joy and not with grief, for that would be unprofitable for you.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8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
        <p:nvSpPr>
          <p:cNvPr id="191"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In 1 Peter 5:5 what are the younger men called to do? What is Peter’s warning to those who fail to accomplish their responsibility? </a:t>
            </a:r>
          </a:p>
          <a:p>
            <a: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pPr>
            <a:r>
              <a:t>Be subject and clothe themselves with humility. They will not receive grace and be opposed to Gid.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1 Peter 1:1-3 CSB- Peter, an apostle of Jesus Christ: To those chosen, living as exiles dispersed abroad in Pontus, Galatia, Cappadocia, Asia, and Bithynia, chosen [2] according to the foreknowledge of God the Father, through the sanctifying work of the "/>
          <p:cNvSpPr txBox="1">
            <a:spLocks noGrp="1"/>
          </p:cNvSpPr>
          <p:nvPr>
            <p:ph type="body" idx="21"/>
          </p:nvPr>
        </p:nvSpPr>
        <p:spPr>
          <a:xfrm>
            <a:off x="245840" y="1680542"/>
            <a:ext cx="23892320" cy="118641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635000" indent="-635000">
              <a:lnSpc>
                <a:spcPct val="100000"/>
              </a:lnSpc>
              <a:spcBef>
                <a:spcPts val="3900"/>
              </a:spcBef>
              <a:buClr>
                <a:schemeClr val="accent1"/>
              </a:buClr>
              <a:buSzPct val="104999"/>
              <a:buFont typeface="Avenir Next Regular"/>
              <a:buChar char="▸"/>
              <a:defRPr sz="6000" cap="none">
                <a:solidFill>
                  <a:srgbClr val="FFFFFF"/>
                </a:solidFill>
                <a:latin typeface="Avenir Next Medium"/>
                <a:ea typeface="Avenir Next Medium"/>
                <a:cs typeface="Avenir Next Medium"/>
                <a:sym typeface="Avenir Next Medium"/>
              </a:defRPr>
            </a:lvl1pPr>
          </a:lstStyle>
          <a:p>
            <a:r>
              <a:t>1 Peter 5:6-9 CSB- Humble yourselves, therefore, under the mighty hand of God, so that he may exalt you at the proper time, [7] casting all your cares on him, because he cares about you. [8] Be sober-minded, be alert. Your adversary the devil is prowling around like a roaring lion, looking for anyone he can devour. [9] Resist him, firm in the faith, knowing that the same kind of sufferings are being experienced by your fellow believers throughout the world.</a:t>
            </a:r>
          </a:p>
        </p:txBody>
      </p:sp>
      <p:sp>
        <p:nvSpPr>
          <p:cNvPr id="194" name="The Grace of New Birth"/>
          <p:cNvSpPr txBox="1">
            <a:spLocks noGrp="1"/>
          </p:cNvSpPr>
          <p:nvPr>
            <p:ph type="body" sz="quarter" idx="1"/>
          </p:nvPr>
        </p:nvSpPr>
        <p:spPr>
          <a:xfrm>
            <a:off x="778933" y="215900"/>
            <a:ext cx="20955002" cy="1041401"/>
          </a:xfrm>
          <a:prstGeom prst="rect">
            <a:avLst/>
          </a:prstGeom>
        </p:spPr>
        <p:txBody>
          <a:bodyPr/>
          <a:lstStyle>
            <a:lvl1pPr>
              <a:defRPr sz="6400" spc="300">
                <a:solidFill>
                  <a:srgbClr val="84D2D7"/>
                </a:solidFill>
              </a:defRPr>
            </a:lvl1pPr>
          </a:lstStyle>
          <a:p>
            <a:r>
              <a:t>The Grace of Humility</a:t>
            </a: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1119</Words>
  <Application>Microsoft Office PowerPoint</Application>
  <PresentationFormat>Custom</PresentationFormat>
  <Paragraphs>37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Avenir Next Medium</vt:lpstr>
      <vt:lpstr>Avenir Next Regular</vt:lpstr>
      <vt:lpstr>DIN Alternate Bold</vt:lpstr>
      <vt:lpstr>DIN Condensed Bold</vt:lpstr>
      <vt:lpstr>Helvetica Neue</vt:lpstr>
      <vt:lpstr>New_Template7</vt:lpstr>
      <vt:lpstr>The Grace of Humility  (1 Peter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Grace of Humility  (1 Peter 5)</dc:title>
  <cp:lastModifiedBy>Steve Patton</cp:lastModifiedBy>
  <cp:revision>3</cp:revision>
  <dcterms:modified xsi:type="dcterms:W3CDTF">2023-08-13T12:57:06Z</dcterms:modified>
</cp:coreProperties>
</file>